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notesMasterIdLst>
    <p:notesMasterId r:id="rId42"/>
  </p:notesMasterIdLst>
  <p:handoutMasterIdLst>
    <p:handoutMasterId r:id="rId43"/>
  </p:handoutMasterIdLst>
  <p:sldIdLst>
    <p:sldId id="301" r:id="rId2"/>
    <p:sldId id="345" r:id="rId3"/>
    <p:sldId id="302" r:id="rId4"/>
    <p:sldId id="347" r:id="rId5"/>
    <p:sldId id="348" r:id="rId6"/>
    <p:sldId id="354" r:id="rId7"/>
    <p:sldId id="349" r:id="rId8"/>
    <p:sldId id="350" r:id="rId9"/>
    <p:sldId id="351" r:id="rId10"/>
    <p:sldId id="352" r:id="rId11"/>
    <p:sldId id="353" r:id="rId12"/>
    <p:sldId id="346" r:id="rId13"/>
    <p:sldId id="356" r:id="rId14"/>
    <p:sldId id="355" r:id="rId15"/>
    <p:sldId id="359" r:id="rId16"/>
    <p:sldId id="357" r:id="rId17"/>
    <p:sldId id="358" r:id="rId18"/>
    <p:sldId id="360" r:id="rId19"/>
    <p:sldId id="361" r:id="rId20"/>
    <p:sldId id="362" r:id="rId21"/>
    <p:sldId id="363" r:id="rId22"/>
    <p:sldId id="364" r:id="rId23"/>
    <p:sldId id="365" r:id="rId24"/>
    <p:sldId id="366" r:id="rId25"/>
    <p:sldId id="368" r:id="rId26"/>
    <p:sldId id="369" r:id="rId27"/>
    <p:sldId id="370" r:id="rId28"/>
    <p:sldId id="371" r:id="rId29"/>
    <p:sldId id="367" r:id="rId30"/>
    <p:sldId id="372" r:id="rId31"/>
    <p:sldId id="373" r:id="rId32"/>
    <p:sldId id="374" r:id="rId33"/>
    <p:sldId id="375" r:id="rId34"/>
    <p:sldId id="376" r:id="rId35"/>
    <p:sldId id="342" r:id="rId36"/>
    <p:sldId id="377" r:id="rId37"/>
    <p:sldId id="378" r:id="rId38"/>
    <p:sldId id="379" r:id="rId39"/>
    <p:sldId id="380" r:id="rId40"/>
    <p:sldId id="381" r:id="rId41"/>
  </p:sldIdLst>
  <p:sldSz cx="27432000" cy="6858000"/>
  <p:notesSz cx="7315200" cy="9601200"/>
  <p:defaultTextStyle>
    <a:defPPr>
      <a:defRPr lang="en-US"/>
    </a:defPPr>
    <a:lvl1pPr algn="l" rtl="0" fontAlgn="base">
      <a:spcBef>
        <a:spcPct val="0"/>
      </a:spcBef>
      <a:spcAft>
        <a:spcPct val="0"/>
      </a:spcAft>
      <a:defRPr sz="2200" kern="1200">
        <a:solidFill>
          <a:schemeClr val="tx1"/>
        </a:solidFill>
        <a:latin typeface="Arial" charset="0"/>
        <a:ea typeface="+mn-ea"/>
        <a:cs typeface="+mn-cs"/>
      </a:defRPr>
    </a:lvl1pPr>
    <a:lvl2pPr marL="457200" algn="l" rtl="0" fontAlgn="base">
      <a:spcBef>
        <a:spcPct val="0"/>
      </a:spcBef>
      <a:spcAft>
        <a:spcPct val="0"/>
      </a:spcAft>
      <a:defRPr sz="2200" kern="1200">
        <a:solidFill>
          <a:schemeClr val="tx1"/>
        </a:solidFill>
        <a:latin typeface="Arial" charset="0"/>
        <a:ea typeface="+mn-ea"/>
        <a:cs typeface="+mn-cs"/>
      </a:defRPr>
    </a:lvl2pPr>
    <a:lvl3pPr marL="914400" algn="l" rtl="0" fontAlgn="base">
      <a:spcBef>
        <a:spcPct val="0"/>
      </a:spcBef>
      <a:spcAft>
        <a:spcPct val="0"/>
      </a:spcAft>
      <a:defRPr sz="2200" kern="1200">
        <a:solidFill>
          <a:schemeClr val="tx1"/>
        </a:solidFill>
        <a:latin typeface="Arial" charset="0"/>
        <a:ea typeface="+mn-ea"/>
        <a:cs typeface="+mn-cs"/>
      </a:defRPr>
    </a:lvl3pPr>
    <a:lvl4pPr marL="1371600" algn="l" rtl="0" fontAlgn="base">
      <a:spcBef>
        <a:spcPct val="0"/>
      </a:spcBef>
      <a:spcAft>
        <a:spcPct val="0"/>
      </a:spcAft>
      <a:defRPr sz="2200" kern="1200">
        <a:solidFill>
          <a:schemeClr val="tx1"/>
        </a:solidFill>
        <a:latin typeface="Arial" charset="0"/>
        <a:ea typeface="+mn-ea"/>
        <a:cs typeface="+mn-cs"/>
      </a:defRPr>
    </a:lvl4pPr>
    <a:lvl5pPr marL="1828800" algn="l" rtl="0" fontAlgn="base">
      <a:spcBef>
        <a:spcPct val="0"/>
      </a:spcBef>
      <a:spcAft>
        <a:spcPct val="0"/>
      </a:spcAft>
      <a:defRPr sz="2200" kern="1200">
        <a:solidFill>
          <a:schemeClr val="tx1"/>
        </a:solidFill>
        <a:latin typeface="Arial" charset="0"/>
        <a:ea typeface="+mn-ea"/>
        <a:cs typeface="+mn-cs"/>
      </a:defRPr>
    </a:lvl5pPr>
    <a:lvl6pPr marL="2286000" algn="l" defTabSz="914400" rtl="0" eaLnBrk="1" latinLnBrk="0" hangingPunct="1">
      <a:defRPr sz="2200" kern="1200">
        <a:solidFill>
          <a:schemeClr val="tx1"/>
        </a:solidFill>
        <a:latin typeface="Arial" charset="0"/>
        <a:ea typeface="+mn-ea"/>
        <a:cs typeface="+mn-cs"/>
      </a:defRPr>
    </a:lvl6pPr>
    <a:lvl7pPr marL="2743200" algn="l" defTabSz="914400" rtl="0" eaLnBrk="1" latinLnBrk="0" hangingPunct="1">
      <a:defRPr sz="2200" kern="1200">
        <a:solidFill>
          <a:schemeClr val="tx1"/>
        </a:solidFill>
        <a:latin typeface="Arial" charset="0"/>
        <a:ea typeface="+mn-ea"/>
        <a:cs typeface="+mn-cs"/>
      </a:defRPr>
    </a:lvl7pPr>
    <a:lvl8pPr marL="3200400" algn="l" defTabSz="914400" rtl="0" eaLnBrk="1" latinLnBrk="0" hangingPunct="1">
      <a:defRPr sz="2200" kern="1200">
        <a:solidFill>
          <a:schemeClr val="tx1"/>
        </a:solidFill>
        <a:latin typeface="Arial" charset="0"/>
        <a:ea typeface="+mn-ea"/>
        <a:cs typeface="+mn-cs"/>
      </a:defRPr>
    </a:lvl8pPr>
    <a:lvl9pPr marL="3657600" algn="l" defTabSz="914400" rtl="0" eaLnBrk="1" latinLnBrk="0" hangingPunct="1">
      <a:defRPr sz="22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E5C8E"/>
    <a:srgbClr val="558BC7"/>
    <a:srgbClr val="2D5887"/>
    <a:srgbClr val="204B66"/>
    <a:srgbClr val="37414F"/>
    <a:srgbClr val="FF0000"/>
    <a:srgbClr val="3E6EDA"/>
    <a:srgbClr val="7598E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7392" autoAdjust="0"/>
    <p:restoredTop sz="99644" autoAdjust="0"/>
  </p:normalViewPr>
  <p:slideViewPr>
    <p:cSldViewPr>
      <p:cViewPr varScale="1">
        <p:scale>
          <a:sx n="58" d="100"/>
          <a:sy n="58" d="100"/>
        </p:scale>
        <p:origin x="-42" y="-1026"/>
      </p:cViewPr>
      <p:guideLst>
        <p:guide orient="horz" pos="2160"/>
        <p:guide pos="86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hdr" sz="quarter"/>
          </p:nvPr>
        </p:nvSpPr>
        <p:spPr bwMode="auto">
          <a:xfrm>
            <a:off x="0" y="0"/>
            <a:ext cx="3169585" cy="480889"/>
          </a:xfrm>
          <a:prstGeom prst="rect">
            <a:avLst/>
          </a:prstGeom>
          <a:noFill/>
          <a:ln w="9525">
            <a:noFill/>
            <a:miter lim="800000"/>
            <a:headEnd/>
            <a:tailEnd/>
          </a:ln>
          <a:effectLst/>
        </p:spPr>
        <p:txBody>
          <a:bodyPr vert="horz" wrap="square" lIns="95745" tIns="47872" rIns="95745" bIns="47872" numCol="1" anchor="t" anchorCtr="0" compatLnSpc="1">
            <a:prstTxWarp prst="textNoShape">
              <a:avLst/>
            </a:prstTxWarp>
          </a:bodyPr>
          <a:lstStyle>
            <a:lvl1pPr>
              <a:defRPr sz="1300"/>
            </a:lvl1pPr>
          </a:lstStyle>
          <a:p>
            <a:pPr>
              <a:defRPr/>
            </a:pPr>
            <a:endParaRPr lang="en-US"/>
          </a:p>
        </p:txBody>
      </p:sp>
      <p:sp>
        <p:nvSpPr>
          <p:cNvPr id="23555" name="Rectangle 3"/>
          <p:cNvSpPr>
            <a:spLocks noGrp="1" noChangeArrowheads="1"/>
          </p:cNvSpPr>
          <p:nvPr>
            <p:ph type="dt" sz="quarter" idx="1"/>
          </p:nvPr>
        </p:nvSpPr>
        <p:spPr bwMode="auto">
          <a:xfrm>
            <a:off x="4143100" y="0"/>
            <a:ext cx="3170843" cy="480889"/>
          </a:xfrm>
          <a:prstGeom prst="rect">
            <a:avLst/>
          </a:prstGeom>
          <a:noFill/>
          <a:ln w="9525">
            <a:noFill/>
            <a:miter lim="800000"/>
            <a:headEnd/>
            <a:tailEnd/>
          </a:ln>
          <a:effectLst/>
        </p:spPr>
        <p:txBody>
          <a:bodyPr vert="horz" wrap="square" lIns="95745" tIns="47872" rIns="95745" bIns="47872" numCol="1" anchor="t" anchorCtr="0" compatLnSpc="1">
            <a:prstTxWarp prst="textNoShape">
              <a:avLst/>
            </a:prstTxWarp>
          </a:bodyPr>
          <a:lstStyle>
            <a:lvl1pPr algn="r">
              <a:defRPr sz="1300"/>
            </a:lvl1pPr>
          </a:lstStyle>
          <a:p>
            <a:pPr>
              <a:defRPr/>
            </a:pPr>
            <a:endParaRPr lang="en-US"/>
          </a:p>
        </p:txBody>
      </p:sp>
      <p:sp>
        <p:nvSpPr>
          <p:cNvPr id="23556" name="Rectangle 4"/>
          <p:cNvSpPr>
            <a:spLocks noGrp="1" noChangeArrowheads="1"/>
          </p:cNvSpPr>
          <p:nvPr>
            <p:ph type="ftr" sz="quarter" idx="2"/>
          </p:nvPr>
        </p:nvSpPr>
        <p:spPr bwMode="auto">
          <a:xfrm>
            <a:off x="0" y="9119275"/>
            <a:ext cx="3169585" cy="479852"/>
          </a:xfrm>
          <a:prstGeom prst="rect">
            <a:avLst/>
          </a:prstGeom>
          <a:noFill/>
          <a:ln w="9525">
            <a:noFill/>
            <a:miter lim="800000"/>
            <a:headEnd/>
            <a:tailEnd/>
          </a:ln>
          <a:effectLst/>
        </p:spPr>
        <p:txBody>
          <a:bodyPr vert="horz" wrap="square" lIns="95745" tIns="47872" rIns="95745" bIns="47872" numCol="1" anchor="b" anchorCtr="0" compatLnSpc="1">
            <a:prstTxWarp prst="textNoShape">
              <a:avLst/>
            </a:prstTxWarp>
          </a:bodyPr>
          <a:lstStyle>
            <a:lvl1pPr>
              <a:defRPr sz="1300"/>
            </a:lvl1pPr>
          </a:lstStyle>
          <a:p>
            <a:pPr>
              <a:defRPr/>
            </a:pPr>
            <a:endParaRPr lang="en-US"/>
          </a:p>
        </p:txBody>
      </p:sp>
      <p:sp>
        <p:nvSpPr>
          <p:cNvPr id="23557" name="Rectangle 5"/>
          <p:cNvSpPr>
            <a:spLocks noGrp="1" noChangeArrowheads="1"/>
          </p:cNvSpPr>
          <p:nvPr>
            <p:ph type="sldNum" sz="quarter" idx="3"/>
          </p:nvPr>
        </p:nvSpPr>
        <p:spPr bwMode="auto">
          <a:xfrm>
            <a:off x="4143100" y="9119275"/>
            <a:ext cx="3170843" cy="479852"/>
          </a:xfrm>
          <a:prstGeom prst="rect">
            <a:avLst/>
          </a:prstGeom>
          <a:noFill/>
          <a:ln w="9525">
            <a:noFill/>
            <a:miter lim="800000"/>
            <a:headEnd/>
            <a:tailEnd/>
          </a:ln>
          <a:effectLst/>
        </p:spPr>
        <p:txBody>
          <a:bodyPr vert="horz" wrap="square" lIns="95745" tIns="47872" rIns="95745" bIns="47872" numCol="1" anchor="b" anchorCtr="0" compatLnSpc="1">
            <a:prstTxWarp prst="textNoShape">
              <a:avLst/>
            </a:prstTxWarp>
          </a:bodyPr>
          <a:lstStyle>
            <a:lvl1pPr algn="r">
              <a:defRPr sz="1300"/>
            </a:lvl1pPr>
          </a:lstStyle>
          <a:p>
            <a:pPr>
              <a:defRPr/>
            </a:pPr>
            <a:fld id="{CE97E914-5ACD-4F54-97C4-47945B8E908A}" type="slidenum">
              <a:rPr lang="en-US"/>
              <a:pPr>
                <a:defRPr/>
              </a:pPr>
              <a:t>‹#›</a:t>
            </a:fld>
            <a:endParaRPr lang="en-US"/>
          </a:p>
        </p:txBody>
      </p:sp>
    </p:spTree>
    <p:extLst>
      <p:ext uri="{BB962C8B-B14F-4D97-AF65-F5344CB8AC3E}">
        <p14:creationId xmlns:p14="http://schemas.microsoft.com/office/powerpoint/2010/main" val="310632152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585" cy="479853"/>
          </a:xfrm>
          <a:prstGeom prst="rect">
            <a:avLst/>
          </a:prstGeom>
        </p:spPr>
        <p:txBody>
          <a:bodyPr vert="horz" lIns="64612" tIns="32306" rIns="64612" bIns="32306" rtlCol="0"/>
          <a:lstStyle>
            <a:lvl1pPr algn="l">
              <a:defRPr sz="800"/>
            </a:lvl1pPr>
          </a:lstStyle>
          <a:p>
            <a:pPr>
              <a:defRPr/>
            </a:pPr>
            <a:endParaRPr lang="en-US"/>
          </a:p>
        </p:txBody>
      </p:sp>
      <p:sp>
        <p:nvSpPr>
          <p:cNvPr id="3" name="Date Placeholder 2"/>
          <p:cNvSpPr>
            <a:spLocks noGrp="1"/>
          </p:cNvSpPr>
          <p:nvPr>
            <p:ph type="dt" idx="1"/>
          </p:nvPr>
        </p:nvSpPr>
        <p:spPr>
          <a:xfrm>
            <a:off x="4143100" y="0"/>
            <a:ext cx="3170843" cy="479853"/>
          </a:xfrm>
          <a:prstGeom prst="rect">
            <a:avLst/>
          </a:prstGeom>
        </p:spPr>
        <p:txBody>
          <a:bodyPr vert="horz" lIns="64612" tIns="32306" rIns="64612" bIns="32306" rtlCol="0"/>
          <a:lstStyle>
            <a:lvl1pPr algn="r">
              <a:defRPr sz="800" smtClean="0"/>
            </a:lvl1pPr>
          </a:lstStyle>
          <a:p>
            <a:pPr>
              <a:defRPr/>
            </a:pPr>
            <a:fld id="{4AB8A01D-2ABE-4798-BF5E-999BB3D829C0}" type="datetimeFigureOut">
              <a:rPr lang="en-US"/>
              <a:pPr>
                <a:defRPr/>
              </a:pPr>
              <a:t>4/5/2011</a:t>
            </a:fld>
            <a:endParaRPr lang="en-US"/>
          </a:p>
        </p:txBody>
      </p:sp>
      <p:sp>
        <p:nvSpPr>
          <p:cNvPr id="4" name="Slide Image Placeholder 3"/>
          <p:cNvSpPr>
            <a:spLocks noGrp="1" noRot="1" noChangeAspect="1"/>
          </p:cNvSpPr>
          <p:nvPr>
            <p:ph type="sldImg" idx="2"/>
          </p:nvPr>
        </p:nvSpPr>
        <p:spPr>
          <a:xfrm>
            <a:off x="-3543300" y="720725"/>
            <a:ext cx="14401800" cy="3600450"/>
          </a:xfrm>
          <a:prstGeom prst="rect">
            <a:avLst/>
          </a:prstGeom>
          <a:noFill/>
          <a:ln w="12700">
            <a:solidFill>
              <a:prstClr val="black"/>
            </a:solidFill>
          </a:ln>
        </p:spPr>
        <p:txBody>
          <a:bodyPr vert="horz" lIns="64612" tIns="32306" rIns="64612" bIns="32306" rtlCol="0" anchor="ctr"/>
          <a:lstStyle/>
          <a:p>
            <a:pPr lvl="0"/>
            <a:endParaRPr lang="en-US" noProof="0"/>
          </a:p>
        </p:txBody>
      </p:sp>
      <p:sp>
        <p:nvSpPr>
          <p:cNvPr id="5" name="Notes Placeholder 4"/>
          <p:cNvSpPr>
            <a:spLocks noGrp="1"/>
          </p:cNvSpPr>
          <p:nvPr>
            <p:ph type="body" sz="quarter" idx="3"/>
          </p:nvPr>
        </p:nvSpPr>
        <p:spPr>
          <a:xfrm>
            <a:off x="732023" y="4560155"/>
            <a:ext cx="5851154" cy="4320748"/>
          </a:xfrm>
          <a:prstGeom prst="rect">
            <a:avLst/>
          </a:prstGeom>
        </p:spPr>
        <p:txBody>
          <a:bodyPr vert="horz" lIns="64612" tIns="32306" rIns="64612" bIns="32306"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9119275"/>
            <a:ext cx="3169585" cy="479852"/>
          </a:xfrm>
          <a:prstGeom prst="rect">
            <a:avLst/>
          </a:prstGeom>
        </p:spPr>
        <p:txBody>
          <a:bodyPr vert="horz" lIns="64612" tIns="32306" rIns="64612" bIns="32306" rtlCol="0" anchor="b"/>
          <a:lstStyle>
            <a:lvl1pPr algn="l">
              <a:defRPr sz="800"/>
            </a:lvl1pPr>
          </a:lstStyle>
          <a:p>
            <a:pPr>
              <a:defRPr/>
            </a:pPr>
            <a:endParaRPr lang="en-US"/>
          </a:p>
        </p:txBody>
      </p:sp>
      <p:sp>
        <p:nvSpPr>
          <p:cNvPr id="7" name="Slide Number Placeholder 6"/>
          <p:cNvSpPr>
            <a:spLocks noGrp="1"/>
          </p:cNvSpPr>
          <p:nvPr>
            <p:ph type="sldNum" sz="quarter" idx="5"/>
          </p:nvPr>
        </p:nvSpPr>
        <p:spPr>
          <a:xfrm>
            <a:off x="4143100" y="9119275"/>
            <a:ext cx="3170843" cy="479852"/>
          </a:xfrm>
          <a:prstGeom prst="rect">
            <a:avLst/>
          </a:prstGeom>
        </p:spPr>
        <p:txBody>
          <a:bodyPr vert="horz" lIns="64612" tIns="32306" rIns="64612" bIns="32306" rtlCol="0" anchor="b"/>
          <a:lstStyle>
            <a:lvl1pPr algn="r">
              <a:defRPr sz="800" smtClean="0"/>
            </a:lvl1pPr>
          </a:lstStyle>
          <a:p>
            <a:pPr>
              <a:defRPr/>
            </a:pPr>
            <a:fld id="{16FBC0E4-8DC3-4ECE-A63D-6B8EB4BAEB65}" type="slidenum">
              <a:rPr lang="en-US"/>
              <a:pPr>
                <a:defRPr/>
              </a:pPr>
              <a:t>‹#›</a:t>
            </a:fld>
            <a:endParaRPr lang="en-US"/>
          </a:p>
        </p:txBody>
      </p:sp>
    </p:spTree>
    <p:extLst>
      <p:ext uri="{BB962C8B-B14F-4D97-AF65-F5344CB8AC3E}">
        <p14:creationId xmlns:p14="http://schemas.microsoft.com/office/powerpoint/2010/main" val="3531874063"/>
      </p:ext>
    </p:extLst>
  </p:cSld>
  <p:clrMap bg1="lt1" tx1="dk1" bg2="lt2" tx2="dk2" accent1="accent1" accent2="accent2" accent3="accent3" accent4="accent4" accent5="accent5" accent6="accent6" hlink="hlink" folHlink="folHlink"/>
  <p:hf hdr="0" ftr="0" dt="0"/>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512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1600">
                <a:solidFill>
                  <a:schemeClr val="tx1"/>
                </a:solidFill>
                <a:latin typeface="Arial" charset="0"/>
              </a:defRPr>
            </a:lvl1pPr>
            <a:lvl2pPr marL="524968" indent="-201911" eaLnBrk="0" hangingPunct="0">
              <a:defRPr sz="1600">
                <a:solidFill>
                  <a:schemeClr val="tx1"/>
                </a:solidFill>
                <a:latin typeface="Arial" charset="0"/>
              </a:defRPr>
            </a:lvl2pPr>
            <a:lvl3pPr marL="807644" indent="-161529" eaLnBrk="0" hangingPunct="0">
              <a:defRPr sz="1600">
                <a:solidFill>
                  <a:schemeClr val="tx1"/>
                </a:solidFill>
                <a:latin typeface="Arial" charset="0"/>
              </a:defRPr>
            </a:lvl3pPr>
            <a:lvl4pPr marL="1130701" indent="-161529" eaLnBrk="0" hangingPunct="0">
              <a:defRPr sz="1600">
                <a:solidFill>
                  <a:schemeClr val="tx1"/>
                </a:solidFill>
                <a:latin typeface="Arial" charset="0"/>
              </a:defRPr>
            </a:lvl4pPr>
            <a:lvl5pPr marL="1453759" indent="-161529" eaLnBrk="0" hangingPunct="0">
              <a:defRPr sz="1600">
                <a:solidFill>
                  <a:schemeClr val="tx1"/>
                </a:solidFill>
                <a:latin typeface="Arial" charset="0"/>
              </a:defRPr>
            </a:lvl5pPr>
            <a:lvl6pPr marL="1776816" indent="-161529" eaLnBrk="0" fontAlgn="base" hangingPunct="0">
              <a:spcBef>
                <a:spcPct val="0"/>
              </a:spcBef>
              <a:spcAft>
                <a:spcPct val="0"/>
              </a:spcAft>
              <a:defRPr sz="1600">
                <a:solidFill>
                  <a:schemeClr val="tx1"/>
                </a:solidFill>
                <a:latin typeface="Arial" charset="0"/>
              </a:defRPr>
            </a:lvl6pPr>
            <a:lvl7pPr marL="2099874" indent="-161529" eaLnBrk="0" fontAlgn="base" hangingPunct="0">
              <a:spcBef>
                <a:spcPct val="0"/>
              </a:spcBef>
              <a:spcAft>
                <a:spcPct val="0"/>
              </a:spcAft>
              <a:defRPr sz="1600">
                <a:solidFill>
                  <a:schemeClr val="tx1"/>
                </a:solidFill>
                <a:latin typeface="Arial" charset="0"/>
              </a:defRPr>
            </a:lvl7pPr>
            <a:lvl8pPr marL="2422931" indent="-161529" eaLnBrk="0" fontAlgn="base" hangingPunct="0">
              <a:spcBef>
                <a:spcPct val="0"/>
              </a:spcBef>
              <a:spcAft>
                <a:spcPct val="0"/>
              </a:spcAft>
              <a:defRPr sz="1600">
                <a:solidFill>
                  <a:schemeClr val="tx1"/>
                </a:solidFill>
                <a:latin typeface="Arial" charset="0"/>
              </a:defRPr>
            </a:lvl8pPr>
            <a:lvl9pPr marL="2745989" indent="-161529" eaLnBrk="0" fontAlgn="base" hangingPunct="0">
              <a:spcBef>
                <a:spcPct val="0"/>
              </a:spcBef>
              <a:spcAft>
                <a:spcPct val="0"/>
              </a:spcAft>
              <a:defRPr sz="1600">
                <a:solidFill>
                  <a:schemeClr val="tx1"/>
                </a:solidFill>
                <a:latin typeface="Arial" charset="0"/>
              </a:defRPr>
            </a:lvl9pPr>
          </a:lstStyle>
          <a:p>
            <a:pPr eaLnBrk="1" hangingPunct="1"/>
            <a:fld id="{ECAB0185-8DD9-4012-BD60-8EFAFD870444}" type="slidenum">
              <a:rPr lang="en-US" sz="800"/>
              <a:pPr eaLnBrk="1" hangingPunct="1"/>
              <a:t>1</a:t>
            </a:fld>
            <a:endParaRPr lang="en-US" sz="8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522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1600">
                <a:solidFill>
                  <a:schemeClr val="tx1"/>
                </a:solidFill>
                <a:latin typeface="Arial" charset="0"/>
              </a:defRPr>
            </a:lvl1pPr>
            <a:lvl2pPr marL="524968" indent="-201911" eaLnBrk="0" hangingPunct="0">
              <a:defRPr sz="1600">
                <a:solidFill>
                  <a:schemeClr val="tx1"/>
                </a:solidFill>
                <a:latin typeface="Arial" charset="0"/>
              </a:defRPr>
            </a:lvl2pPr>
            <a:lvl3pPr marL="807644" indent="-161529" eaLnBrk="0" hangingPunct="0">
              <a:defRPr sz="1600">
                <a:solidFill>
                  <a:schemeClr val="tx1"/>
                </a:solidFill>
                <a:latin typeface="Arial" charset="0"/>
              </a:defRPr>
            </a:lvl3pPr>
            <a:lvl4pPr marL="1130701" indent="-161529" eaLnBrk="0" hangingPunct="0">
              <a:defRPr sz="1600">
                <a:solidFill>
                  <a:schemeClr val="tx1"/>
                </a:solidFill>
                <a:latin typeface="Arial" charset="0"/>
              </a:defRPr>
            </a:lvl4pPr>
            <a:lvl5pPr marL="1453759" indent="-161529" eaLnBrk="0" hangingPunct="0">
              <a:defRPr sz="1600">
                <a:solidFill>
                  <a:schemeClr val="tx1"/>
                </a:solidFill>
                <a:latin typeface="Arial" charset="0"/>
              </a:defRPr>
            </a:lvl5pPr>
            <a:lvl6pPr marL="1776816" indent="-161529" eaLnBrk="0" fontAlgn="base" hangingPunct="0">
              <a:spcBef>
                <a:spcPct val="0"/>
              </a:spcBef>
              <a:spcAft>
                <a:spcPct val="0"/>
              </a:spcAft>
              <a:defRPr sz="1600">
                <a:solidFill>
                  <a:schemeClr val="tx1"/>
                </a:solidFill>
                <a:latin typeface="Arial" charset="0"/>
              </a:defRPr>
            </a:lvl6pPr>
            <a:lvl7pPr marL="2099874" indent="-161529" eaLnBrk="0" fontAlgn="base" hangingPunct="0">
              <a:spcBef>
                <a:spcPct val="0"/>
              </a:spcBef>
              <a:spcAft>
                <a:spcPct val="0"/>
              </a:spcAft>
              <a:defRPr sz="1600">
                <a:solidFill>
                  <a:schemeClr val="tx1"/>
                </a:solidFill>
                <a:latin typeface="Arial" charset="0"/>
              </a:defRPr>
            </a:lvl7pPr>
            <a:lvl8pPr marL="2422931" indent="-161529" eaLnBrk="0" fontAlgn="base" hangingPunct="0">
              <a:spcBef>
                <a:spcPct val="0"/>
              </a:spcBef>
              <a:spcAft>
                <a:spcPct val="0"/>
              </a:spcAft>
              <a:defRPr sz="1600">
                <a:solidFill>
                  <a:schemeClr val="tx1"/>
                </a:solidFill>
                <a:latin typeface="Arial" charset="0"/>
              </a:defRPr>
            </a:lvl8pPr>
            <a:lvl9pPr marL="2745989" indent="-161529" eaLnBrk="0" fontAlgn="base" hangingPunct="0">
              <a:spcBef>
                <a:spcPct val="0"/>
              </a:spcBef>
              <a:spcAft>
                <a:spcPct val="0"/>
              </a:spcAft>
              <a:defRPr sz="1600">
                <a:solidFill>
                  <a:schemeClr val="tx1"/>
                </a:solidFill>
                <a:latin typeface="Arial" charset="0"/>
              </a:defRPr>
            </a:lvl9pPr>
          </a:lstStyle>
          <a:p>
            <a:pPr eaLnBrk="1" hangingPunct="1"/>
            <a:fld id="{BD554C9F-1A2C-4E4A-AC6B-0E81E5598728}" type="slidenum">
              <a:rPr lang="en-US" sz="800"/>
              <a:pPr eaLnBrk="1" hangingPunct="1"/>
              <a:t>10</a:t>
            </a:fld>
            <a:endParaRPr lang="en-US" sz="8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522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1600">
                <a:solidFill>
                  <a:schemeClr val="tx1"/>
                </a:solidFill>
                <a:latin typeface="Arial" charset="0"/>
              </a:defRPr>
            </a:lvl1pPr>
            <a:lvl2pPr marL="524968" indent="-201911" eaLnBrk="0" hangingPunct="0">
              <a:defRPr sz="1600">
                <a:solidFill>
                  <a:schemeClr val="tx1"/>
                </a:solidFill>
                <a:latin typeface="Arial" charset="0"/>
              </a:defRPr>
            </a:lvl2pPr>
            <a:lvl3pPr marL="807644" indent="-161529" eaLnBrk="0" hangingPunct="0">
              <a:defRPr sz="1600">
                <a:solidFill>
                  <a:schemeClr val="tx1"/>
                </a:solidFill>
                <a:latin typeface="Arial" charset="0"/>
              </a:defRPr>
            </a:lvl3pPr>
            <a:lvl4pPr marL="1130701" indent="-161529" eaLnBrk="0" hangingPunct="0">
              <a:defRPr sz="1600">
                <a:solidFill>
                  <a:schemeClr val="tx1"/>
                </a:solidFill>
                <a:latin typeface="Arial" charset="0"/>
              </a:defRPr>
            </a:lvl4pPr>
            <a:lvl5pPr marL="1453759" indent="-161529" eaLnBrk="0" hangingPunct="0">
              <a:defRPr sz="1600">
                <a:solidFill>
                  <a:schemeClr val="tx1"/>
                </a:solidFill>
                <a:latin typeface="Arial" charset="0"/>
              </a:defRPr>
            </a:lvl5pPr>
            <a:lvl6pPr marL="1776816" indent="-161529" eaLnBrk="0" fontAlgn="base" hangingPunct="0">
              <a:spcBef>
                <a:spcPct val="0"/>
              </a:spcBef>
              <a:spcAft>
                <a:spcPct val="0"/>
              </a:spcAft>
              <a:defRPr sz="1600">
                <a:solidFill>
                  <a:schemeClr val="tx1"/>
                </a:solidFill>
                <a:latin typeface="Arial" charset="0"/>
              </a:defRPr>
            </a:lvl6pPr>
            <a:lvl7pPr marL="2099874" indent="-161529" eaLnBrk="0" fontAlgn="base" hangingPunct="0">
              <a:spcBef>
                <a:spcPct val="0"/>
              </a:spcBef>
              <a:spcAft>
                <a:spcPct val="0"/>
              </a:spcAft>
              <a:defRPr sz="1600">
                <a:solidFill>
                  <a:schemeClr val="tx1"/>
                </a:solidFill>
                <a:latin typeface="Arial" charset="0"/>
              </a:defRPr>
            </a:lvl7pPr>
            <a:lvl8pPr marL="2422931" indent="-161529" eaLnBrk="0" fontAlgn="base" hangingPunct="0">
              <a:spcBef>
                <a:spcPct val="0"/>
              </a:spcBef>
              <a:spcAft>
                <a:spcPct val="0"/>
              </a:spcAft>
              <a:defRPr sz="1600">
                <a:solidFill>
                  <a:schemeClr val="tx1"/>
                </a:solidFill>
                <a:latin typeface="Arial" charset="0"/>
              </a:defRPr>
            </a:lvl8pPr>
            <a:lvl9pPr marL="2745989" indent="-161529" eaLnBrk="0" fontAlgn="base" hangingPunct="0">
              <a:spcBef>
                <a:spcPct val="0"/>
              </a:spcBef>
              <a:spcAft>
                <a:spcPct val="0"/>
              </a:spcAft>
              <a:defRPr sz="1600">
                <a:solidFill>
                  <a:schemeClr val="tx1"/>
                </a:solidFill>
                <a:latin typeface="Arial" charset="0"/>
              </a:defRPr>
            </a:lvl9pPr>
          </a:lstStyle>
          <a:p>
            <a:pPr eaLnBrk="1" hangingPunct="1"/>
            <a:fld id="{BD554C9F-1A2C-4E4A-AC6B-0E81E5598728}" type="slidenum">
              <a:rPr lang="en-US" sz="800"/>
              <a:pPr eaLnBrk="1" hangingPunct="1"/>
              <a:t>11</a:t>
            </a:fld>
            <a:endParaRPr lang="en-US" sz="80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522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1600">
                <a:solidFill>
                  <a:schemeClr val="tx1"/>
                </a:solidFill>
                <a:latin typeface="Arial" charset="0"/>
              </a:defRPr>
            </a:lvl1pPr>
            <a:lvl2pPr marL="524968" indent="-201911" eaLnBrk="0" hangingPunct="0">
              <a:defRPr sz="1600">
                <a:solidFill>
                  <a:schemeClr val="tx1"/>
                </a:solidFill>
                <a:latin typeface="Arial" charset="0"/>
              </a:defRPr>
            </a:lvl2pPr>
            <a:lvl3pPr marL="807644" indent="-161529" eaLnBrk="0" hangingPunct="0">
              <a:defRPr sz="1600">
                <a:solidFill>
                  <a:schemeClr val="tx1"/>
                </a:solidFill>
                <a:latin typeface="Arial" charset="0"/>
              </a:defRPr>
            </a:lvl3pPr>
            <a:lvl4pPr marL="1130701" indent="-161529" eaLnBrk="0" hangingPunct="0">
              <a:defRPr sz="1600">
                <a:solidFill>
                  <a:schemeClr val="tx1"/>
                </a:solidFill>
                <a:latin typeface="Arial" charset="0"/>
              </a:defRPr>
            </a:lvl4pPr>
            <a:lvl5pPr marL="1453759" indent="-161529" eaLnBrk="0" hangingPunct="0">
              <a:defRPr sz="1600">
                <a:solidFill>
                  <a:schemeClr val="tx1"/>
                </a:solidFill>
                <a:latin typeface="Arial" charset="0"/>
              </a:defRPr>
            </a:lvl5pPr>
            <a:lvl6pPr marL="1776816" indent="-161529" eaLnBrk="0" fontAlgn="base" hangingPunct="0">
              <a:spcBef>
                <a:spcPct val="0"/>
              </a:spcBef>
              <a:spcAft>
                <a:spcPct val="0"/>
              </a:spcAft>
              <a:defRPr sz="1600">
                <a:solidFill>
                  <a:schemeClr val="tx1"/>
                </a:solidFill>
                <a:latin typeface="Arial" charset="0"/>
              </a:defRPr>
            </a:lvl6pPr>
            <a:lvl7pPr marL="2099874" indent="-161529" eaLnBrk="0" fontAlgn="base" hangingPunct="0">
              <a:spcBef>
                <a:spcPct val="0"/>
              </a:spcBef>
              <a:spcAft>
                <a:spcPct val="0"/>
              </a:spcAft>
              <a:defRPr sz="1600">
                <a:solidFill>
                  <a:schemeClr val="tx1"/>
                </a:solidFill>
                <a:latin typeface="Arial" charset="0"/>
              </a:defRPr>
            </a:lvl7pPr>
            <a:lvl8pPr marL="2422931" indent="-161529" eaLnBrk="0" fontAlgn="base" hangingPunct="0">
              <a:spcBef>
                <a:spcPct val="0"/>
              </a:spcBef>
              <a:spcAft>
                <a:spcPct val="0"/>
              </a:spcAft>
              <a:defRPr sz="1600">
                <a:solidFill>
                  <a:schemeClr val="tx1"/>
                </a:solidFill>
                <a:latin typeface="Arial" charset="0"/>
              </a:defRPr>
            </a:lvl8pPr>
            <a:lvl9pPr marL="2745989" indent="-161529" eaLnBrk="0" fontAlgn="base" hangingPunct="0">
              <a:spcBef>
                <a:spcPct val="0"/>
              </a:spcBef>
              <a:spcAft>
                <a:spcPct val="0"/>
              </a:spcAft>
              <a:defRPr sz="1600">
                <a:solidFill>
                  <a:schemeClr val="tx1"/>
                </a:solidFill>
                <a:latin typeface="Arial" charset="0"/>
              </a:defRPr>
            </a:lvl9pPr>
          </a:lstStyle>
          <a:p>
            <a:pPr eaLnBrk="1" hangingPunct="1"/>
            <a:fld id="{BD554C9F-1A2C-4E4A-AC6B-0E81E5598728}" type="slidenum">
              <a:rPr lang="en-US" sz="800"/>
              <a:pPr eaLnBrk="1" hangingPunct="1"/>
              <a:t>12</a:t>
            </a:fld>
            <a:endParaRPr lang="en-US" sz="80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522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1600">
                <a:solidFill>
                  <a:schemeClr val="tx1"/>
                </a:solidFill>
                <a:latin typeface="Arial" charset="0"/>
              </a:defRPr>
            </a:lvl1pPr>
            <a:lvl2pPr marL="524968" indent="-201911" eaLnBrk="0" hangingPunct="0">
              <a:defRPr sz="1600">
                <a:solidFill>
                  <a:schemeClr val="tx1"/>
                </a:solidFill>
                <a:latin typeface="Arial" charset="0"/>
              </a:defRPr>
            </a:lvl2pPr>
            <a:lvl3pPr marL="807644" indent="-161529" eaLnBrk="0" hangingPunct="0">
              <a:defRPr sz="1600">
                <a:solidFill>
                  <a:schemeClr val="tx1"/>
                </a:solidFill>
                <a:latin typeface="Arial" charset="0"/>
              </a:defRPr>
            </a:lvl3pPr>
            <a:lvl4pPr marL="1130701" indent="-161529" eaLnBrk="0" hangingPunct="0">
              <a:defRPr sz="1600">
                <a:solidFill>
                  <a:schemeClr val="tx1"/>
                </a:solidFill>
                <a:latin typeface="Arial" charset="0"/>
              </a:defRPr>
            </a:lvl4pPr>
            <a:lvl5pPr marL="1453759" indent="-161529" eaLnBrk="0" hangingPunct="0">
              <a:defRPr sz="1600">
                <a:solidFill>
                  <a:schemeClr val="tx1"/>
                </a:solidFill>
                <a:latin typeface="Arial" charset="0"/>
              </a:defRPr>
            </a:lvl5pPr>
            <a:lvl6pPr marL="1776816" indent="-161529" eaLnBrk="0" fontAlgn="base" hangingPunct="0">
              <a:spcBef>
                <a:spcPct val="0"/>
              </a:spcBef>
              <a:spcAft>
                <a:spcPct val="0"/>
              </a:spcAft>
              <a:defRPr sz="1600">
                <a:solidFill>
                  <a:schemeClr val="tx1"/>
                </a:solidFill>
                <a:latin typeface="Arial" charset="0"/>
              </a:defRPr>
            </a:lvl6pPr>
            <a:lvl7pPr marL="2099874" indent="-161529" eaLnBrk="0" fontAlgn="base" hangingPunct="0">
              <a:spcBef>
                <a:spcPct val="0"/>
              </a:spcBef>
              <a:spcAft>
                <a:spcPct val="0"/>
              </a:spcAft>
              <a:defRPr sz="1600">
                <a:solidFill>
                  <a:schemeClr val="tx1"/>
                </a:solidFill>
                <a:latin typeface="Arial" charset="0"/>
              </a:defRPr>
            </a:lvl7pPr>
            <a:lvl8pPr marL="2422931" indent="-161529" eaLnBrk="0" fontAlgn="base" hangingPunct="0">
              <a:spcBef>
                <a:spcPct val="0"/>
              </a:spcBef>
              <a:spcAft>
                <a:spcPct val="0"/>
              </a:spcAft>
              <a:defRPr sz="1600">
                <a:solidFill>
                  <a:schemeClr val="tx1"/>
                </a:solidFill>
                <a:latin typeface="Arial" charset="0"/>
              </a:defRPr>
            </a:lvl8pPr>
            <a:lvl9pPr marL="2745989" indent="-161529" eaLnBrk="0" fontAlgn="base" hangingPunct="0">
              <a:spcBef>
                <a:spcPct val="0"/>
              </a:spcBef>
              <a:spcAft>
                <a:spcPct val="0"/>
              </a:spcAft>
              <a:defRPr sz="1600">
                <a:solidFill>
                  <a:schemeClr val="tx1"/>
                </a:solidFill>
                <a:latin typeface="Arial" charset="0"/>
              </a:defRPr>
            </a:lvl9pPr>
          </a:lstStyle>
          <a:p>
            <a:pPr eaLnBrk="1" hangingPunct="1"/>
            <a:fld id="{BD554C9F-1A2C-4E4A-AC6B-0E81E5598728}" type="slidenum">
              <a:rPr lang="en-US" sz="800"/>
              <a:pPr eaLnBrk="1" hangingPunct="1"/>
              <a:t>13</a:t>
            </a:fld>
            <a:endParaRPr lang="en-US" sz="80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522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1600">
                <a:solidFill>
                  <a:schemeClr val="tx1"/>
                </a:solidFill>
                <a:latin typeface="Arial" charset="0"/>
              </a:defRPr>
            </a:lvl1pPr>
            <a:lvl2pPr marL="524968" indent="-201911" eaLnBrk="0" hangingPunct="0">
              <a:defRPr sz="1600">
                <a:solidFill>
                  <a:schemeClr val="tx1"/>
                </a:solidFill>
                <a:latin typeface="Arial" charset="0"/>
              </a:defRPr>
            </a:lvl2pPr>
            <a:lvl3pPr marL="807644" indent="-161529" eaLnBrk="0" hangingPunct="0">
              <a:defRPr sz="1600">
                <a:solidFill>
                  <a:schemeClr val="tx1"/>
                </a:solidFill>
                <a:latin typeface="Arial" charset="0"/>
              </a:defRPr>
            </a:lvl3pPr>
            <a:lvl4pPr marL="1130701" indent="-161529" eaLnBrk="0" hangingPunct="0">
              <a:defRPr sz="1600">
                <a:solidFill>
                  <a:schemeClr val="tx1"/>
                </a:solidFill>
                <a:latin typeface="Arial" charset="0"/>
              </a:defRPr>
            </a:lvl4pPr>
            <a:lvl5pPr marL="1453759" indent="-161529" eaLnBrk="0" hangingPunct="0">
              <a:defRPr sz="1600">
                <a:solidFill>
                  <a:schemeClr val="tx1"/>
                </a:solidFill>
                <a:latin typeface="Arial" charset="0"/>
              </a:defRPr>
            </a:lvl5pPr>
            <a:lvl6pPr marL="1776816" indent="-161529" eaLnBrk="0" fontAlgn="base" hangingPunct="0">
              <a:spcBef>
                <a:spcPct val="0"/>
              </a:spcBef>
              <a:spcAft>
                <a:spcPct val="0"/>
              </a:spcAft>
              <a:defRPr sz="1600">
                <a:solidFill>
                  <a:schemeClr val="tx1"/>
                </a:solidFill>
                <a:latin typeface="Arial" charset="0"/>
              </a:defRPr>
            </a:lvl6pPr>
            <a:lvl7pPr marL="2099874" indent="-161529" eaLnBrk="0" fontAlgn="base" hangingPunct="0">
              <a:spcBef>
                <a:spcPct val="0"/>
              </a:spcBef>
              <a:spcAft>
                <a:spcPct val="0"/>
              </a:spcAft>
              <a:defRPr sz="1600">
                <a:solidFill>
                  <a:schemeClr val="tx1"/>
                </a:solidFill>
                <a:latin typeface="Arial" charset="0"/>
              </a:defRPr>
            </a:lvl7pPr>
            <a:lvl8pPr marL="2422931" indent="-161529" eaLnBrk="0" fontAlgn="base" hangingPunct="0">
              <a:spcBef>
                <a:spcPct val="0"/>
              </a:spcBef>
              <a:spcAft>
                <a:spcPct val="0"/>
              </a:spcAft>
              <a:defRPr sz="1600">
                <a:solidFill>
                  <a:schemeClr val="tx1"/>
                </a:solidFill>
                <a:latin typeface="Arial" charset="0"/>
              </a:defRPr>
            </a:lvl8pPr>
            <a:lvl9pPr marL="2745989" indent="-161529" eaLnBrk="0" fontAlgn="base" hangingPunct="0">
              <a:spcBef>
                <a:spcPct val="0"/>
              </a:spcBef>
              <a:spcAft>
                <a:spcPct val="0"/>
              </a:spcAft>
              <a:defRPr sz="1600">
                <a:solidFill>
                  <a:schemeClr val="tx1"/>
                </a:solidFill>
                <a:latin typeface="Arial" charset="0"/>
              </a:defRPr>
            </a:lvl9pPr>
          </a:lstStyle>
          <a:p>
            <a:pPr eaLnBrk="1" hangingPunct="1"/>
            <a:fld id="{BD554C9F-1A2C-4E4A-AC6B-0E81E5598728}" type="slidenum">
              <a:rPr lang="en-US" sz="800"/>
              <a:pPr eaLnBrk="1" hangingPunct="1"/>
              <a:t>14</a:t>
            </a:fld>
            <a:endParaRPr lang="en-US" sz="80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522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1600">
                <a:solidFill>
                  <a:schemeClr val="tx1"/>
                </a:solidFill>
                <a:latin typeface="Arial" charset="0"/>
              </a:defRPr>
            </a:lvl1pPr>
            <a:lvl2pPr marL="524968" indent="-201911" eaLnBrk="0" hangingPunct="0">
              <a:defRPr sz="1600">
                <a:solidFill>
                  <a:schemeClr val="tx1"/>
                </a:solidFill>
                <a:latin typeface="Arial" charset="0"/>
              </a:defRPr>
            </a:lvl2pPr>
            <a:lvl3pPr marL="807644" indent="-161529" eaLnBrk="0" hangingPunct="0">
              <a:defRPr sz="1600">
                <a:solidFill>
                  <a:schemeClr val="tx1"/>
                </a:solidFill>
                <a:latin typeface="Arial" charset="0"/>
              </a:defRPr>
            </a:lvl3pPr>
            <a:lvl4pPr marL="1130701" indent="-161529" eaLnBrk="0" hangingPunct="0">
              <a:defRPr sz="1600">
                <a:solidFill>
                  <a:schemeClr val="tx1"/>
                </a:solidFill>
                <a:latin typeface="Arial" charset="0"/>
              </a:defRPr>
            </a:lvl4pPr>
            <a:lvl5pPr marL="1453759" indent="-161529" eaLnBrk="0" hangingPunct="0">
              <a:defRPr sz="1600">
                <a:solidFill>
                  <a:schemeClr val="tx1"/>
                </a:solidFill>
                <a:latin typeface="Arial" charset="0"/>
              </a:defRPr>
            </a:lvl5pPr>
            <a:lvl6pPr marL="1776816" indent="-161529" eaLnBrk="0" fontAlgn="base" hangingPunct="0">
              <a:spcBef>
                <a:spcPct val="0"/>
              </a:spcBef>
              <a:spcAft>
                <a:spcPct val="0"/>
              </a:spcAft>
              <a:defRPr sz="1600">
                <a:solidFill>
                  <a:schemeClr val="tx1"/>
                </a:solidFill>
                <a:latin typeface="Arial" charset="0"/>
              </a:defRPr>
            </a:lvl6pPr>
            <a:lvl7pPr marL="2099874" indent="-161529" eaLnBrk="0" fontAlgn="base" hangingPunct="0">
              <a:spcBef>
                <a:spcPct val="0"/>
              </a:spcBef>
              <a:spcAft>
                <a:spcPct val="0"/>
              </a:spcAft>
              <a:defRPr sz="1600">
                <a:solidFill>
                  <a:schemeClr val="tx1"/>
                </a:solidFill>
                <a:latin typeface="Arial" charset="0"/>
              </a:defRPr>
            </a:lvl7pPr>
            <a:lvl8pPr marL="2422931" indent="-161529" eaLnBrk="0" fontAlgn="base" hangingPunct="0">
              <a:spcBef>
                <a:spcPct val="0"/>
              </a:spcBef>
              <a:spcAft>
                <a:spcPct val="0"/>
              </a:spcAft>
              <a:defRPr sz="1600">
                <a:solidFill>
                  <a:schemeClr val="tx1"/>
                </a:solidFill>
                <a:latin typeface="Arial" charset="0"/>
              </a:defRPr>
            </a:lvl8pPr>
            <a:lvl9pPr marL="2745989" indent="-161529" eaLnBrk="0" fontAlgn="base" hangingPunct="0">
              <a:spcBef>
                <a:spcPct val="0"/>
              </a:spcBef>
              <a:spcAft>
                <a:spcPct val="0"/>
              </a:spcAft>
              <a:defRPr sz="1600">
                <a:solidFill>
                  <a:schemeClr val="tx1"/>
                </a:solidFill>
                <a:latin typeface="Arial" charset="0"/>
              </a:defRPr>
            </a:lvl9pPr>
          </a:lstStyle>
          <a:p>
            <a:pPr eaLnBrk="1" hangingPunct="1"/>
            <a:fld id="{BD554C9F-1A2C-4E4A-AC6B-0E81E5598728}" type="slidenum">
              <a:rPr lang="en-US" sz="800"/>
              <a:pPr eaLnBrk="1" hangingPunct="1"/>
              <a:t>15</a:t>
            </a:fld>
            <a:endParaRPr lang="en-US" sz="80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522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1600">
                <a:solidFill>
                  <a:schemeClr val="tx1"/>
                </a:solidFill>
                <a:latin typeface="Arial" charset="0"/>
              </a:defRPr>
            </a:lvl1pPr>
            <a:lvl2pPr marL="524968" indent="-201911" eaLnBrk="0" hangingPunct="0">
              <a:defRPr sz="1600">
                <a:solidFill>
                  <a:schemeClr val="tx1"/>
                </a:solidFill>
                <a:latin typeface="Arial" charset="0"/>
              </a:defRPr>
            </a:lvl2pPr>
            <a:lvl3pPr marL="807644" indent="-161529" eaLnBrk="0" hangingPunct="0">
              <a:defRPr sz="1600">
                <a:solidFill>
                  <a:schemeClr val="tx1"/>
                </a:solidFill>
                <a:latin typeface="Arial" charset="0"/>
              </a:defRPr>
            </a:lvl3pPr>
            <a:lvl4pPr marL="1130701" indent="-161529" eaLnBrk="0" hangingPunct="0">
              <a:defRPr sz="1600">
                <a:solidFill>
                  <a:schemeClr val="tx1"/>
                </a:solidFill>
                <a:latin typeface="Arial" charset="0"/>
              </a:defRPr>
            </a:lvl4pPr>
            <a:lvl5pPr marL="1453759" indent="-161529" eaLnBrk="0" hangingPunct="0">
              <a:defRPr sz="1600">
                <a:solidFill>
                  <a:schemeClr val="tx1"/>
                </a:solidFill>
                <a:latin typeface="Arial" charset="0"/>
              </a:defRPr>
            </a:lvl5pPr>
            <a:lvl6pPr marL="1776816" indent="-161529" eaLnBrk="0" fontAlgn="base" hangingPunct="0">
              <a:spcBef>
                <a:spcPct val="0"/>
              </a:spcBef>
              <a:spcAft>
                <a:spcPct val="0"/>
              </a:spcAft>
              <a:defRPr sz="1600">
                <a:solidFill>
                  <a:schemeClr val="tx1"/>
                </a:solidFill>
                <a:latin typeface="Arial" charset="0"/>
              </a:defRPr>
            </a:lvl6pPr>
            <a:lvl7pPr marL="2099874" indent="-161529" eaLnBrk="0" fontAlgn="base" hangingPunct="0">
              <a:spcBef>
                <a:spcPct val="0"/>
              </a:spcBef>
              <a:spcAft>
                <a:spcPct val="0"/>
              </a:spcAft>
              <a:defRPr sz="1600">
                <a:solidFill>
                  <a:schemeClr val="tx1"/>
                </a:solidFill>
                <a:latin typeface="Arial" charset="0"/>
              </a:defRPr>
            </a:lvl7pPr>
            <a:lvl8pPr marL="2422931" indent="-161529" eaLnBrk="0" fontAlgn="base" hangingPunct="0">
              <a:spcBef>
                <a:spcPct val="0"/>
              </a:spcBef>
              <a:spcAft>
                <a:spcPct val="0"/>
              </a:spcAft>
              <a:defRPr sz="1600">
                <a:solidFill>
                  <a:schemeClr val="tx1"/>
                </a:solidFill>
                <a:latin typeface="Arial" charset="0"/>
              </a:defRPr>
            </a:lvl8pPr>
            <a:lvl9pPr marL="2745989" indent="-161529" eaLnBrk="0" fontAlgn="base" hangingPunct="0">
              <a:spcBef>
                <a:spcPct val="0"/>
              </a:spcBef>
              <a:spcAft>
                <a:spcPct val="0"/>
              </a:spcAft>
              <a:defRPr sz="1600">
                <a:solidFill>
                  <a:schemeClr val="tx1"/>
                </a:solidFill>
                <a:latin typeface="Arial" charset="0"/>
              </a:defRPr>
            </a:lvl9pPr>
          </a:lstStyle>
          <a:p>
            <a:pPr eaLnBrk="1" hangingPunct="1"/>
            <a:fld id="{BD554C9F-1A2C-4E4A-AC6B-0E81E5598728}" type="slidenum">
              <a:rPr lang="en-US" sz="800"/>
              <a:pPr eaLnBrk="1" hangingPunct="1"/>
              <a:t>16</a:t>
            </a:fld>
            <a:endParaRPr lang="en-US" sz="80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522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1600">
                <a:solidFill>
                  <a:schemeClr val="tx1"/>
                </a:solidFill>
                <a:latin typeface="Arial" charset="0"/>
              </a:defRPr>
            </a:lvl1pPr>
            <a:lvl2pPr marL="524968" indent="-201911" eaLnBrk="0" hangingPunct="0">
              <a:defRPr sz="1600">
                <a:solidFill>
                  <a:schemeClr val="tx1"/>
                </a:solidFill>
                <a:latin typeface="Arial" charset="0"/>
              </a:defRPr>
            </a:lvl2pPr>
            <a:lvl3pPr marL="807644" indent="-161529" eaLnBrk="0" hangingPunct="0">
              <a:defRPr sz="1600">
                <a:solidFill>
                  <a:schemeClr val="tx1"/>
                </a:solidFill>
                <a:latin typeface="Arial" charset="0"/>
              </a:defRPr>
            </a:lvl3pPr>
            <a:lvl4pPr marL="1130701" indent="-161529" eaLnBrk="0" hangingPunct="0">
              <a:defRPr sz="1600">
                <a:solidFill>
                  <a:schemeClr val="tx1"/>
                </a:solidFill>
                <a:latin typeface="Arial" charset="0"/>
              </a:defRPr>
            </a:lvl4pPr>
            <a:lvl5pPr marL="1453759" indent="-161529" eaLnBrk="0" hangingPunct="0">
              <a:defRPr sz="1600">
                <a:solidFill>
                  <a:schemeClr val="tx1"/>
                </a:solidFill>
                <a:latin typeface="Arial" charset="0"/>
              </a:defRPr>
            </a:lvl5pPr>
            <a:lvl6pPr marL="1776816" indent="-161529" eaLnBrk="0" fontAlgn="base" hangingPunct="0">
              <a:spcBef>
                <a:spcPct val="0"/>
              </a:spcBef>
              <a:spcAft>
                <a:spcPct val="0"/>
              </a:spcAft>
              <a:defRPr sz="1600">
                <a:solidFill>
                  <a:schemeClr val="tx1"/>
                </a:solidFill>
                <a:latin typeface="Arial" charset="0"/>
              </a:defRPr>
            </a:lvl6pPr>
            <a:lvl7pPr marL="2099874" indent="-161529" eaLnBrk="0" fontAlgn="base" hangingPunct="0">
              <a:spcBef>
                <a:spcPct val="0"/>
              </a:spcBef>
              <a:spcAft>
                <a:spcPct val="0"/>
              </a:spcAft>
              <a:defRPr sz="1600">
                <a:solidFill>
                  <a:schemeClr val="tx1"/>
                </a:solidFill>
                <a:latin typeface="Arial" charset="0"/>
              </a:defRPr>
            </a:lvl7pPr>
            <a:lvl8pPr marL="2422931" indent="-161529" eaLnBrk="0" fontAlgn="base" hangingPunct="0">
              <a:spcBef>
                <a:spcPct val="0"/>
              </a:spcBef>
              <a:spcAft>
                <a:spcPct val="0"/>
              </a:spcAft>
              <a:defRPr sz="1600">
                <a:solidFill>
                  <a:schemeClr val="tx1"/>
                </a:solidFill>
                <a:latin typeface="Arial" charset="0"/>
              </a:defRPr>
            </a:lvl8pPr>
            <a:lvl9pPr marL="2745989" indent="-161529" eaLnBrk="0" fontAlgn="base" hangingPunct="0">
              <a:spcBef>
                <a:spcPct val="0"/>
              </a:spcBef>
              <a:spcAft>
                <a:spcPct val="0"/>
              </a:spcAft>
              <a:defRPr sz="1600">
                <a:solidFill>
                  <a:schemeClr val="tx1"/>
                </a:solidFill>
                <a:latin typeface="Arial" charset="0"/>
              </a:defRPr>
            </a:lvl9pPr>
          </a:lstStyle>
          <a:p>
            <a:pPr eaLnBrk="1" hangingPunct="1"/>
            <a:fld id="{BD554C9F-1A2C-4E4A-AC6B-0E81E5598728}" type="slidenum">
              <a:rPr lang="en-US" sz="800"/>
              <a:pPr eaLnBrk="1" hangingPunct="1"/>
              <a:t>17</a:t>
            </a:fld>
            <a:endParaRPr lang="en-US" sz="80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522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1600">
                <a:solidFill>
                  <a:schemeClr val="tx1"/>
                </a:solidFill>
                <a:latin typeface="Arial" charset="0"/>
              </a:defRPr>
            </a:lvl1pPr>
            <a:lvl2pPr marL="524968" indent="-201911" eaLnBrk="0" hangingPunct="0">
              <a:defRPr sz="1600">
                <a:solidFill>
                  <a:schemeClr val="tx1"/>
                </a:solidFill>
                <a:latin typeface="Arial" charset="0"/>
              </a:defRPr>
            </a:lvl2pPr>
            <a:lvl3pPr marL="807644" indent="-161529" eaLnBrk="0" hangingPunct="0">
              <a:defRPr sz="1600">
                <a:solidFill>
                  <a:schemeClr val="tx1"/>
                </a:solidFill>
                <a:latin typeface="Arial" charset="0"/>
              </a:defRPr>
            </a:lvl3pPr>
            <a:lvl4pPr marL="1130701" indent="-161529" eaLnBrk="0" hangingPunct="0">
              <a:defRPr sz="1600">
                <a:solidFill>
                  <a:schemeClr val="tx1"/>
                </a:solidFill>
                <a:latin typeface="Arial" charset="0"/>
              </a:defRPr>
            </a:lvl4pPr>
            <a:lvl5pPr marL="1453759" indent="-161529" eaLnBrk="0" hangingPunct="0">
              <a:defRPr sz="1600">
                <a:solidFill>
                  <a:schemeClr val="tx1"/>
                </a:solidFill>
                <a:latin typeface="Arial" charset="0"/>
              </a:defRPr>
            </a:lvl5pPr>
            <a:lvl6pPr marL="1776816" indent="-161529" eaLnBrk="0" fontAlgn="base" hangingPunct="0">
              <a:spcBef>
                <a:spcPct val="0"/>
              </a:spcBef>
              <a:spcAft>
                <a:spcPct val="0"/>
              </a:spcAft>
              <a:defRPr sz="1600">
                <a:solidFill>
                  <a:schemeClr val="tx1"/>
                </a:solidFill>
                <a:latin typeface="Arial" charset="0"/>
              </a:defRPr>
            </a:lvl6pPr>
            <a:lvl7pPr marL="2099874" indent="-161529" eaLnBrk="0" fontAlgn="base" hangingPunct="0">
              <a:spcBef>
                <a:spcPct val="0"/>
              </a:spcBef>
              <a:spcAft>
                <a:spcPct val="0"/>
              </a:spcAft>
              <a:defRPr sz="1600">
                <a:solidFill>
                  <a:schemeClr val="tx1"/>
                </a:solidFill>
                <a:latin typeface="Arial" charset="0"/>
              </a:defRPr>
            </a:lvl7pPr>
            <a:lvl8pPr marL="2422931" indent="-161529" eaLnBrk="0" fontAlgn="base" hangingPunct="0">
              <a:spcBef>
                <a:spcPct val="0"/>
              </a:spcBef>
              <a:spcAft>
                <a:spcPct val="0"/>
              </a:spcAft>
              <a:defRPr sz="1600">
                <a:solidFill>
                  <a:schemeClr val="tx1"/>
                </a:solidFill>
                <a:latin typeface="Arial" charset="0"/>
              </a:defRPr>
            </a:lvl8pPr>
            <a:lvl9pPr marL="2745989" indent="-161529" eaLnBrk="0" fontAlgn="base" hangingPunct="0">
              <a:spcBef>
                <a:spcPct val="0"/>
              </a:spcBef>
              <a:spcAft>
                <a:spcPct val="0"/>
              </a:spcAft>
              <a:defRPr sz="1600">
                <a:solidFill>
                  <a:schemeClr val="tx1"/>
                </a:solidFill>
                <a:latin typeface="Arial" charset="0"/>
              </a:defRPr>
            </a:lvl9pPr>
          </a:lstStyle>
          <a:p>
            <a:pPr eaLnBrk="1" hangingPunct="1"/>
            <a:fld id="{BD554C9F-1A2C-4E4A-AC6B-0E81E5598728}" type="slidenum">
              <a:rPr lang="en-US" sz="800"/>
              <a:pPr eaLnBrk="1" hangingPunct="1"/>
              <a:t>18</a:t>
            </a:fld>
            <a:endParaRPr lang="en-US" sz="80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522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1600">
                <a:solidFill>
                  <a:schemeClr val="tx1"/>
                </a:solidFill>
                <a:latin typeface="Arial" charset="0"/>
              </a:defRPr>
            </a:lvl1pPr>
            <a:lvl2pPr marL="524968" indent="-201911" eaLnBrk="0" hangingPunct="0">
              <a:defRPr sz="1600">
                <a:solidFill>
                  <a:schemeClr val="tx1"/>
                </a:solidFill>
                <a:latin typeface="Arial" charset="0"/>
              </a:defRPr>
            </a:lvl2pPr>
            <a:lvl3pPr marL="807644" indent="-161529" eaLnBrk="0" hangingPunct="0">
              <a:defRPr sz="1600">
                <a:solidFill>
                  <a:schemeClr val="tx1"/>
                </a:solidFill>
                <a:latin typeface="Arial" charset="0"/>
              </a:defRPr>
            </a:lvl3pPr>
            <a:lvl4pPr marL="1130701" indent="-161529" eaLnBrk="0" hangingPunct="0">
              <a:defRPr sz="1600">
                <a:solidFill>
                  <a:schemeClr val="tx1"/>
                </a:solidFill>
                <a:latin typeface="Arial" charset="0"/>
              </a:defRPr>
            </a:lvl4pPr>
            <a:lvl5pPr marL="1453759" indent="-161529" eaLnBrk="0" hangingPunct="0">
              <a:defRPr sz="1600">
                <a:solidFill>
                  <a:schemeClr val="tx1"/>
                </a:solidFill>
                <a:latin typeface="Arial" charset="0"/>
              </a:defRPr>
            </a:lvl5pPr>
            <a:lvl6pPr marL="1776816" indent="-161529" eaLnBrk="0" fontAlgn="base" hangingPunct="0">
              <a:spcBef>
                <a:spcPct val="0"/>
              </a:spcBef>
              <a:spcAft>
                <a:spcPct val="0"/>
              </a:spcAft>
              <a:defRPr sz="1600">
                <a:solidFill>
                  <a:schemeClr val="tx1"/>
                </a:solidFill>
                <a:latin typeface="Arial" charset="0"/>
              </a:defRPr>
            </a:lvl6pPr>
            <a:lvl7pPr marL="2099874" indent="-161529" eaLnBrk="0" fontAlgn="base" hangingPunct="0">
              <a:spcBef>
                <a:spcPct val="0"/>
              </a:spcBef>
              <a:spcAft>
                <a:spcPct val="0"/>
              </a:spcAft>
              <a:defRPr sz="1600">
                <a:solidFill>
                  <a:schemeClr val="tx1"/>
                </a:solidFill>
                <a:latin typeface="Arial" charset="0"/>
              </a:defRPr>
            </a:lvl7pPr>
            <a:lvl8pPr marL="2422931" indent="-161529" eaLnBrk="0" fontAlgn="base" hangingPunct="0">
              <a:spcBef>
                <a:spcPct val="0"/>
              </a:spcBef>
              <a:spcAft>
                <a:spcPct val="0"/>
              </a:spcAft>
              <a:defRPr sz="1600">
                <a:solidFill>
                  <a:schemeClr val="tx1"/>
                </a:solidFill>
                <a:latin typeface="Arial" charset="0"/>
              </a:defRPr>
            </a:lvl8pPr>
            <a:lvl9pPr marL="2745989" indent="-161529" eaLnBrk="0" fontAlgn="base" hangingPunct="0">
              <a:spcBef>
                <a:spcPct val="0"/>
              </a:spcBef>
              <a:spcAft>
                <a:spcPct val="0"/>
              </a:spcAft>
              <a:defRPr sz="1600">
                <a:solidFill>
                  <a:schemeClr val="tx1"/>
                </a:solidFill>
                <a:latin typeface="Arial" charset="0"/>
              </a:defRPr>
            </a:lvl9pPr>
          </a:lstStyle>
          <a:p>
            <a:pPr eaLnBrk="1" hangingPunct="1"/>
            <a:fld id="{BD554C9F-1A2C-4E4A-AC6B-0E81E5598728}" type="slidenum">
              <a:rPr lang="en-US" sz="800"/>
              <a:pPr eaLnBrk="1" hangingPunct="1"/>
              <a:t>19</a:t>
            </a:fld>
            <a:endParaRPr lang="en-US" sz="8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512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1600">
                <a:solidFill>
                  <a:schemeClr val="tx1"/>
                </a:solidFill>
                <a:latin typeface="Arial" charset="0"/>
              </a:defRPr>
            </a:lvl1pPr>
            <a:lvl2pPr marL="524968" indent="-201911" eaLnBrk="0" hangingPunct="0">
              <a:defRPr sz="1600">
                <a:solidFill>
                  <a:schemeClr val="tx1"/>
                </a:solidFill>
                <a:latin typeface="Arial" charset="0"/>
              </a:defRPr>
            </a:lvl2pPr>
            <a:lvl3pPr marL="807644" indent="-161529" eaLnBrk="0" hangingPunct="0">
              <a:defRPr sz="1600">
                <a:solidFill>
                  <a:schemeClr val="tx1"/>
                </a:solidFill>
                <a:latin typeface="Arial" charset="0"/>
              </a:defRPr>
            </a:lvl3pPr>
            <a:lvl4pPr marL="1130701" indent="-161529" eaLnBrk="0" hangingPunct="0">
              <a:defRPr sz="1600">
                <a:solidFill>
                  <a:schemeClr val="tx1"/>
                </a:solidFill>
                <a:latin typeface="Arial" charset="0"/>
              </a:defRPr>
            </a:lvl4pPr>
            <a:lvl5pPr marL="1453759" indent="-161529" eaLnBrk="0" hangingPunct="0">
              <a:defRPr sz="1600">
                <a:solidFill>
                  <a:schemeClr val="tx1"/>
                </a:solidFill>
                <a:latin typeface="Arial" charset="0"/>
              </a:defRPr>
            </a:lvl5pPr>
            <a:lvl6pPr marL="1776816" indent="-161529" eaLnBrk="0" fontAlgn="base" hangingPunct="0">
              <a:spcBef>
                <a:spcPct val="0"/>
              </a:spcBef>
              <a:spcAft>
                <a:spcPct val="0"/>
              </a:spcAft>
              <a:defRPr sz="1600">
                <a:solidFill>
                  <a:schemeClr val="tx1"/>
                </a:solidFill>
                <a:latin typeface="Arial" charset="0"/>
              </a:defRPr>
            </a:lvl6pPr>
            <a:lvl7pPr marL="2099874" indent="-161529" eaLnBrk="0" fontAlgn="base" hangingPunct="0">
              <a:spcBef>
                <a:spcPct val="0"/>
              </a:spcBef>
              <a:spcAft>
                <a:spcPct val="0"/>
              </a:spcAft>
              <a:defRPr sz="1600">
                <a:solidFill>
                  <a:schemeClr val="tx1"/>
                </a:solidFill>
                <a:latin typeface="Arial" charset="0"/>
              </a:defRPr>
            </a:lvl7pPr>
            <a:lvl8pPr marL="2422931" indent="-161529" eaLnBrk="0" fontAlgn="base" hangingPunct="0">
              <a:spcBef>
                <a:spcPct val="0"/>
              </a:spcBef>
              <a:spcAft>
                <a:spcPct val="0"/>
              </a:spcAft>
              <a:defRPr sz="1600">
                <a:solidFill>
                  <a:schemeClr val="tx1"/>
                </a:solidFill>
                <a:latin typeface="Arial" charset="0"/>
              </a:defRPr>
            </a:lvl8pPr>
            <a:lvl9pPr marL="2745989" indent="-161529" eaLnBrk="0" fontAlgn="base" hangingPunct="0">
              <a:spcBef>
                <a:spcPct val="0"/>
              </a:spcBef>
              <a:spcAft>
                <a:spcPct val="0"/>
              </a:spcAft>
              <a:defRPr sz="1600">
                <a:solidFill>
                  <a:schemeClr val="tx1"/>
                </a:solidFill>
                <a:latin typeface="Arial" charset="0"/>
              </a:defRPr>
            </a:lvl9pPr>
          </a:lstStyle>
          <a:p>
            <a:pPr eaLnBrk="1" hangingPunct="1"/>
            <a:fld id="{ECAB0185-8DD9-4012-BD60-8EFAFD870444}" type="slidenum">
              <a:rPr lang="en-US" sz="800"/>
              <a:pPr eaLnBrk="1" hangingPunct="1"/>
              <a:t>2</a:t>
            </a:fld>
            <a:endParaRPr lang="en-US" sz="80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522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1600">
                <a:solidFill>
                  <a:schemeClr val="tx1"/>
                </a:solidFill>
                <a:latin typeface="Arial" charset="0"/>
              </a:defRPr>
            </a:lvl1pPr>
            <a:lvl2pPr marL="524968" indent="-201911" eaLnBrk="0" hangingPunct="0">
              <a:defRPr sz="1600">
                <a:solidFill>
                  <a:schemeClr val="tx1"/>
                </a:solidFill>
                <a:latin typeface="Arial" charset="0"/>
              </a:defRPr>
            </a:lvl2pPr>
            <a:lvl3pPr marL="807644" indent="-161529" eaLnBrk="0" hangingPunct="0">
              <a:defRPr sz="1600">
                <a:solidFill>
                  <a:schemeClr val="tx1"/>
                </a:solidFill>
                <a:latin typeface="Arial" charset="0"/>
              </a:defRPr>
            </a:lvl3pPr>
            <a:lvl4pPr marL="1130701" indent="-161529" eaLnBrk="0" hangingPunct="0">
              <a:defRPr sz="1600">
                <a:solidFill>
                  <a:schemeClr val="tx1"/>
                </a:solidFill>
                <a:latin typeface="Arial" charset="0"/>
              </a:defRPr>
            </a:lvl4pPr>
            <a:lvl5pPr marL="1453759" indent="-161529" eaLnBrk="0" hangingPunct="0">
              <a:defRPr sz="1600">
                <a:solidFill>
                  <a:schemeClr val="tx1"/>
                </a:solidFill>
                <a:latin typeface="Arial" charset="0"/>
              </a:defRPr>
            </a:lvl5pPr>
            <a:lvl6pPr marL="1776816" indent="-161529" eaLnBrk="0" fontAlgn="base" hangingPunct="0">
              <a:spcBef>
                <a:spcPct val="0"/>
              </a:spcBef>
              <a:spcAft>
                <a:spcPct val="0"/>
              </a:spcAft>
              <a:defRPr sz="1600">
                <a:solidFill>
                  <a:schemeClr val="tx1"/>
                </a:solidFill>
                <a:latin typeface="Arial" charset="0"/>
              </a:defRPr>
            </a:lvl6pPr>
            <a:lvl7pPr marL="2099874" indent="-161529" eaLnBrk="0" fontAlgn="base" hangingPunct="0">
              <a:spcBef>
                <a:spcPct val="0"/>
              </a:spcBef>
              <a:spcAft>
                <a:spcPct val="0"/>
              </a:spcAft>
              <a:defRPr sz="1600">
                <a:solidFill>
                  <a:schemeClr val="tx1"/>
                </a:solidFill>
                <a:latin typeface="Arial" charset="0"/>
              </a:defRPr>
            </a:lvl7pPr>
            <a:lvl8pPr marL="2422931" indent="-161529" eaLnBrk="0" fontAlgn="base" hangingPunct="0">
              <a:spcBef>
                <a:spcPct val="0"/>
              </a:spcBef>
              <a:spcAft>
                <a:spcPct val="0"/>
              </a:spcAft>
              <a:defRPr sz="1600">
                <a:solidFill>
                  <a:schemeClr val="tx1"/>
                </a:solidFill>
                <a:latin typeface="Arial" charset="0"/>
              </a:defRPr>
            </a:lvl8pPr>
            <a:lvl9pPr marL="2745989" indent="-161529" eaLnBrk="0" fontAlgn="base" hangingPunct="0">
              <a:spcBef>
                <a:spcPct val="0"/>
              </a:spcBef>
              <a:spcAft>
                <a:spcPct val="0"/>
              </a:spcAft>
              <a:defRPr sz="1600">
                <a:solidFill>
                  <a:schemeClr val="tx1"/>
                </a:solidFill>
                <a:latin typeface="Arial" charset="0"/>
              </a:defRPr>
            </a:lvl9pPr>
          </a:lstStyle>
          <a:p>
            <a:pPr eaLnBrk="1" hangingPunct="1"/>
            <a:fld id="{BD554C9F-1A2C-4E4A-AC6B-0E81E5598728}" type="slidenum">
              <a:rPr lang="en-US" sz="800"/>
              <a:pPr eaLnBrk="1" hangingPunct="1"/>
              <a:t>20</a:t>
            </a:fld>
            <a:endParaRPr lang="en-US" sz="80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522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1600">
                <a:solidFill>
                  <a:schemeClr val="tx1"/>
                </a:solidFill>
                <a:latin typeface="Arial" charset="0"/>
              </a:defRPr>
            </a:lvl1pPr>
            <a:lvl2pPr marL="524968" indent="-201911" eaLnBrk="0" hangingPunct="0">
              <a:defRPr sz="1600">
                <a:solidFill>
                  <a:schemeClr val="tx1"/>
                </a:solidFill>
                <a:latin typeface="Arial" charset="0"/>
              </a:defRPr>
            </a:lvl2pPr>
            <a:lvl3pPr marL="807644" indent="-161529" eaLnBrk="0" hangingPunct="0">
              <a:defRPr sz="1600">
                <a:solidFill>
                  <a:schemeClr val="tx1"/>
                </a:solidFill>
                <a:latin typeface="Arial" charset="0"/>
              </a:defRPr>
            </a:lvl3pPr>
            <a:lvl4pPr marL="1130701" indent="-161529" eaLnBrk="0" hangingPunct="0">
              <a:defRPr sz="1600">
                <a:solidFill>
                  <a:schemeClr val="tx1"/>
                </a:solidFill>
                <a:latin typeface="Arial" charset="0"/>
              </a:defRPr>
            </a:lvl4pPr>
            <a:lvl5pPr marL="1453759" indent="-161529" eaLnBrk="0" hangingPunct="0">
              <a:defRPr sz="1600">
                <a:solidFill>
                  <a:schemeClr val="tx1"/>
                </a:solidFill>
                <a:latin typeface="Arial" charset="0"/>
              </a:defRPr>
            </a:lvl5pPr>
            <a:lvl6pPr marL="1776816" indent="-161529" eaLnBrk="0" fontAlgn="base" hangingPunct="0">
              <a:spcBef>
                <a:spcPct val="0"/>
              </a:spcBef>
              <a:spcAft>
                <a:spcPct val="0"/>
              </a:spcAft>
              <a:defRPr sz="1600">
                <a:solidFill>
                  <a:schemeClr val="tx1"/>
                </a:solidFill>
                <a:latin typeface="Arial" charset="0"/>
              </a:defRPr>
            </a:lvl6pPr>
            <a:lvl7pPr marL="2099874" indent="-161529" eaLnBrk="0" fontAlgn="base" hangingPunct="0">
              <a:spcBef>
                <a:spcPct val="0"/>
              </a:spcBef>
              <a:spcAft>
                <a:spcPct val="0"/>
              </a:spcAft>
              <a:defRPr sz="1600">
                <a:solidFill>
                  <a:schemeClr val="tx1"/>
                </a:solidFill>
                <a:latin typeface="Arial" charset="0"/>
              </a:defRPr>
            </a:lvl7pPr>
            <a:lvl8pPr marL="2422931" indent="-161529" eaLnBrk="0" fontAlgn="base" hangingPunct="0">
              <a:spcBef>
                <a:spcPct val="0"/>
              </a:spcBef>
              <a:spcAft>
                <a:spcPct val="0"/>
              </a:spcAft>
              <a:defRPr sz="1600">
                <a:solidFill>
                  <a:schemeClr val="tx1"/>
                </a:solidFill>
                <a:latin typeface="Arial" charset="0"/>
              </a:defRPr>
            </a:lvl8pPr>
            <a:lvl9pPr marL="2745989" indent="-161529" eaLnBrk="0" fontAlgn="base" hangingPunct="0">
              <a:spcBef>
                <a:spcPct val="0"/>
              </a:spcBef>
              <a:spcAft>
                <a:spcPct val="0"/>
              </a:spcAft>
              <a:defRPr sz="1600">
                <a:solidFill>
                  <a:schemeClr val="tx1"/>
                </a:solidFill>
                <a:latin typeface="Arial" charset="0"/>
              </a:defRPr>
            </a:lvl9pPr>
          </a:lstStyle>
          <a:p>
            <a:pPr eaLnBrk="1" hangingPunct="1"/>
            <a:fld id="{BD554C9F-1A2C-4E4A-AC6B-0E81E5598728}" type="slidenum">
              <a:rPr lang="en-US" sz="800"/>
              <a:pPr eaLnBrk="1" hangingPunct="1"/>
              <a:t>21</a:t>
            </a:fld>
            <a:endParaRPr lang="en-US" sz="80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522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1600">
                <a:solidFill>
                  <a:schemeClr val="tx1"/>
                </a:solidFill>
                <a:latin typeface="Arial" charset="0"/>
              </a:defRPr>
            </a:lvl1pPr>
            <a:lvl2pPr marL="524968" indent="-201911" eaLnBrk="0" hangingPunct="0">
              <a:defRPr sz="1600">
                <a:solidFill>
                  <a:schemeClr val="tx1"/>
                </a:solidFill>
                <a:latin typeface="Arial" charset="0"/>
              </a:defRPr>
            </a:lvl2pPr>
            <a:lvl3pPr marL="807644" indent="-161529" eaLnBrk="0" hangingPunct="0">
              <a:defRPr sz="1600">
                <a:solidFill>
                  <a:schemeClr val="tx1"/>
                </a:solidFill>
                <a:latin typeface="Arial" charset="0"/>
              </a:defRPr>
            </a:lvl3pPr>
            <a:lvl4pPr marL="1130701" indent="-161529" eaLnBrk="0" hangingPunct="0">
              <a:defRPr sz="1600">
                <a:solidFill>
                  <a:schemeClr val="tx1"/>
                </a:solidFill>
                <a:latin typeface="Arial" charset="0"/>
              </a:defRPr>
            </a:lvl4pPr>
            <a:lvl5pPr marL="1453759" indent="-161529" eaLnBrk="0" hangingPunct="0">
              <a:defRPr sz="1600">
                <a:solidFill>
                  <a:schemeClr val="tx1"/>
                </a:solidFill>
                <a:latin typeface="Arial" charset="0"/>
              </a:defRPr>
            </a:lvl5pPr>
            <a:lvl6pPr marL="1776816" indent="-161529" eaLnBrk="0" fontAlgn="base" hangingPunct="0">
              <a:spcBef>
                <a:spcPct val="0"/>
              </a:spcBef>
              <a:spcAft>
                <a:spcPct val="0"/>
              </a:spcAft>
              <a:defRPr sz="1600">
                <a:solidFill>
                  <a:schemeClr val="tx1"/>
                </a:solidFill>
                <a:latin typeface="Arial" charset="0"/>
              </a:defRPr>
            </a:lvl6pPr>
            <a:lvl7pPr marL="2099874" indent="-161529" eaLnBrk="0" fontAlgn="base" hangingPunct="0">
              <a:spcBef>
                <a:spcPct val="0"/>
              </a:spcBef>
              <a:spcAft>
                <a:spcPct val="0"/>
              </a:spcAft>
              <a:defRPr sz="1600">
                <a:solidFill>
                  <a:schemeClr val="tx1"/>
                </a:solidFill>
                <a:latin typeface="Arial" charset="0"/>
              </a:defRPr>
            </a:lvl7pPr>
            <a:lvl8pPr marL="2422931" indent="-161529" eaLnBrk="0" fontAlgn="base" hangingPunct="0">
              <a:spcBef>
                <a:spcPct val="0"/>
              </a:spcBef>
              <a:spcAft>
                <a:spcPct val="0"/>
              </a:spcAft>
              <a:defRPr sz="1600">
                <a:solidFill>
                  <a:schemeClr val="tx1"/>
                </a:solidFill>
                <a:latin typeface="Arial" charset="0"/>
              </a:defRPr>
            </a:lvl8pPr>
            <a:lvl9pPr marL="2745989" indent="-161529" eaLnBrk="0" fontAlgn="base" hangingPunct="0">
              <a:spcBef>
                <a:spcPct val="0"/>
              </a:spcBef>
              <a:spcAft>
                <a:spcPct val="0"/>
              </a:spcAft>
              <a:defRPr sz="1600">
                <a:solidFill>
                  <a:schemeClr val="tx1"/>
                </a:solidFill>
                <a:latin typeface="Arial" charset="0"/>
              </a:defRPr>
            </a:lvl9pPr>
          </a:lstStyle>
          <a:p>
            <a:pPr eaLnBrk="1" hangingPunct="1"/>
            <a:fld id="{BD554C9F-1A2C-4E4A-AC6B-0E81E5598728}" type="slidenum">
              <a:rPr lang="en-US" sz="800"/>
              <a:pPr eaLnBrk="1" hangingPunct="1"/>
              <a:t>22</a:t>
            </a:fld>
            <a:endParaRPr lang="en-US" sz="80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522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1600">
                <a:solidFill>
                  <a:schemeClr val="tx1"/>
                </a:solidFill>
                <a:latin typeface="Arial" charset="0"/>
              </a:defRPr>
            </a:lvl1pPr>
            <a:lvl2pPr marL="524968" indent="-201911" eaLnBrk="0" hangingPunct="0">
              <a:defRPr sz="1600">
                <a:solidFill>
                  <a:schemeClr val="tx1"/>
                </a:solidFill>
                <a:latin typeface="Arial" charset="0"/>
              </a:defRPr>
            </a:lvl2pPr>
            <a:lvl3pPr marL="807644" indent="-161529" eaLnBrk="0" hangingPunct="0">
              <a:defRPr sz="1600">
                <a:solidFill>
                  <a:schemeClr val="tx1"/>
                </a:solidFill>
                <a:latin typeface="Arial" charset="0"/>
              </a:defRPr>
            </a:lvl3pPr>
            <a:lvl4pPr marL="1130701" indent="-161529" eaLnBrk="0" hangingPunct="0">
              <a:defRPr sz="1600">
                <a:solidFill>
                  <a:schemeClr val="tx1"/>
                </a:solidFill>
                <a:latin typeface="Arial" charset="0"/>
              </a:defRPr>
            </a:lvl4pPr>
            <a:lvl5pPr marL="1453759" indent="-161529" eaLnBrk="0" hangingPunct="0">
              <a:defRPr sz="1600">
                <a:solidFill>
                  <a:schemeClr val="tx1"/>
                </a:solidFill>
                <a:latin typeface="Arial" charset="0"/>
              </a:defRPr>
            </a:lvl5pPr>
            <a:lvl6pPr marL="1776816" indent="-161529" eaLnBrk="0" fontAlgn="base" hangingPunct="0">
              <a:spcBef>
                <a:spcPct val="0"/>
              </a:spcBef>
              <a:spcAft>
                <a:spcPct val="0"/>
              </a:spcAft>
              <a:defRPr sz="1600">
                <a:solidFill>
                  <a:schemeClr val="tx1"/>
                </a:solidFill>
                <a:latin typeface="Arial" charset="0"/>
              </a:defRPr>
            </a:lvl6pPr>
            <a:lvl7pPr marL="2099874" indent="-161529" eaLnBrk="0" fontAlgn="base" hangingPunct="0">
              <a:spcBef>
                <a:spcPct val="0"/>
              </a:spcBef>
              <a:spcAft>
                <a:spcPct val="0"/>
              </a:spcAft>
              <a:defRPr sz="1600">
                <a:solidFill>
                  <a:schemeClr val="tx1"/>
                </a:solidFill>
                <a:latin typeface="Arial" charset="0"/>
              </a:defRPr>
            </a:lvl7pPr>
            <a:lvl8pPr marL="2422931" indent="-161529" eaLnBrk="0" fontAlgn="base" hangingPunct="0">
              <a:spcBef>
                <a:spcPct val="0"/>
              </a:spcBef>
              <a:spcAft>
                <a:spcPct val="0"/>
              </a:spcAft>
              <a:defRPr sz="1600">
                <a:solidFill>
                  <a:schemeClr val="tx1"/>
                </a:solidFill>
                <a:latin typeface="Arial" charset="0"/>
              </a:defRPr>
            </a:lvl8pPr>
            <a:lvl9pPr marL="2745989" indent="-161529" eaLnBrk="0" fontAlgn="base" hangingPunct="0">
              <a:spcBef>
                <a:spcPct val="0"/>
              </a:spcBef>
              <a:spcAft>
                <a:spcPct val="0"/>
              </a:spcAft>
              <a:defRPr sz="1600">
                <a:solidFill>
                  <a:schemeClr val="tx1"/>
                </a:solidFill>
                <a:latin typeface="Arial" charset="0"/>
              </a:defRPr>
            </a:lvl9pPr>
          </a:lstStyle>
          <a:p>
            <a:pPr eaLnBrk="1" hangingPunct="1"/>
            <a:fld id="{BD554C9F-1A2C-4E4A-AC6B-0E81E5598728}" type="slidenum">
              <a:rPr lang="en-US" sz="800"/>
              <a:pPr eaLnBrk="1" hangingPunct="1"/>
              <a:t>23</a:t>
            </a:fld>
            <a:endParaRPr lang="en-US" sz="80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522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1600">
                <a:solidFill>
                  <a:schemeClr val="tx1"/>
                </a:solidFill>
                <a:latin typeface="Arial" charset="0"/>
              </a:defRPr>
            </a:lvl1pPr>
            <a:lvl2pPr marL="524968" indent="-201911" eaLnBrk="0" hangingPunct="0">
              <a:defRPr sz="1600">
                <a:solidFill>
                  <a:schemeClr val="tx1"/>
                </a:solidFill>
                <a:latin typeface="Arial" charset="0"/>
              </a:defRPr>
            </a:lvl2pPr>
            <a:lvl3pPr marL="807644" indent="-161529" eaLnBrk="0" hangingPunct="0">
              <a:defRPr sz="1600">
                <a:solidFill>
                  <a:schemeClr val="tx1"/>
                </a:solidFill>
                <a:latin typeface="Arial" charset="0"/>
              </a:defRPr>
            </a:lvl3pPr>
            <a:lvl4pPr marL="1130701" indent="-161529" eaLnBrk="0" hangingPunct="0">
              <a:defRPr sz="1600">
                <a:solidFill>
                  <a:schemeClr val="tx1"/>
                </a:solidFill>
                <a:latin typeface="Arial" charset="0"/>
              </a:defRPr>
            </a:lvl4pPr>
            <a:lvl5pPr marL="1453759" indent="-161529" eaLnBrk="0" hangingPunct="0">
              <a:defRPr sz="1600">
                <a:solidFill>
                  <a:schemeClr val="tx1"/>
                </a:solidFill>
                <a:latin typeface="Arial" charset="0"/>
              </a:defRPr>
            </a:lvl5pPr>
            <a:lvl6pPr marL="1776816" indent="-161529" eaLnBrk="0" fontAlgn="base" hangingPunct="0">
              <a:spcBef>
                <a:spcPct val="0"/>
              </a:spcBef>
              <a:spcAft>
                <a:spcPct val="0"/>
              </a:spcAft>
              <a:defRPr sz="1600">
                <a:solidFill>
                  <a:schemeClr val="tx1"/>
                </a:solidFill>
                <a:latin typeface="Arial" charset="0"/>
              </a:defRPr>
            </a:lvl6pPr>
            <a:lvl7pPr marL="2099874" indent="-161529" eaLnBrk="0" fontAlgn="base" hangingPunct="0">
              <a:spcBef>
                <a:spcPct val="0"/>
              </a:spcBef>
              <a:spcAft>
                <a:spcPct val="0"/>
              </a:spcAft>
              <a:defRPr sz="1600">
                <a:solidFill>
                  <a:schemeClr val="tx1"/>
                </a:solidFill>
                <a:latin typeface="Arial" charset="0"/>
              </a:defRPr>
            </a:lvl7pPr>
            <a:lvl8pPr marL="2422931" indent="-161529" eaLnBrk="0" fontAlgn="base" hangingPunct="0">
              <a:spcBef>
                <a:spcPct val="0"/>
              </a:spcBef>
              <a:spcAft>
                <a:spcPct val="0"/>
              </a:spcAft>
              <a:defRPr sz="1600">
                <a:solidFill>
                  <a:schemeClr val="tx1"/>
                </a:solidFill>
                <a:latin typeface="Arial" charset="0"/>
              </a:defRPr>
            </a:lvl8pPr>
            <a:lvl9pPr marL="2745989" indent="-161529" eaLnBrk="0" fontAlgn="base" hangingPunct="0">
              <a:spcBef>
                <a:spcPct val="0"/>
              </a:spcBef>
              <a:spcAft>
                <a:spcPct val="0"/>
              </a:spcAft>
              <a:defRPr sz="1600">
                <a:solidFill>
                  <a:schemeClr val="tx1"/>
                </a:solidFill>
                <a:latin typeface="Arial" charset="0"/>
              </a:defRPr>
            </a:lvl9pPr>
          </a:lstStyle>
          <a:p>
            <a:pPr eaLnBrk="1" hangingPunct="1"/>
            <a:fld id="{BD554C9F-1A2C-4E4A-AC6B-0E81E5598728}" type="slidenum">
              <a:rPr lang="en-US" sz="800"/>
              <a:pPr eaLnBrk="1" hangingPunct="1"/>
              <a:t>24</a:t>
            </a:fld>
            <a:endParaRPr lang="en-US" sz="80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522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1600">
                <a:solidFill>
                  <a:schemeClr val="tx1"/>
                </a:solidFill>
                <a:latin typeface="Arial" charset="0"/>
              </a:defRPr>
            </a:lvl1pPr>
            <a:lvl2pPr marL="524968" indent="-201911" eaLnBrk="0" hangingPunct="0">
              <a:defRPr sz="1600">
                <a:solidFill>
                  <a:schemeClr val="tx1"/>
                </a:solidFill>
                <a:latin typeface="Arial" charset="0"/>
              </a:defRPr>
            </a:lvl2pPr>
            <a:lvl3pPr marL="807644" indent="-161529" eaLnBrk="0" hangingPunct="0">
              <a:defRPr sz="1600">
                <a:solidFill>
                  <a:schemeClr val="tx1"/>
                </a:solidFill>
                <a:latin typeface="Arial" charset="0"/>
              </a:defRPr>
            </a:lvl3pPr>
            <a:lvl4pPr marL="1130701" indent="-161529" eaLnBrk="0" hangingPunct="0">
              <a:defRPr sz="1600">
                <a:solidFill>
                  <a:schemeClr val="tx1"/>
                </a:solidFill>
                <a:latin typeface="Arial" charset="0"/>
              </a:defRPr>
            </a:lvl4pPr>
            <a:lvl5pPr marL="1453759" indent="-161529" eaLnBrk="0" hangingPunct="0">
              <a:defRPr sz="1600">
                <a:solidFill>
                  <a:schemeClr val="tx1"/>
                </a:solidFill>
                <a:latin typeface="Arial" charset="0"/>
              </a:defRPr>
            </a:lvl5pPr>
            <a:lvl6pPr marL="1776816" indent="-161529" eaLnBrk="0" fontAlgn="base" hangingPunct="0">
              <a:spcBef>
                <a:spcPct val="0"/>
              </a:spcBef>
              <a:spcAft>
                <a:spcPct val="0"/>
              </a:spcAft>
              <a:defRPr sz="1600">
                <a:solidFill>
                  <a:schemeClr val="tx1"/>
                </a:solidFill>
                <a:latin typeface="Arial" charset="0"/>
              </a:defRPr>
            </a:lvl6pPr>
            <a:lvl7pPr marL="2099874" indent="-161529" eaLnBrk="0" fontAlgn="base" hangingPunct="0">
              <a:spcBef>
                <a:spcPct val="0"/>
              </a:spcBef>
              <a:spcAft>
                <a:spcPct val="0"/>
              </a:spcAft>
              <a:defRPr sz="1600">
                <a:solidFill>
                  <a:schemeClr val="tx1"/>
                </a:solidFill>
                <a:latin typeface="Arial" charset="0"/>
              </a:defRPr>
            </a:lvl7pPr>
            <a:lvl8pPr marL="2422931" indent="-161529" eaLnBrk="0" fontAlgn="base" hangingPunct="0">
              <a:spcBef>
                <a:spcPct val="0"/>
              </a:spcBef>
              <a:spcAft>
                <a:spcPct val="0"/>
              </a:spcAft>
              <a:defRPr sz="1600">
                <a:solidFill>
                  <a:schemeClr val="tx1"/>
                </a:solidFill>
                <a:latin typeface="Arial" charset="0"/>
              </a:defRPr>
            </a:lvl8pPr>
            <a:lvl9pPr marL="2745989" indent="-161529" eaLnBrk="0" fontAlgn="base" hangingPunct="0">
              <a:spcBef>
                <a:spcPct val="0"/>
              </a:spcBef>
              <a:spcAft>
                <a:spcPct val="0"/>
              </a:spcAft>
              <a:defRPr sz="1600">
                <a:solidFill>
                  <a:schemeClr val="tx1"/>
                </a:solidFill>
                <a:latin typeface="Arial" charset="0"/>
              </a:defRPr>
            </a:lvl9pPr>
          </a:lstStyle>
          <a:p>
            <a:pPr eaLnBrk="1" hangingPunct="1"/>
            <a:fld id="{BD554C9F-1A2C-4E4A-AC6B-0E81E5598728}" type="slidenum">
              <a:rPr lang="en-US" sz="800"/>
              <a:pPr eaLnBrk="1" hangingPunct="1"/>
              <a:t>25</a:t>
            </a:fld>
            <a:endParaRPr lang="en-US" sz="80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522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1600">
                <a:solidFill>
                  <a:schemeClr val="tx1"/>
                </a:solidFill>
                <a:latin typeface="Arial" charset="0"/>
              </a:defRPr>
            </a:lvl1pPr>
            <a:lvl2pPr marL="524968" indent="-201911" eaLnBrk="0" hangingPunct="0">
              <a:defRPr sz="1600">
                <a:solidFill>
                  <a:schemeClr val="tx1"/>
                </a:solidFill>
                <a:latin typeface="Arial" charset="0"/>
              </a:defRPr>
            </a:lvl2pPr>
            <a:lvl3pPr marL="807644" indent="-161529" eaLnBrk="0" hangingPunct="0">
              <a:defRPr sz="1600">
                <a:solidFill>
                  <a:schemeClr val="tx1"/>
                </a:solidFill>
                <a:latin typeface="Arial" charset="0"/>
              </a:defRPr>
            </a:lvl3pPr>
            <a:lvl4pPr marL="1130701" indent="-161529" eaLnBrk="0" hangingPunct="0">
              <a:defRPr sz="1600">
                <a:solidFill>
                  <a:schemeClr val="tx1"/>
                </a:solidFill>
                <a:latin typeface="Arial" charset="0"/>
              </a:defRPr>
            </a:lvl4pPr>
            <a:lvl5pPr marL="1453759" indent="-161529" eaLnBrk="0" hangingPunct="0">
              <a:defRPr sz="1600">
                <a:solidFill>
                  <a:schemeClr val="tx1"/>
                </a:solidFill>
                <a:latin typeface="Arial" charset="0"/>
              </a:defRPr>
            </a:lvl5pPr>
            <a:lvl6pPr marL="1776816" indent="-161529" eaLnBrk="0" fontAlgn="base" hangingPunct="0">
              <a:spcBef>
                <a:spcPct val="0"/>
              </a:spcBef>
              <a:spcAft>
                <a:spcPct val="0"/>
              </a:spcAft>
              <a:defRPr sz="1600">
                <a:solidFill>
                  <a:schemeClr val="tx1"/>
                </a:solidFill>
                <a:latin typeface="Arial" charset="0"/>
              </a:defRPr>
            </a:lvl6pPr>
            <a:lvl7pPr marL="2099874" indent="-161529" eaLnBrk="0" fontAlgn="base" hangingPunct="0">
              <a:spcBef>
                <a:spcPct val="0"/>
              </a:spcBef>
              <a:spcAft>
                <a:spcPct val="0"/>
              </a:spcAft>
              <a:defRPr sz="1600">
                <a:solidFill>
                  <a:schemeClr val="tx1"/>
                </a:solidFill>
                <a:latin typeface="Arial" charset="0"/>
              </a:defRPr>
            </a:lvl7pPr>
            <a:lvl8pPr marL="2422931" indent="-161529" eaLnBrk="0" fontAlgn="base" hangingPunct="0">
              <a:spcBef>
                <a:spcPct val="0"/>
              </a:spcBef>
              <a:spcAft>
                <a:spcPct val="0"/>
              </a:spcAft>
              <a:defRPr sz="1600">
                <a:solidFill>
                  <a:schemeClr val="tx1"/>
                </a:solidFill>
                <a:latin typeface="Arial" charset="0"/>
              </a:defRPr>
            </a:lvl8pPr>
            <a:lvl9pPr marL="2745989" indent="-161529" eaLnBrk="0" fontAlgn="base" hangingPunct="0">
              <a:spcBef>
                <a:spcPct val="0"/>
              </a:spcBef>
              <a:spcAft>
                <a:spcPct val="0"/>
              </a:spcAft>
              <a:defRPr sz="1600">
                <a:solidFill>
                  <a:schemeClr val="tx1"/>
                </a:solidFill>
                <a:latin typeface="Arial" charset="0"/>
              </a:defRPr>
            </a:lvl9pPr>
          </a:lstStyle>
          <a:p>
            <a:pPr eaLnBrk="1" hangingPunct="1"/>
            <a:fld id="{BD554C9F-1A2C-4E4A-AC6B-0E81E5598728}" type="slidenum">
              <a:rPr lang="en-US" sz="800"/>
              <a:pPr eaLnBrk="1" hangingPunct="1"/>
              <a:t>26</a:t>
            </a:fld>
            <a:endParaRPr lang="en-US" sz="80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522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1600">
                <a:solidFill>
                  <a:schemeClr val="tx1"/>
                </a:solidFill>
                <a:latin typeface="Arial" charset="0"/>
              </a:defRPr>
            </a:lvl1pPr>
            <a:lvl2pPr marL="524968" indent="-201911" eaLnBrk="0" hangingPunct="0">
              <a:defRPr sz="1600">
                <a:solidFill>
                  <a:schemeClr val="tx1"/>
                </a:solidFill>
                <a:latin typeface="Arial" charset="0"/>
              </a:defRPr>
            </a:lvl2pPr>
            <a:lvl3pPr marL="807644" indent="-161529" eaLnBrk="0" hangingPunct="0">
              <a:defRPr sz="1600">
                <a:solidFill>
                  <a:schemeClr val="tx1"/>
                </a:solidFill>
                <a:latin typeface="Arial" charset="0"/>
              </a:defRPr>
            </a:lvl3pPr>
            <a:lvl4pPr marL="1130701" indent="-161529" eaLnBrk="0" hangingPunct="0">
              <a:defRPr sz="1600">
                <a:solidFill>
                  <a:schemeClr val="tx1"/>
                </a:solidFill>
                <a:latin typeface="Arial" charset="0"/>
              </a:defRPr>
            </a:lvl4pPr>
            <a:lvl5pPr marL="1453759" indent="-161529" eaLnBrk="0" hangingPunct="0">
              <a:defRPr sz="1600">
                <a:solidFill>
                  <a:schemeClr val="tx1"/>
                </a:solidFill>
                <a:latin typeface="Arial" charset="0"/>
              </a:defRPr>
            </a:lvl5pPr>
            <a:lvl6pPr marL="1776816" indent="-161529" eaLnBrk="0" fontAlgn="base" hangingPunct="0">
              <a:spcBef>
                <a:spcPct val="0"/>
              </a:spcBef>
              <a:spcAft>
                <a:spcPct val="0"/>
              </a:spcAft>
              <a:defRPr sz="1600">
                <a:solidFill>
                  <a:schemeClr val="tx1"/>
                </a:solidFill>
                <a:latin typeface="Arial" charset="0"/>
              </a:defRPr>
            </a:lvl6pPr>
            <a:lvl7pPr marL="2099874" indent="-161529" eaLnBrk="0" fontAlgn="base" hangingPunct="0">
              <a:spcBef>
                <a:spcPct val="0"/>
              </a:spcBef>
              <a:spcAft>
                <a:spcPct val="0"/>
              </a:spcAft>
              <a:defRPr sz="1600">
                <a:solidFill>
                  <a:schemeClr val="tx1"/>
                </a:solidFill>
                <a:latin typeface="Arial" charset="0"/>
              </a:defRPr>
            </a:lvl7pPr>
            <a:lvl8pPr marL="2422931" indent="-161529" eaLnBrk="0" fontAlgn="base" hangingPunct="0">
              <a:spcBef>
                <a:spcPct val="0"/>
              </a:spcBef>
              <a:spcAft>
                <a:spcPct val="0"/>
              </a:spcAft>
              <a:defRPr sz="1600">
                <a:solidFill>
                  <a:schemeClr val="tx1"/>
                </a:solidFill>
                <a:latin typeface="Arial" charset="0"/>
              </a:defRPr>
            </a:lvl8pPr>
            <a:lvl9pPr marL="2745989" indent="-161529" eaLnBrk="0" fontAlgn="base" hangingPunct="0">
              <a:spcBef>
                <a:spcPct val="0"/>
              </a:spcBef>
              <a:spcAft>
                <a:spcPct val="0"/>
              </a:spcAft>
              <a:defRPr sz="1600">
                <a:solidFill>
                  <a:schemeClr val="tx1"/>
                </a:solidFill>
                <a:latin typeface="Arial" charset="0"/>
              </a:defRPr>
            </a:lvl9pPr>
          </a:lstStyle>
          <a:p>
            <a:pPr eaLnBrk="1" hangingPunct="1"/>
            <a:fld id="{BD554C9F-1A2C-4E4A-AC6B-0E81E5598728}" type="slidenum">
              <a:rPr lang="en-US" sz="800"/>
              <a:pPr eaLnBrk="1" hangingPunct="1"/>
              <a:t>27</a:t>
            </a:fld>
            <a:endParaRPr lang="en-US" sz="80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522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1600">
                <a:solidFill>
                  <a:schemeClr val="tx1"/>
                </a:solidFill>
                <a:latin typeface="Arial" charset="0"/>
              </a:defRPr>
            </a:lvl1pPr>
            <a:lvl2pPr marL="524968" indent="-201911" eaLnBrk="0" hangingPunct="0">
              <a:defRPr sz="1600">
                <a:solidFill>
                  <a:schemeClr val="tx1"/>
                </a:solidFill>
                <a:latin typeface="Arial" charset="0"/>
              </a:defRPr>
            </a:lvl2pPr>
            <a:lvl3pPr marL="807644" indent="-161529" eaLnBrk="0" hangingPunct="0">
              <a:defRPr sz="1600">
                <a:solidFill>
                  <a:schemeClr val="tx1"/>
                </a:solidFill>
                <a:latin typeface="Arial" charset="0"/>
              </a:defRPr>
            </a:lvl3pPr>
            <a:lvl4pPr marL="1130701" indent="-161529" eaLnBrk="0" hangingPunct="0">
              <a:defRPr sz="1600">
                <a:solidFill>
                  <a:schemeClr val="tx1"/>
                </a:solidFill>
                <a:latin typeface="Arial" charset="0"/>
              </a:defRPr>
            </a:lvl4pPr>
            <a:lvl5pPr marL="1453759" indent="-161529" eaLnBrk="0" hangingPunct="0">
              <a:defRPr sz="1600">
                <a:solidFill>
                  <a:schemeClr val="tx1"/>
                </a:solidFill>
                <a:latin typeface="Arial" charset="0"/>
              </a:defRPr>
            </a:lvl5pPr>
            <a:lvl6pPr marL="1776816" indent="-161529" eaLnBrk="0" fontAlgn="base" hangingPunct="0">
              <a:spcBef>
                <a:spcPct val="0"/>
              </a:spcBef>
              <a:spcAft>
                <a:spcPct val="0"/>
              </a:spcAft>
              <a:defRPr sz="1600">
                <a:solidFill>
                  <a:schemeClr val="tx1"/>
                </a:solidFill>
                <a:latin typeface="Arial" charset="0"/>
              </a:defRPr>
            </a:lvl6pPr>
            <a:lvl7pPr marL="2099874" indent="-161529" eaLnBrk="0" fontAlgn="base" hangingPunct="0">
              <a:spcBef>
                <a:spcPct val="0"/>
              </a:spcBef>
              <a:spcAft>
                <a:spcPct val="0"/>
              </a:spcAft>
              <a:defRPr sz="1600">
                <a:solidFill>
                  <a:schemeClr val="tx1"/>
                </a:solidFill>
                <a:latin typeface="Arial" charset="0"/>
              </a:defRPr>
            </a:lvl7pPr>
            <a:lvl8pPr marL="2422931" indent="-161529" eaLnBrk="0" fontAlgn="base" hangingPunct="0">
              <a:spcBef>
                <a:spcPct val="0"/>
              </a:spcBef>
              <a:spcAft>
                <a:spcPct val="0"/>
              </a:spcAft>
              <a:defRPr sz="1600">
                <a:solidFill>
                  <a:schemeClr val="tx1"/>
                </a:solidFill>
                <a:latin typeface="Arial" charset="0"/>
              </a:defRPr>
            </a:lvl8pPr>
            <a:lvl9pPr marL="2745989" indent="-161529" eaLnBrk="0" fontAlgn="base" hangingPunct="0">
              <a:spcBef>
                <a:spcPct val="0"/>
              </a:spcBef>
              <a:spcAft>
                <a:spcPct val="0"/>
              </a:spcAft>
              <a:defRPr sz="1600">
                <a:solidFill>
                  <a:schemeClr val="tx1"/>
                </a:solidFill>
                <a:latin typeface="Arial" charset="0"/>
              </a:defRPr>
            </a:lvl9pPr>
          </a:lstStyle>
          <a:p>
            <a:pPr eaLnBrk="1" hangingPunct="1"/>
            <a:fld id="{BD554C9F-1A2C-4E4A-AC6B-0E81E5598728}" type="slidenum">
              <a:rPr lang="en-US" sz="800"/>
              <a:pPr eaLnBrk="1" hangingPunct="1"/>
              <a:t>28</a:t>
            </a:fld>
            <a:endParaRPr lang="en-US" sz="80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522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1600">
                <a:solidFill>
                  <a:schemeClr val="tx1"/>
                </a:solidFill>
                <a:latin typeface="Arial" charset="0"/>
              </a:defRPr>
            </a:lvl1pPr>
            <a:lvl2pPr marL="524968" indent="-201911" eaLnBrk="0" hangingPunct="0">
              <a:defRPr sz="1600">
                <a:solidFill>
                  <a:schemeClr val="tx1"/>
                </a:solidFill>
                <a:latin typeface="Arial" charset="0"/>
              </a:defRPr>
            </a:lvl2pPr>
            <a:lvl3pPr marL="807644" indent="-161529" eaLnBrk="0" hangingPunct="0">
              <a:defRPr sz="1600">
                <a:solidFill>
                  <a:schemeClr val="tx1"/>
                </a:solidFill>
                <a:latin typeface="Arial" charset="0"/>
              </a:defRPr>
            </a:lvl3pPr>
            <a:lvl4pPr marL="1130701" indent="-161529" eaLnBrk="0" hangingPunct="0">
              <a:defRPr sz="1600">
                <a:solidFill>
                  <a:schemeClr val="tx1"/>
                </a:solidFill>
                <a:latin typeface="Arial" charset="0"/>
              </a:defRPr>
            </a:lvl4pPr>
            <a:lvl5pPr marL="1453759" indent="-161529" eaLnBrk="0" hangingPunct="0">
              <a:defRPr sz="1600">
                <a:solidFill>
                  <a:schemeClr val="tx1"/>
                </a:solidFill>
                <a:latin typeface="Arial" charset="0"/>
              </a:defRPr>
            </a:lvl5pPr>
            <a:lvl6pPr marL="1776816" indent="-161529" eaLnBrk="0" fontAlgn="base" hangingPunct="0">
              <a:spcBef>
                <a:spcPct val="0"/>
              </a:spcBef>
              <a:spcAft>
                <a:spcPct val="0"/>
              </a:spcAft>
              <a:defRPr sz="1600">
                <a:solidFill>
                  <a:schemeClr val="tx1"/>
                </a:solidFill>
                <a:latin typeface="Arial" charset="0"/>
              </a:defRPr>
            </a:lvl6pPr>
            <a:lvl7pPr marL="2099874" indent="-161529" eaLnBrk="0" fontAlgn="base" hangingPunct="0">
              <a:spcBef>
                <a:spcPct val="0"/>
              </a:spcBef>
              <a:spcAft>
                <a:spcPct val="0"/>
              </a:spcAft>
              <a:defRPr sz="1600">
                <a:solidFill>
                  <a:schemeClr val="tx1"/>
                </a:solidFill>
                <a:latin typeface="Arial" charset="0"/>
              </a:defRPr>
            </a:lvl7pPr>
            <a:lvl8pPr marL="2422931" indent="-161529" eaLnBrk="0" fontAlgn="base" hangingPunct="0">
              <a:spcBef>
                <a:spcPct val="0"/>
              </a:spcBef>
              <a:spcAft>
                <a:spcPct val="0"/>
              </a:spcAft>
              <a:defRPr sz="1600">
                <a:solidFill>
                  <a:schemeClr val="tx1"/>
                </a:solidFill>
                <a:latin typeface="Arial" charset="0"/>
              </a:defRPr>
            </a:lvl8pPr>
            <a:lvl9pPr marL="2745989" indent="-161529" eaLnBrk="0" fontAlgn="base" hangingPunct="0">
              <a:spcBef>
                <a:spcPct val="0"/>
              </a:spcBef>
              <a:spcAft>
                <a:spcPct val="0"/>
              </a:spcAft>
              <a:defRPr sz="1600">
                <a:solidFill>
                  <a:schemeClr val="tx1"/>
                </a:solidFill>
                <a:latin typeface="Arial" charset="0"/>
              </a:defRPr>
            </a:lvl9pPr>
          </a:lstStyle>
          <a:p>
            <a:pPr eaLnBrk="1" hangingPunct="1"/>
            <a:fld id="{BD554C9F-1A2C-4E4A-AC6B-0E81E5598728}" type="slidenum">
              <a:rPr lang="en-US" sz="800"/>
              <a:pPr eaLnBrk="1" hangingPunct="1"/>
              <a:t>29</a:t>
            </a:fld>
            <a:endParaRPr lang="en-US" sz="8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522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1600">
                <a:solidFill>
                  <a:schemeClr val="tx1"/>
                </a:solidFill>
                <a:latin typeface="Arial" charset="0"/>
              </a:defRPr>
            </a:lvl1pPr>
            <a:lvl2pPr marL="524968" indent="-201911" eaLnBrk="0" hangingPunct="0">
              <a:defRPr sz="1600">
                <a:solidFill>
                  <a:schemeClr val="tx1"/>
                </a:solidFill>
                <a:latin typeface="Arial" charset="0"/>
              </a:defRPr>
            </a:lvl2pPr>
            <a:lvl3pPr marL="807644" indent="-161529" eaLnBrk="0" hangingPunct="0">
              <a:defRPr sz="1600">
                <a:solidFill>
                  <a:schemeClr val="tx1"/>
                </a:solidFill>
                <a:latin typeface="Arial" charset="0"/>
              </a:defRPr>
            </a:lvl3pPr>
            <a:lvl4pPr marL="1130701" indent="-161529" eaLnBrk="0" hangingPunct="0">
              <a:defRPr sz="1600">
                <a:solidFill>
                  <a:schemeClr val="tx1"/>
                </a:solidFill>
                <a:latin typeface="Arial" charset="0"/>
              </a:defRPr>
            </a:lvl4pPr>
            <a:lvl5pPr marL="1453759" indent="-161529" eaLnBrk="0" hangingPunct="0">
              <a:defRPr sz="1600">
                <a:solidFill>
                  <a:schemeClr val="tx1"/>
                </a:solidFill>
                <a:latin typeface="Arial" charset="0"/>
              </a:defRPr>
            </a:lvl5pPr>
            <a:lvl6pPr marL="1776816" indent="-161529" eaLnBrk="0" fontAlgn="base" hangingPunct="0">
              <a:spcBef>
                <a:spcPct val="0"/>
              </a:spcBef>
              <a:spcAft>
                <a:spcPct val="0"/>
              </a:spcAft>
              <a:defRPr sz="1600">
                <a:solidFill>
                  <a:schemeClr val="tx1"/>
                </a:solidFill>
                <a:latin typeface="Arial" charset="0"/>
              </a:defRPr>
            </a:lvl6pPr>
            <a:lvl7pPr marL="2099874" indent="-161529" eaLnBrk="0" fontAlgn="base" hangingPunct="0">
              <a:spcBef>
                <a:spcPct val="0"/>
              </a:spcBef>
              <a:spcAft>
                <a:spcPct val="0"/>
              </a:spcAft>
              <a:defRPr sz="1600">
                <a:solidFill>
                  <a:schemeClr val="tx1"/>
                </a:solidFill>
                <a:latin typeface="Arial" charset="0"/>
              </a:defRPr>
            </a:lvl7pPr>
            <a:lvl8pPr marL="2422931" indent="-161529" eaLnBrk="0" fontAlgn="base" hangingPunct="0">
              <a:spcBef>
                <a:spcPct val="0"/>
              </a:spcBef>
              <a:spcAft>
                <a:spcPct val="0"/>
              </a:spcAft>
              <a:defRPr sz="1600">
                <a:solidFill>
                  <a:schemeClr val="tx1"/>
                </a:solidFill>
                <a:latin typeface="Arial" charset="0"/>
              </a:defRPr>
            </a:lvl8pPr>
            <a:lvl9pPr marL="2745989" indent="-161529" eaLnBrk="0" fontAlgn="base" hangingPunct="0">
              <a:spcBef>
                <a:spcPct val="0"/>
              </a:spcBef>
              <a:spcAft>
                <a:spcPct val="0"/>
              </a:spcAft>
              <a:defRPr sz="1600">
                <a:solidFill>
                  <a:schemeClr val="tx1"/>
                </a:solidFill>
                <a:latin typeface="Arial" charset="0"/>
              </a:defRPr>
            </a:lvl9pPr>
          </a:lstStyle>
          <a:p>
            <a:pPr eaLnBrk="1" hangingPunct="1"/>
            <a:fld id="{BD554C9F-1A2C-4E4A-AC6B-0E81E5598728}" type="slidenum">
              <a:rPr lang="en-US" sz="800"/>
              <a:pPr eaLnBrk="1" hangingPunct="1"/>
              <a:t>3</a:t>
            </a:fld>
            <a:endParaRPr lang="en-US" sz="80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522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1600">
                <a:solidFill>
                  <a:schemeClr val="tx1"/>
                </a:solidFill>
                <a:latin typeface="Arial" charset="0"/>
              </a:defRPr>
            </a:lvl1pPr>
            <a:lvl2pPr marL="524968" indent="-201911" eaLnBrk="0" hangingPunct="0">
              <a:defRPr sz="1600">
                <a:solidFill>
                  <a:schemeClr val="tx1"/>
                </a:solidFill>
                <a:latin typeface="Arial" charset="0"/>
              </a:defRPr>
            </a:lvl2pPr>
            <a:lvl3pPr marL="807644" indent="-161529" eaLnBrk="0" hangingPunct="0">
              <a:defRPr sz="1600">
                <a:solidFill>
                  <a:schemeClr val="tx1"/>
                </a:solidFill>
                <a:latin typeface="Arial" charset="0"/>
              </a:defRPr>
            </a:lvl3pPr>
            <a:lvl4pPr marL="1130701" indent="-161529" eaLnBrk="0" hangingPunct="0">
              <a:defRPr sz="1600">
                <a:solidFill>
                  <a:schemeClr val="tx1"/>
                </a:solidFill>
                <a:latin typeface="Arial" charset="0"/>
              </a:defRPr>
            </a:lvl4pPr>
            <a:lvl5pPr marL="1453759" indent="-161529" eaLnBrk="0" hangingPunct="0">
              <a:defRPr sz="1600">
                <a:solidFill>
                  <a:schemeClr val="tx1"/>
                </a:solidFill>
                <a:latin typeface="Arial" charset="0"/>
              </a:defRPr>
            </a:lvl5pPr>
            <a:lvl6pPr marL="1776816" indent="-161529" eaLnBrk="0" fontAlgn="base" hangingPunct="0">
              <a:spcBef>
                <a:spcPct val="0"/>
              </a:spcBef>
              <a:spcAft>
                <a:spcPct val="0"/>
              </a:spcAft>
              <a:defRPr sz="1600">
                <a:solidFill>
                  <a:schemeClr val="tx1"/>
                </a:solidFill>
                <a:latin typeface="Arial" charset="0"/>
              </a:defRPr>
            </a:lvl6pPr>
            <a:lvl7pPr marL="2099874" indent="-161529" eaLnBrk="0" fontAlgn="base" hangingPunct="0">
              <a:spcBef>
                <a:spcPct val="0"/>
              </a:spcBef>
              <a:spcAft>
                <a:spcPct val="0"/>
              </a:spcAft>
              <a:defRPr sz="1600">
                <a:solidFill>
                  <a:schemeClr val="tx1"/>
                </a:solidFill>
                <a:latin typeface="Arial" charset="0"/>
              </a:defRPr>
            </a:lvl7pPr>
            <a:lvl8pPr marL="2422931" indent="-161529" eaLnBrk="0" fontAlgn="base" hangingPunct="0">
              <a:spcBef>
                <a:spcPct val="0"/>
              </a:spcBef>
              <a:spcAft>
                <a:spcPct val="0"/>
              </a:spcAft>
              <a:defRPr sz="1600">
                <a:solidFill>
                  <a:schemeClr val="tx1"/>
                </a:solidFill>
                <a:latin typeface="Arial" charset="0"/>
              </a:defRPr>
            </a:lvl8pPr>
            <a:lvl9pPr marL="2745989" indent="-161529" eaLnBrk="0" fontAlgn="base" hangingPunct="0">
              <a:spcBef>
                <a:spcPct val="0"/>
              </a:spcBef>
              <a:spcAft>
                <a:spcPct val="0"/>
              </a:spcAft>
              <a:defRPr sz="1600">
                <a:solidFill>
                  <a:schemeClr val="tx1"/>
                </a:solidFill>
                <a:latin typeface="Arial" charset="0"/>
              </a:defRPr>
            </a:lvl9pPr>
          </a:lstStyle>
          <a:p>
            <a:pPr eaLnBrk="1" hangingPunct="1"/>
            <a:fld id="{BD554C9F-1A2C-4E4A-AC6B-0E81E5598728}" type="slidenum">
              <a:rPr lang="en-US" sz="800"/>
              <a:pPr eaLnBrk="1" hangingPunct="1"/>
              <a:t>30</a:t>
            </a:fld>
            <a:endParaRPr lang="en-US" sz="80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522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1600">
                <a:solidFill>
                  <a:schemeClr val="tx1"/>
                </a:solidFill>
                <a:latin typeface="Arial" charset="0"/>
              </a:defRPr>
            </a:lvl1pPr>
            <a:lvl2pPr marL="524968" indent="-201911" eaLnBrk="0" hangingPunct="0">
              <a:defRPr sz="1600">
                <a:solidFill>
                  <a:schemeClr val="tx1"/>
                </a:solidFill>
                <a:latin typeface="Arial" charset="0"/>
              </a:defRPr>
            </a:lvl2pPr>
            <a:lvl3pPr marL="807644" indent="-161529" eaLnBrk="0" hangingPunct="0">
              <a:defRPr sz="1600">
                <a:solidFill>
                  <a:schemeClr val="tx1"/>
                </a:solidFill>
                <a:latin typeface="Arial" charset="0"/>
              </a:defRPr>
            </a:lvl3pPr>
            <a:lvl4pPr marL="1130701" indent="-161529" eaLnBrk="0" hangingPunct="0">
              <a:defRPr sz="1600">
                <a:solidFill>
                  <a:schemeClr val="tx1"/>
                </a:solidFill>
                <a:latin typeface="Arial" charset="0"/>
              </a:defRPr>
            </a:lvl4pPr>
            <a:lvl5pPr marL="1453759" indent="-161529" eaLnBrk="0" hangingPunct="0">
              <a:defRPr sz="1600">
                <a:solidFill>
                  <a:schemeClr val="tx1"/>
                </a:solidFill>
                <a:latin typeface="Arial" charset="0"/>
              </a:defRPr>
            </a:lvl5pPr>
            <a:lvl6pPr marL="1776816" indent="-161529" eaLnBrk="0" fontAlgn="base" hangingPunct="0">
              <a:spcBef>
                <a:spcPct val="0"/>
              </a:spcBef>
              <a:spcAft>
                <a:spcPct val="0"/>
              </a:spcAft>
              <a:defRPr sz="1600">
                <a:solidFill>
                  <a:schemeClr val="tx1"/>
                </a:solidFill>
                <a:latin typeface="Arial" charset="0"/>
              </a:defRPr>
            </a:lvl6pPr>
            <a:lvl7pPr marL="2099874" indent="-161529" eaLnBrk="0" fontAlgn="base" hangingPunct="0">
              <a:spcBef>
                <a:spcPct val="0"/>
              </a:spcBef>
              <a:spcAft>
                <a:spcPct val="0"/>
              </a:spcAft>
              <a:defRPr sz="1600">
                <a:solidFill>
                  <a:schemeClr val="tx1"/>
                </a:solidFill>
                <a:latin typeface="Arial" charset="0"/>
              </a:defRPr>
            </a:lvl7pPr>
            <a:lvl8pPr marL="2422931" indent="-161529" eaLnBrk="0" fontAlgn="base" hangingPunct="0">
              <a:spcBef>
                <a:spcPct val="0"/>
              </a:spcBef>
              <a:spcAft>
                <a:spcPct val="0"/>
              </a:spcAft>
              <a:defRPr sz="1600">
                <a:solidFill>
                  <a:schemeClr val="tx1"/>
                </a:solidFill>
                <a:latin typeface="Arial" charset="0"/>
              </a:defRPr>
            </a:lvl8pPr>
            <a:lvl9pPr marL="2745989" indent="-161529" eaLnBrk="0" fontAlgn="base" hangingPunct="0">
              <a:spcBef>
                <a:spcPct val="0"/>
              </a:spcBef>
              <a:spcAft>
                <a:spcPct val="0"/>
              </a:spcAft>
              <a:defRPr sz="1600">
                <a:solidFill>
                  <a:schemeClr val="tx1"/>
                </a:solidFill>
                <a:latin typeface="Arial" charset="0"/>
              </a:defRPr>
            </a:lvl9pPr>
          </a:lstStyle>
          <a:p>
            <a:pPr eaLnBrk="1" hangingPunct="1"/>
            <a:fld id="{BD554C9F-1A2C-4E4A-AC6B-0E81E5598728}" type="slidenum">
              <a:rPr lang="en-US" sz="800"/>
              <a:pPr eaLnBrk="1" hangingPunct="1"/>
              <a:t>31</a:t>
            </a:fld>
            <a:endParaRPr lang="en-US" sz="80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522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1600">
                <a:solidFill>
                  <a:schemeClr val="tx1"/>
                </a:solidFill>
                <a:latin typeface="Arial" charset="0"/>
              </a:defRPr>
            </a:lvl1pPr>
            <a:lvl2pPr marL="524968" indent="-201911" eaLnBrk="0" hangingPunct="0">
              <a:defRPr sz="1600">
                <a:solidFill>
                  <a:schemeClr val="tx1"/>
                </a:solidFill>
                <a:latin typeface="Arial" charset="0"/>
              </a:defRPr>
            </a:lvl2pPr>
            <a:lvl3pPr marL="807644" indent="-161529" eaLnBrk="0" hangingPunct="0">
              <a:defRPr sz="1600">
                <a:solidFill>
                  <a:schemeClr val="tx1"/>
                </a:solidFill>
                <a:latin typeface="Arial" charset="0"/>
              </a:defRPr>
            </a:lvl3pPr>
            <a:lvl4pPr marL="1130701" indent="-161529" eaLnBrk="0" hangingPunct="0">
              <a:defRPr sz="1600">
                <a:solidFill>
                  <a:schemeClr val="tx1"/>
                </a:solidFill>
                <a:latin typeface="Arial" charset="0"/>
              </a:defRPr>
            </a:lvl4pPr>
            <a:lvl5pPr marL="1453759" indent="-161529" eaLnBrk="0" hangingPunct="0">
              <a:defRPr sz="1600">
                <a:solidFill>
                  <a:schemeClr val="tx1"/>
                </a:solidFill>
                <a:latin typeface="Arial" charset="0"/>
              </a:defRPr>
            </a:lvl5pPr>
            <a:lvl6pPr marL="1776816" indent="-161529" eaLnBrk="0" fontAlgn="base" hangingPunct="0">
              <a:spcBef>
                <a:spcPct val="0"/>
              </a:spcBef>
              <a:spcAft>
                <a:spcPct val="0"/>
              </a:spcAft>
              <a:defRPr sz="1600">
                <a:solidFill>
                  <a:schemeClr val="tx1"/>
                </a:solidFill>
                <a:latin typeface="Arial" charset="0"/>
              </a:defRPr>
            </a:lvl6pPr>
            <a:lvl7pPr marL="2099874" indent="-161529" eaLnBrk="0" fontAlgn="base" hangingPunct="0">
              <a:spcBef>
                <a:spcPct val="0"/>
              </a:spcBef>
              <a:spcAft>
                <a:spcPct val="0"/>
              </a:spcAft>
              <a:defRPr sz="1600">
                <a:solidFill>
                  <a:schemeClr val="tx1"/>
                </a:solidFill>
                <a:latin typeface="Arial" charset="0"/>
              </a:defRPr>
            </a:lvl7pPr>
            <a:lvl8pPr marL="2422931" indent="-161529" eaLnBrk="0" fontAlgn="base" hangingPunct="0">
              <a:spcBef>
                <a:spcPct val="0"/>
              </a:spcBef>
              <a:spcAft>
                <a:spcPct val="0"/>
              </a:spcAft>
              <a:defRPr sz="1600">
                <a:solidFill>
                  <a:schemeClr val="tx1"/>
                </a:solidFill>
                <a:latin typeface="Arial" charset="0"/>
              </a:defRPr>
            </a:lvl8pPr>
            <a:lvl9pPr marL="2745989" indent="-161529" eaLnBrk="0" fontAlgn="base" hangingPunct="0">
              <a:spcBef>
                <a:spcPct val="0"/>
              </a:spcBef>
              <a:spcAft>
                <a:spcPct val="0"/>
              </a:spcAft>
              <a:defRPr sz="1600">
                <a:solidFill>
                  <a:schemeClr val="tx1"/>
                </a:solidFill>
                <a:latin typeface="Arial" charset="0"/>
              </a:defRPr>
            </a:lvl9pPr>
          </a:lstStyle>
          <a:p>
            <a:pPr eaLnBrk="1" hangingPunct="1"/>
            <a:fld id="{BD554C9F-1A2C-4E4A-AC6B-0E81E5598728}" type="slidenum">
              <a:rPr lang="en-US" sz="800"/>
              <a:pPr eaLnBrk="1" hangingPunct="1"/>
              <a:t>32</a:t>
            </a:fld>
            <a:endParaRPr lang="en-US" sz="80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522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1600">
                <a:solidFill>
                  <a:schemeClr val="tx1"/>
                </a:solidFill>
                <a:latin typeface="Arial" charset="0"/>
              </a:defRPr>
            </a:lvl1pPr>
            <a:lvl2pPr marL="524968" indent="-201911" eaLnBrk="0" hangingPunct="0">
              <a:defRPr sz="1600">
                <a:solidFill>
                  <a:schemeClr val="tx1"/>
                </a:solidFill>
                <a:latin typeface="Arial" charset="0"/>
              </a:defRPr>
            </a:lvl2pPr>
            <a:lvl3pPr marL="807644" indent="-161529" eaLnBrk="0" hangingPunct="0">
              <a:defRPr sz="1600">
                <a:solidFill>
                  <a:schemeClr val="tx1"/>
                </a:solidFill>
                <a:latin typeface="Arial" charset="0"/>
              </a:defRPr>
            </a:lvl3pPr>
            <a:lvl4pPr marL="1130701" indent="-161529" eaLnBrk="0" hangingPunct="0">
              <a:defRPr sz="1600">
                <a:solidFill>
                  <a:schemeClr val="tx1"/>
                </a:solidFill>
                <a:latin typeface="Arial" charset="0"/>
              </a:defRPr>
            </a:lvl4pPr>
            <a:lvl5pPr marL="1453759" indent="-161529" eaLnBrk="0" hangingPunct="0">
              <a:defRPr sz="1600">
                <a:solidFill>
                  <a:schemeClr val="tx1"/>
                </a:solidFill>
                <a:latin typeface="Arial" charset="0"/>
              </a:defRPr>
            </a:lvl5pPr>
            <a:lvl6pPr marL="1776816" indent="-161529" eaLnBrk="0" fontAlgn="base" hangingPunct="0">
              <a:spcBef>
                <a:spcPct val="0"/>
              </a:spcBef>
              <a:spcAft>
                <a:spcPct val="0"/>
              </a:spcAft>
              <a:defRPr sz="1600">
                <a:solidFill>
                  <a:schemeClr val="tx1"/>
                </a:solidFill>
                <a:latin typeface="Arial" charset="0"/>
              </a:defRPr>
            </a:lvl6pPr>
            <a:lvl7pPr marL="2099874" indent="-161529" eaLnBrk="0" fontAlgn="base" hangingPunct="0">
              <a:spcBef>
                <a:spcPct val="0"/>
              </a:spcBef>
              <a:spcAft>
                <a:spcPct val="0"/>
              </a:spcAft>
              <a:defRPr sz="1600">
                <a:solidFill>
                  <a:schemeClr val="tx1"/>
                </a:solidFill>
                <a:latin typeface="Arial" charset="0"/>
              </a:defRPr>
            </a:lvl7pPr>
            <a:lvl8pPr marL="2422931" indent="-161529" eaLnBrk="0" fontAlgn="base" hangingPunct="0">
              <a:spcBef>
                <a:spcPct val="0"/>
              </a:spcBef>
              <a:spcAft>
                <a:spcPct val="0"/>
              </a:spcAft>
              <a:defRPr sz="1600">
                <a:solidFill>
                  <a:schemeClr val="tx1"/>
                </a:solidFill>
                <a:latin typeface="Arial" charset="0"/>
              </a:defRPr>
            </a:lvl8pPr>
            <a:lvl9pPr marL="2745989" indent="-161529" eaLnBrk="0" fontAlgn="base" hangingPunct="0">
              <a:spcBef>
                <a:spcPct val="0"/>
              </a:spcBef>
              <a:spcAft>
                <a:spcPct val="0"/>
              </a:spcAft>
              <a:defRPr sz="1600">
                <a:solidFill>
                  <a:schemeClr val="tx1"/>
                </a:solidFill>
                <a:latin typeface="Arial" charset="0"/>
              </a:defRPr>
            </a:lvl9pPr>
          </a:lstStyle>
          <a:p>
            <a:pPr eaLnBrk="1" hangingPunct="1"/>
            <a:fld id="{BD554C9F-1A2C-4E4A-AC6B-0E81E5598728}" type="slidenum">
              <a:rPr lang="en-US" sz="800"/>
              <a:pPr eaLnBrk="1" hangingPunct="1"/>
              <a:t>33</a:t>
            </a:fld>
            <a:endParaRPr lang="en-US" sz="80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522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1600">
                <a:solidFill>
                  <a:schemeClr val="tx1"/>
                </a:solidFill>
                <a:latin typeface="Arial" charset="0"/>
              </a:defRPr>
            </a:lvl1pPr>
            <a:lvl2pPr marL="524968" indent="-201911" eaLnBrk="0" hangingPunct="0">
              <a:defRPr sz="1600">
                <a:solidFill>
                  <a:schemeClr val="tx1"/>
                </a:solidFill>
                <a:latin typeface="Arial" charset="0"/>
              </a:defRPr>
            </a:lvl2pPr>
            <a:lvl3pPr marL="807644" indent="-161529" eaLnBrk="0" hangingPunct="0">
              <a:defRPr sz="1600">
                <a:solidFill>
                  <a:schemeClr val="tx1"/>
                </a:solidFill>
                <a:latin typeface="Arial" charset="0"/>
              </a:defRPr>
            </a:lvl3pPr>
            <a:lvl4pPr marL="1130701" indent="-161529" eaLnBrk="0" hangingPunct="0">
              <a:defRPr sz="1600">
                <a:solidFill>
                  <a:schemeClr val="tx1"/>
                </a:solidFill>
                <a:latin typeface="Arial" charset="0"/>
              </a:defRPr>
            </a:lvl4pPr>
            <a:lvl5pPr marL="1453759" indent="-161529" eaLnBrk="0" hangingPunct="0">
              <a:defRPr sz="1600">
                <a:solidFill>
                  <a:schemeClr val="tx1"/>
                </a:solidFill>
                <a:latin typeface="Arial" charset="0"/>
              </a:defRPr>
            </a:lvl5pPr>
            <a:lvl6pPr marL="1776816" indent="-161529" eaLnBrk="0" fontAlgn="base" hangingPunct="0">
              <a:spcBef>
                <a:spcPct val="0"/>
              </a:spcBef>
              <a:spcAft>
                <a:spcPct val="0"/>
              </a:spcAft>
              <a:defRPr sz="1600">
                <a:solidFill>
                  <a:schemeClr val="tx1"/>
                </a:solidFill>
                <a:latin typeface="Arial" charset="0"/>
              </a:defRPr>
            </a:lvl6pPr>
            <a:lvl7pPr marL="2099874" indent="-161529" eaLnBrk="0" fontAlgn="base" hangingPunct="0">
              <a:spcBef>
                <a:spcPct val="0"/>
              </a:spcBef>
              <a:spcAft>
                <a:spcPct val="0"/>
              </a:spcAft>
              <a:defRPr sz="1600">
                <a:solidFill>
                  <a:schemeClr val="tx1"/>
                </a:solidFill>
                <a:latin typeface="Arial" charset="0"/>
              </a:defRPr>
            </a:lvl7pPr>
            <a:lvl8pPr marL="2422931" indent="-161529" eaLnBrk="0" fontAlgn="base" hangingPunct="0">
              <a:spcBef>
                <a:spcPct val="0"/>
              </a:spcBef>
              <a:spcAft>
                <a:spcPct val="0"/>
              </a:spcAft>
              <a:defRPr sz="1600">
                <a:solidFill>
                  <a:schemeClr val="tx1"/>
                </a:solidFill>
                <a:latin typeface="Arial" charset="0"/>
              </a:defRPr>
            </a:lvl8pPr>
            <a:lvl9pPr marL="2745989" indent="-161529" eaLnBrk="0" fontAlgn="base" hangingPunct="0">
              <a:spcBef>
                <a:spcPct val="0"/>
              </a:spcBef>
              <a:spcAft>
                <a:spcPct val="0"/>
              </a:spcAft>
              <a:defRPr sz="1600">
                <a:solidFill>
                  <a:schemeClr val="tx1"/>
                </a:solidFill>
                <a:latin typeface="Arial" charset="0"/>
              </a:defRPr>
            </a:lvl9pPr>
          </a:lstStyle>
          <a:p>
            <a:pPr eaLnBrk="1" hangingPunct="1"/>
            <a:fld id="{BD554C9F-1A2C-4E4A-AC6B-0E81E5598728}" type="slidenum">
              <a:rPr lang="en-US" sz="800"/>
              <a:pPr eaLnBrk="1" hangingPunct="1"/>
              <a:t>34</a:t>
            </a:fld>
            <a:endParaRPr lang="en-US" sz="80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522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1600">
                <a:solidFill>
                  <a:schemeClr val="tx1"/>
                </a:solidFill>
                <a:latin typeface="Arial" charset="0"/>
              </a:defRPr>
            </a:lvl1pPr>
            <a:lvl2pPr marL="524968" indent="-201911" eaLnBrk="0" hangingPunct="0">
              <a:defRPr sz="1600">
                <a:solidFill>
                  <a:schemeClr val="tx1"/>
                </a:solidFill>
                <a:latin typeface="Arial" charset="0"/>
              </a:defRPr>
            </a:lvl2pPr>
            <a:lvl3pPr marL="807644" indent="-161529" eaLnBrk="0" hangingPunct="0">
              <a:defRPr sz="1600">
                <a:solidFill>
                  <a:schemeClr val="tx1"/>
                </a:solidFill>
                <a:latin typeface="Arial" charset="0"/>
              </a:defRPr>
            </a:lvl3pPr>
            <a:lvl4pPr marL="1130701" indent="-161529" eaLnBrk="0" hangingPunct="0">
              <a:defRPr sz="1600">
                <a:solidFill>
                  <a:schemeClr val="tx1"/>
                </a:solidFill>
                <a:latin typeface="Arial" charset="0"/>
              </a:defRPr>
            </a:lvl4pPr>
            <a:lvl5pPr marL="1453759" indent="-161529" eaLnBrk="0" hangingPunct="0">
              <a:defRPr sz="1600">
                <a:solidFill>
                  <a:schemeClr val="tx1"/>
                </a:solidFill>
                <a:latin typeface="Arial" charset="0"/>
              </a:defRPr>
            </a:lvl5pPr>
            <a:lvl6pPr marL="1776816" indent="-161529" eaLnBrk="0" fontAlgn="base" hangingPunct="0">
              <a:spcBef>
                <a:spcPct val="0"/>
              </a:spcBef>
              <a:spcAft>
                <a:spcPct val="0"/>
              </a:spcAft>
              <a:defRPr sz="1600">
                <a:solidFill>
                  <a:schemeClr val="tx1"/>
                </a:solidFill>
                <a:latin typeface="Arial" charset="0"/>
              </a:defRPr>
            </a:lvl6pPr>
            <a:lvl7pPr marL="2099874" indent="-161529" eaLnBrk="0" fontAlgn="base" hangingPunct="0">
              <a:spcBef>
                <a:spcPct val="0"/>
              </a:spcBef>
              <a:spcAft>
                <a:spcPct val="0"/>
              </a:spcAft>
              <a:defRPr sz="1600">
                <a:solidFill>
                  <a:schemeClr val="tx1"/>
                </a:solidFill>
                <a:latin typeface="Arial" charset="0"/>
              </a:defRPr>
            </a:lvl7pPr>
            <a:lvl8pPr marL="2422931" indent="-161529" eaLnBrk="0" fontAlgn="base" hangingPunct="0">
              <a:spcBef>
                <a:spcPct val="0"/>
              </a:spcBef>
              <a:spcAft>
                <a:spcPct val="0"/>
              </a:spcAft>
              <a:defRPr sz="1600">
                <a:solidFill>
                  <a:schemeClr val="tx1"/>
                </a:solidFill>
                <a:latin typeface="Arial" charset="0"/>
              </a:defRPr>
            </a:lvl8pPr>
            <a:lvl9pPr marL="2745989" indent="-161529" eaLnBrk="0" fontAlgn="base" hangingPunct="0">
              <a:spcBef>
                <a:spcPct val="0"/>
              </a:spcBef>
              <a:spcAft>
                <a:spcPct val="0"/>
              </a:spcAft>
              <a:defRPr sz="1600">
                <a:solidFill>
                  <a:schemeClr val="tx1"/>
                </a:solidFill>
                <a:latin typeface="Arial" charset="0"/>
              </a:defRPr>
            </a:lvl9pPr>
          </a:lstStyle>
          <a:p>
            <a:pPr eaLnBrk="1" hangingPunct="1"/>
            <a:fld id="{BD554C9F-1A2C-4E4A-AC6B-0E81E5598728}" type="slidenum">
              <a:rPr lang="en-US" sz="800"/>
              <a:pPr eaLnBrk="1" hangingPunct="1"/>
              <a:t>36</a:t>
            </a:fld>
            <a:endParaRPr lang="en-US" sz="80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522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1600">
                <a:solidFill>
                  <a:schemeClr val="tx1"/>
                </a:solidFill>
                <a:latin typeface="Arial" charset="0"/>
              </a:defRPr>
            </a:lvl1pPr>
            <a:lvl2pPr marL="524968" indent="-201911" eaLnBrk="0" hangingPunct="0">
              <a:defRPr sz="1600">
                <a:solidFill>
                  <a:schemeClr val="tx1"/>
                </a:solidFill>
                <a:latin typeface="Arial" charset="0"/>
              </a:defRPr>
            </a:lvl2pPr>
            <a:lvl3pPr marL="807644" indent="-161529" eaLnBrk="0" hangingPunct="0">
              <a:defRPr sz="1600">
                <a:solidFill>
                  <a:schemeClr val="tx1"/>
                </a:solidFill>
                <a:latin typeface="Arial" charset="0"/>
              </a:defRPr>
            </a:lvl3pPr>
            <a:lvl4pPr marL="1130701" indent="-161529" eaLnBrk="0" hangingPunct="0">
              <a:defRPr sz="1600">
                <a:solidFill>
                  <a:schemeClr val="tx1"/>
                </a:solidFill>
                <a:latin typeface="Arial" charset="0"/>
              </a:defRPr>
            </a:lvl4pPr>
            <a:lvl5pPr marL="1453759" indent="-161529" eaLnBrk="0" hangingPunct="0">
              <a:defRPr sz="1600">
                <a:solidFill>
                  <a:schemeClr val="tx1"/>
                </a:solidFill>
                <a:latin typeface="Arial" charset="0"/>
              </a:defRPr>
            </a:lvl5pPr>
            <a:lvl6pPr marL="1776816" indent="-161529" eaLnBrk="0" fontAlgn="base" hangingPunct="0">
              <a:spcBef>
                <a:spcPct val="0"/>
              </a:spcBef>
              <a:spcAft>
                <a:spcPct val="0"/>
              </a:spcAft>
              <a:defRPr sz="1600">
                <a:solidFill>
                  <a:schemeClr val="tx1"/>
                </a:solidFill>
                <a:latin typeface="Arial" charset="0"/>
              </a:defRPr>
            </a:lvl6pPr>
            <a:lvl7pPr marL="2099874" indent="-161529" eaLnBrk="0" fontAlgn="base" hangingPunct="0">
              <a:spcBef>
                <a:spcPct val="0"/>
              </a:spcBef>
              <a:spcAft>
                <a:spcPct val="0"/>
              </a:spcAft>
              <a:defRPr sz="1600">
                <a:solidFill>
                  <a:schemeClr val="tx1"/>
                </a:solidFill>
                <a:latin typeface="Arial" charset="0"/>
              </a:defRPr>
            </a:lvl7pPr>
            <a:lvl8pPr marL="2422931" indent="-161529" eaLnBrk="0" fontAlgn="base" hangingPunct="0">
              <a:spcBef>
                <a:spcPct val="0"/>
              </a:spcBef>
              <a:spcAft>
                <a:spcPct val="0"/>
              </a:spcAft>
              <a:defRPr sz="1600">
                <a:solidFill>
                  <a:schemeClr val="tx1"/>
                </a:solidFill>
                <a:latin typeface="Arial" charset="0"/>
              </a:defRPr>
            </a:lvl8pPr>
            <a:lvl9pPr marL="2745989" indent="-161529" eaLnBrk="0" fontAlgn="base" hangingPunct="0">
              <a:spcBef>
                <a:spcPct val="0"/>
              </a:spcBef>
              <a:spcAft>
                <a:spcPct val="0"/>
              </a:spcAft>
              <a:defRPr sz="1600">
                <a:solidFill>
                  <a:schemeClr val="tx1"/>
                </a:solidFill>
                <a:latin typeface="Arial" charset="0"/>
              </a:defRPr>
            </a:lvl9pPr>
          </a:lstStyle>
          <a:p>
            <a:pPr eaLnBrk="1" hangingPunct="1"/>
            <a:fld id="{BD554C9F-1A2C-4E4A-AC6B-0E81E5598728}" type="slidenum">
              <a:rPr lang="en-US" sz="800"/>
              <a:pPr eaLnBrk="1" hangingPunct="1"/>
              <a:t>37</a:t>
            </a:fld>
            <a:endParaRPr lang="en-US" sz="80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522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1600">
                <a:solidFill>
                  <a:schemeClr val="tx1"/>
                </a:solidFill>
                <a:latin typeface="Arial" charset="0"/>
              </a:defRPr>
            </a:lvl1pPr>
            <a:lvl2pPr marL="524968" indent="-201911" eaLnBrk="0" hangingPunct="0">
              <a:defRPr sz="1600">
                <a:solidFill>
                  <a:schemeClr val="tx1"/>
                </a:solidFill>
                <a:latin typeface="Arial" charset="0"/>
              </a:defRPr>
            </a:lvl2pPr>
            <a:lvl3pPr marL="807644" indent="-161529" eaLnBrk="0" hangingPunct="0">
              <a:defRPr sz="1600">
                <a:solidFill>
                  <a:schemeClr val="tx1"/>
                </a:solidFill>
                <a:latin typeface="Arial" charset="0"/>
              </a:defRPr>
            </a:lvl3pPr>
            <a:lvl4pPr marL="1130701" indent="-161529" eaLnBrk="0" hangingPunct="0">
              <a:defRPr sz="1600">
                <a:solidFill>
                  <a:schemeClr val="tx1"/>
                </a:solidFill>
                <a:latin typeface="Arial" charset="0"/>
              </a:defRPr>
            </a:lvl4pPr>
            <a:lvl5pPr marL="1453759" indent="-161529" eaLnBrk="0" hangingPunct="0">
              <a:defRPr sz="1600">
                <a:solidFill>
                  <a:schemeClr val="tx1"/>
                </a:solidFill>
                <a:latin typeface="Arial" charset="0"/>
              </a:defRPr>
            </a:lvl5pPr>
            <a:lvl6pPr marL="1776816" indent="-161529" eaLnBrk="0" fontAlgn="base" hangingPunct="0">
              <a:spcBef>
                <a:spcPct val="0"/>
              </a:spcBef>
              <a:spcAft>
                <a:spcPct val="0"/>
              </a:spcAft>
              <a:defRPr sz="1600">
                <a:solidFill>
                  <a:schemeClr val="tx1"/>
                </a:solidFill>
                <a:latin typeface="Arial" charset="0"/>
              </a:defRPr>
            </a:lvl6pPr>
            <a:lvl7pPr marL="2099874" indent="-161529" eaLnBrk="0" fontAlgn="base" hangingPunct="0">
              <a:spcBef>
                <a:spcPct val="0"/>
              </a:spcBef>
              <a:spcAft>
                <a:spcPct val="0"/>
              </a:spcAft>
              <a:defRPr sz="1600">
                <a:solidFill>
                  <a:schemeClr val="tx1"/>
                </a:solidFill>
                <a:latin typeface="Arial" charset="0"/>
              </a:defRPr>
            </a:lvl7pPr>
            <a:lvl8pPr marL="2422931" indent="-161529" eaLnBrk="0" fontAlgn="base" hangingPunct="0">
              <a:spcBef>
                <a:spcPct val="0"/>
              </a:spcBef>
              <a:spcAft>
                <a:spcPct val="0"/>
              </a:spcAft>
              <a:defRPr sz="1600">
                <a:solidFill>
                  <a:schemeClr val="tx1"/>
                </a:solidFill>
                <a:latin typeface="Arial" charset="0"/>
              </a:defRPr>
            </a:lvl8pPr>
            <a:lvl9pPr marL="2745989" indent="-161529" eaLnBrk="0" fontAlgn="base" hangingPunct="0">
              <a:spcBef>
                <a:spcPct val="0"/>
              </a:spcBef>
              <a:spcAft>
                <a:spcPct val="0"/>
              </a:spcAft>
              <a:defRPr sz="1600">
                <a:solidFill>
                  <a:schemeClr val="tx1"/>
                </a:solidFill>
                <a:latin typeface="Arial" charset="0"/>
              </a:defRPr>
            </a:lvl9pPr>
          </a:lstStyle>
          <a:p>
            <a:pPr eaLnBrk="1" hangingPunct="1"/>
            <a:fld id="{BD554C9F-1A2C-4E4A-AC6B-0E81E5598728}" type="slidenum">
              <a:rPr lang="en-US" sz="800"/>
              <a:pPr eaLnBrk="1" hangingPunct="1"/>
              <a:t>38</a:t>
            </a:fld>
            <a:endParaRPr lang="en-US" sz="80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522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1600">
                <a:solidFill>
                  <a:schemeClr val="tx1"/>
                </a:solidFill>
                <a:latin typeface="Arial" charset="0"/>
              </a:defRPr>
            </a:lvl1pPr>
            <a:lvl2pPr marL="524968" indent="-201911" eaLnBrk="0" hangingPunct="0">
              <a:defRPr sz="1600">
                <a:solidFill>
                  <a:schemeClr val="tx1"/>
                </a:solidFill>
                <a:latin typeface="Arial" charset="0"/>
              </a:defRPr>
            </a:lvl2pPr>
            <a:lvl3pPr marL="807644" indent="-161529" eaLnBrk="0" hangingPunct="0">
              <a:defRPr sz="1600">
                <a:solidFill>
                  <a:schemeClr val="tx1"/>
                </a:solidFill>
                <a:latin typeface="Arial" charset="0"/>
              </a:defRPr>
            </a:lvl3pPr>
            <a:lvl4pPr marL="1130701" indent="-161529" eaLnBrk="0" hangingPunct="0">
              <a:defRPr sz="1600">
                <a:solidFill>
                  <a:schemeClr val="tx1"/>
                </a:solidFill>
                <a:latin typeface="Arial" charset="0"/>
              </a:defRPr>
            </a:lvl4pPr>
            <a:lvl5pPr marL="1453759" indent="-161529" eaLnBrk="0" hangingPunct="0">
              <a:defRPr sz="1600">
                <a:solidFill>
                  <a:schemeClr val="tx1"/>
                </a:solidFill>
                <a:latin typeface="Arial" charset="0"/>
              </a:defRPr>
            </a:lvl5pPr>
            <a:lvl6pPr marL="1776816" indent="-161529" eaLnBrk="0" fontAlgn="base" hangingPunct="0">
              <a:spcBef>
                <a:spcPct val="0"/>
              </a:spcBef>
              <a:spcAft>
                <a:spcPct val="0"/>
              </a:spcAft>
              <a:defRPr sz="1600">
                <a:solidFill>
                  <a:schemeClr val="tx1"/>
                </a:solidFill>
                <a:latin typeface="Arial" charset="0"/>
              </a:defRPr>
            </a:lvl6pPr>
            <a:lvl7pPr marL="2099874" indent="-161529" eaLnBrk="0" fontAlgn="base" hangingPunct="0">
              <a:spcBef>
                <a:spcPct val="0"/>
              </a:spcBef>
              <a:spcAft>
                <a:spcPct val="0"/>
              </a:spcAft>
              <a:defRPr sz="1600">
                <a:solidFill>
                  <a:schemeClr val="tx1"/>
                </a:solidFill>
                <a:latin typeface="Arial" charset="0"/>
              </a:defRPr>
            </a:lvl7pPr>
            <a:lvl8pPr marL="2422931" indent="-161529" eaLnBrk="0" fontAlgn="base" hangingPunct="0">
              <a:spcBef>
                <a:spcPct val="0"/>
              </a:spcBef>
              <a:spcAft>
                <a:spcPct val="0"/>
              </a:spcAft>
              <a:defRPr sz="1600">
                <a:solidFill>
                  <a:schemeClr val="tx1"/>
                </a:solidFill>
                <a:latin typeface="Arial" charset="0"/>
              </a:defRPr>
            </a:lvl8pPr>
            <a:lvl9pPr marL="2745989" indent="-161529" eaLnBrk="0" fontAlgn="base" hangingPunct="0">
              <a:spcBef>
                <a:spcPct val="0"/>
              </a:spcBef>
              <a:spcAft>
                <a:spcPct val="0"/>
              </a:spcAft>
              <a:defRPr sz="1600">
                <a:solidFill>
                  <a:schemeClr val="tx1"/>
                </a:solidFill>
                <a:latin typeface="Arial" charset="0"/>
              </a:defRPr>
            </a:lvl9pPr>
          </a:lstStyle>
          <a:p>
            <a:pPr eaLnBrk="1" hangingPunct="1"/>
            <a:fld id="{BD554C9F-1A2C-4E4A-AC6B-0E81E5598728}" type="slidenum">
              <a:rPr lang="en-US" sz="800"/>
              <a:pPr eaLnBrk="1" hangingPunct="1"/>
              <a:t>39</a:t>
            </a:fld>
            <a:endParaRPr lang="en-US" sz="80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522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1600">
                <a:solidFill>
                  <a:schemeClr val="tx1"/>
                </a:solidFill>
                <a:latin typeface="Arial" charset="0"/>
              </a:defRPr>
            </a:lvl1pPr>
            <a:lvl2pPr marL="524968" indent="-201911" eaLnBrk="0" hangingPunct="0">
              <a:defRPr sz="1600">
                <a:solidFill>
                  <a:schemeClr val="tx1"/>
                </a:solidFill>
                <a:latin typeface="Arial" charset="0"/>
              </a:defRPr>
            </a:lvl2pPr>
            <a:lvl3pPr marL="807644" indent="-161529" eaLnBrk="0" hangingPunct="0">
              <a:defRPr sz="1600">
                <a:solidFill>
                  <a:schemeClr val="tx1"/>
                </a:solidFill>
                <a:latin typeface="Arial" charset="0"/>
              </a:defRPr>
            </a:lvl3pPr>
            <a:lvl4pPr marL="1130701" indent="-161529" eaLnBrk="0" hangingPunct="0">
              <a:defRPr sz="1600">
                <a:solidFill>
                  <a:schemeClr val="tx1"/>
                </a:solidFill>
                <a:latin typeface="Arial" charset="0"/>
              </a:defRPr>
            </a:lvl4pPr>
            <a:lvl5pPr marL="1453759" indent="-161529" eaLnBrk="0" hangingPunct="0">
              <a:defRPr sz="1600">
                <a:solidFill>
                  <a:schemeClr val="tx1"/>
                </a:solidFill>
                <a:latin typeface="Arial" charset="0"/>
              </a:defRPr>
            </a:lvl5pPr>
            <a:lvl6pPr marL="1776816" indent="-161529" eaLnBrk="0" fontAlgn="base" hangingPunct="0">
              <a:spcBef>
                <a:spcPct val="0"/>
              </a:spcBef>
              <a:spcAft>
                <a:spcPct val="0"/>
              </a:spcAft>
              <a:defRPr sz="1600">
                <a:solidFill>
                  <a:schemeClr val="tx1"/>
                </a:solidFill>
                <a:latin typeface="Arial" charset="0"/>
              </a:defRPr>
            </a:lvl6pPr>
            <a:lvl7pPr marL="2099874" indent="-161529" eaLnBrk="0" fontAlgn="base" hangingPunct="0">
              <a:spcBef>
                <a:spcPct val="0"/>
              </a:spcBef>
              <a:spcAft>
                <a:spcPct val="0"/>
              </a:spcAft>
              <a:defRPr sz="1600">
                <a:solidFill>
                  <a:schemeClr val="tx1"/>
                </a:solidFill>
                <a:latin typeface="Arial" charset="0"/>
              </a:defRPr>
            </a:lvl7pPr>
            <a:lvl8pPr marL="2422931" indent="-161529" eaLnBrk="0" fontAlgn="base" hangingPunct="0">
              <a:spcBef>
                <a:spcPct val="0"/>
              </a:spcBef>
              <a:spcAft>
                <a:spcPct val="0"/>
              </a:spcAft>
              <a:defRPr sz="1600">
                <a:solidFill>
                  <a:schemeClr val="tx1"/>
                </a:solidFill>
                <a:latin typeface="Arial" charset="0"/>
              </a:defRPr>
            </a:lvl8pPr>
            <a:lvl9pPr marL="2745989" indent="-161529" eaLnBrk="0" fontAlgn="base" hangingPunct="0">
              <a:spcBef>
                <a:spcPct val="0"/>
              </a:spcBef>
              <a:spcAft>
                <a:spcPct val="0"/>
              </a:spcAft>
              <a:defRPr sz="1600">
                <a:solidFill>
                  <a:schemeClr val="tx1"/>
                </a:solidFill>
                <a:latin typeface="Arial" charset="0"/>
              </a:defRPr>
            </a:lvl9pPr>
          </a:lstStyle>
          <a:p>
            <a:pPr eaLnBrk="1" hangingPunct="1"/>
            <a:fld id="{BD554C9F-1A2C-4E4A-AC6B-0E81E5598728}" type="slidenum">
              <a:rPr lang="en-US" sz="800"/>
              <a:pPr eaLnBrk="1" hangingPunct="1"/>
              <a:t>40</a:t>
            </a:fld>
            <a:endParaRPr lang="en-US" sz="8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522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1600">
                <a:solidFill>
                  <a:schemeClr val="tx1"/>
                </a:solidFill>
                <a:latin typeface="Arial" charset="0"/>
              </a:defRPr>
            </a:lvl1pPr>
            <a:lvl2pPr marL="524968" indent="-201911" eaLnBrk="0" hangingPunct="0">
              <a:defRPr sz="1600">
                <a:solidFill>
                  <a:schemeClr val="tx1"/>
                </a:solidFill>
                <a:latin typeface="Arial" charset="0"/>
              </a:defRPr>
            </a:lvl2pPr>
            <a:lvl3pPr marL="807644" indent="-161529" eaLnBrk="0" hangingPunct="0">
              <a:defRPr sz="1600">
                <a:solidFill>
                  <a:schemeClr val="tx1"/>
                </a:solidFill>
                <a:latin typeface="Arial" charset="0"/>
              </a:defRPr>
            </a:lvl3pPr>
            <a:lvl4pPr marL="1130701" indent="-161529" eaLnBrk="0" hangingPunct="0">
              <a:defRPr sz="1600">
                <a:solidFill>
                  <a:schemeClr val="tx1"/>
                </a:solidFill>
                <a:latin typeface="Arial" charset="0"/>
              </a:defRPr>
            </a:lvl4pPr>
            <a:lvl5pPr marL="1453759" indent="-161529" eaLnBrk="0" hangingPunct="0">
              <a:defRPr sz="1600">
                <a:solidFill>
                  <a:schemeClr val="tx1"/>
                </a:solidFill>
                <a:latin typeface="Arial" charset="0"/>
              </a:defRPr>
            </a:lvl5pPr>
            <a:lvl6pPr marL="1776816" indent="-161529" eaLnBrk="0" fontAlgn="base" hangingPunct="0">
              <a:spcBef>
                <a:spcPct val="0"/>
              </a:spcBef>
              <a:spcAft>
                <a:spcPct val="0"/>
              </a:spcAft>
              <a:defRPr sz="1600">
                <a:solidFill>
                  <a:schemeClr val="tx1"/>
                </a:solidFill>
                <a:latin typeface="Arial" charset="0"/>
              </a:defRPr>
            </a:lvl6pPr>
            <a:lvl7pPr marL="2099874" indent="-161529" eaLnBrk="0" fontAlgn="base" hangingPunct="0">
              <a:spcBef>
                <a:spcPct val="0"/>
              </a:spcBef>
              <a:spcAft>
                <a:spcPct val="0"/>
              </a:spcAft>
              <a:defRPr sz="1600">
                <a:solidFill>
                  <a:schemeClr val="tx1"/>
                </a:solidFill>
                <a:latin typeface="Arial" charset="0"/>
              </a:defRPr>
            </a:lvl7pPr>
            <a:lvl8pPr marL="2422931" indent="-161529" eaLnBrk="0" fontAlgn="base" hangingPunct="0">
              <a:spcBef>
                <a:spcPct val="0"/>
              </a:spcBef>
              <a:spcAft>
                <a:spcPct val="0"/>
              </a:spcAft>
              <a:defRPr sz="1600">
                <a:solidFill>
                  <a:schemeClr val="tx1"/>
                </a:solidFill>
                <a:latin typeface="Arial" charset="0"/>
              </a:defRPr>
            </a:lvl8pPr>
            <a:lvl9pPr marL="2745989" indent="-161529" eaLnBrk="0" fontAlgn="base" hangingPunct="0">
              <a:spcBef>
                <a:spcPct val="0"/>
              </a:spcBef>
              <a:spcAft>
                <a:spcPct val="0"/>
              </a:spcAft>
              <a:defRPr sz="1600">
                <a:solidFill>
                  <a:schemeClr val="tx1"/>
                </a:solidFill>
                <a:latin typeface="Arial" charset="0"/>
              </a:defRPr>
            </a:lvl9pPr>
          </a:lstStyle>
          <a:p>
            <a:pPr eaLnBrk="1" hangingPunct="1"/>
            <a:fld id="{BD554C9F-1A2C-4E4A-AC6B-0E81E5598728}" type="slidenum">
              <a:rPr lang="en-US" sz="800"/>
              <a:pPr eaLnBrk="1" hangingPunct="1"/>
              <a:t>4</a:t>
            </a:fld>
            <a:endParaRPr lang="en-US" sz="8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522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1600">
                <a:solidFill>
                  <a:schemeClr val="tx1"/>
                </a:solidFill>
                <a:latin typeface="Arial" charset="0"/>
              </a:defRPr>
            </a:lvl1pPr>
            <a:lvl2pPr marL="524968" indent="-201911" eaLnBrk="0" hangingPunct="0">
              <a:defRPr sz="1600">
                <a:solidFill>
                  <a:schemeClr val="tx1"/>
                </a:solidFill>
                <a:latin typeface="Arial" charset="0"/>
              </a:defRPr>
            </a:lvl2pPr>
            <a:lvl3pPr marL="807644" indent="-161529" eaLnBrk="0" hangingPunct="0">
              <a:defRPr sz="1600">
                <a:solidFill>
                  <a:schemeClr val="tx1"/>
                </a:solidFill>
                <a:latin typeface="Arial" charset="0"/>
              </a:defRPr>
            </a:lvl3pPr>
            <a:lvl4pPr marL="1130701" indent="-161529" eaLnBrk="0" hangingPunct="0">
              <a:defRPr sz="1600">
                <a:solidFill>
                  <a:schemeClr val="tx1"/>
                </a:solidFill>
                <a:latin typeface="Arial" charset="0"/>
              </a:defRPr>
            </a:lvl4pPr>
            <a:lvl5pPr marL="1453759" indent="-161529" eaLnBrk="0" hangingPunct="0">
              <a:defRPr sz="1600">
                <a:solidFill>
                  <a:schemeClr val="tx1"/>
                </a:solidFill>
                <a:latin typeface="Arial" charset="0"/>
              </a:defRPr>
            </a:lvl5pPr>
            <a:lvl6pPr marL="1776816" indent="-161529" eaLnBrk="0" fontAlgn="base" hangingPunct="0">
              <a:spcBef>
                <a:spcPct val="0"/>
              </a:spcBef>
              <a:spcAft>
                <a:spcPct val="0"/>
              </a:spcAft>
              <a:defRPr sz="1600">
                <a:solidFill>
                  <a:schemeClr val="tx1"/>
                </a:solidFill>
                <a:latin typeface="Arial" charset="0"/>
              </a:defRPr>
            </a:lvl6pPr>
            <a:lvl7pPr marL="2099874" indent="-161529" eaLnBrk="0" fontAlgn="base" hangingPunct="0">
              <a:spcBef>
                <a:spcPct val="0"/>
              </a:spcBef>
              <a:spcAft>
                <a:spcPct val="0"/>
              </a:spcAft>
              <a:defRPr sz="1600">
                <a:solidFill>
                  <a:schemeClr val="tx1"/>
                </a:solidFill>
                <a:latin typeface="Arial" charset="0"/>
              </a:defRPr>
            </a:lvl7pPr>
            <a:lvl8pPr marL="2422931" indent="-161529" eaLnBrk="0" fontAlgn="base" hangingPunct="0">
              <a:spcBef>
                <a:spcPct val="0"/>
              </a:spcBef>
              <a:spcAft>
                <a:spcPct val="0"/>
              </a:spcAft>
              <a:defRPr sz="1600">
                <a:solidFill>
                  <a:schemeClr val="tx1"/>
                </a:solidFill>
                <a:latin typeface="Arial" charset="0"/>
              </a:defRPr>
            </a:lvl8pPr>
            <a:lvl9pPr marL="2745989" indent="-161529" eaLnBrk="0" fontAlgn="base" hangingPunct="0">
              <a:spcBef>
                <a:spcPct val="0"/>
              </a:spcBef>
              <a:spcAft>
                <a:spcPct val="0"/>
              </a:spcAft>
              <a:defRPr sz="1600">
                <a:solidFill>
                  <a:schemeClr val="tx1"/>
                </a:solidFill>
                <a:latin typeface="Arial" charset="0"/>
              </a:defRPr>
            </a:lvl9pPr>
          </a:lstStyle>
          <a:p>
            <a:pPr eaLnBrk="1" hangingPunct="1"/>
            <a:fld id="{BD554C9F-1A2C-4E4A-AC6B-0E81E5598728}" type="slidenum">
              <a:rPr lang="en-US" sz="800"/>
              <a:pPr eaLnBrk="1" hangingPunct="1"/>
              <a:t>5</a:t>
            </a:fld>
            <a:endParaRPr lang="en-US" sz="8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522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1600">
                <a:solidFill>
                  <a:schemeClr val="tx1"/>
                </a:solidFill>
                <a:latin typeface="Arial" charset="0"/>
              </a:defRPr>
            </a:lvl1pPr>
            <a:lvl2pPr marL="524968" indent="-201911" eaLnBrk="0" hangingPunct="0">
              <a:defRPr sz="1600">
                <a:solidFill>
                  <a:schemeClr val="tx1"/>
                </a:solidFill>
                <a:latin typeface="Arial" charset="0"/>
              </a:defRPr>
            </a:lvl2pPr>
            <a:lvl3pPr marL="807644" indent="-161529" eaLnBrk="0" hangingPunct="0">
              <a:defRPr sz="1600">
                <a:solidFill>
                  <a:schemeClr val="tx1"/>
                </a:solidFill>
                <a:latin typeface="Arial" charset="0"/>
              </a:defRPr>
            </a:lvl3pPr>
            <a:lvl4pPr marL="1130701" indent="-161529" eaLnBrk="0" hangingPunct="0">
              <a:defRPr sz="1600">
                <a:solidFill>
                  <a:schemeClr val="tx1"/>
                </a:solidFill>
                <a:latin typeface="Arial" charset="0"/>
              </a:defRPr>
            </a:lvl4pPr>
            <a:lvl5pPr marL="1453759" indent="-161529" eaLnBrk="0" hangingPunct="0">
              <a:defRPr sz="1600">
                <a:solidFill>
                  <a:schemeClr val="tx1"/>
                </a:solidFill>
                <a:latin typeface="Arial" charset="0"/>
              </a:defRPr>
            </a:lvl5pPr>
            <a:lvl6pPr marL="1776816" indent="-161529" eaLnBrk="0" fontAlgn="base" hangingPunct="0">
              <a:spcBef>
                <a:spcPct val="0"/>
              </a:spcBef>
              <a:spcAft>
                <a:spcPct val="0"/>
              </a:spcAft>
              <a:defRPr sz="1600">
                <a:solidFill>
                  <a:schemeClr val="tx1"/>
                </a:solidFill>
                <a:latin typeface="Arial" charset="0"/>
              </a:defRPr>
            </a:lvl6pPr>
            <a:lvl7pPr marL="2099874" indent="-161529" eaLnBrk="0" fontAlgn="base" hangingPunct="0">
              <a:spcBef>
                <a:spcPct val="0"/>
              </a:spcBef>
              <a:spcAft>
                <a:spcPct val="0"/>
              </a:spcAft>
              <a:defRPr sz="1600">
                <a:solidFill>
                  <a:schemeClr val="tx1"/>
                </a:solidFill>
                <a:latin typeface="Arial" charset="0"/>
              </a:defRPr>
            </a:lvl7pPr>
            <a:lvl8pPr marL="2422931" indent="-161529" eaLnBrk="0" fontAlgn="base" hangingPunct="0">
              <a:spcBef>
                <a:spcPct val="0"/>
              </a:spcBef>
              <a:spcAft>
                <a:spcPct val="0"/>
              </a:spcAft>
              <a:defRPr sz="1600">
                <a:solidFill>
                  <a:schemeClr val="tx1"/>
                </a:solidFill>
                <a:latin typeface="Arial" charset="0"/>
              </a:defRPr>
            </a:lvl8pPr>
            <a:lvl9pPr marL="2745989" indent="-161529" eaLnBrk="0" fontAlgn="base" hangingPunct="0">
              <a:spcBef>
                <a:spcPct val="0"/>
              </a:spcBef>
              <a:spcAft>
                <a:spcPct val="0"/>
              </a:spcAft>
              <a:defRPr sz="1600">
                <a:solidFill>
                  <a:schemeClr val="tx1"/>
                </a:solidFill>
                <a:latin typeface="Arial" charset="0"/>
              </a:defRPr>
            </a:lvl9pPr>
          </a:lstStyle>
          <a:p>
            <a:pPr eaLnBrk="1" hangingPunct="1"/>
            <a:fld id="{BD554C9F-1A2C-4E4A-AC6B-0E81E5598728}" type="slidenum">
              <a:rPr lang="en-US" sz="800"/>
              <a:pPr eaLnBrk="1" hangingPunct="1"/>
              <a:t>6</a:t>
            </a:fld>
            <a:endParaRPr lang="en-US" sz="8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522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1600">
                <a:solidFill>
                  <a:schemeClr val="tx1"/>
                </a:solidFill>
                <a:latin typeface="Arial" charset="0"/>
              </a:defRPr>
            </a:lvl1pPr>
            <a:lvl2pPr marL="524968" indent="-201911" eaLnBrk="0" hangingPunct="0">
              <a:defRPr sz="1600">
                <a:solidFill>
                  <a:schemeClr val="tx1"/>
                </a:solidFill>
                <a:latin typeface="Arial" charset="0"/>
              </a:defRPr>
            </a:lvl2pPr>
            <a:lvl3pPr marL="807644" indent="-161529" eaLnBrk="0" hangingPunct="0">
              <a:defRPr sz="1600">
                <a:solidFill>
                  <a:schemeClr val="tx1"/>
                </a:solidFill>
                <a:latin typeface="Arial" charset="0"/>
              </a:defRPr>
            </a:lvl3pPr>
            <a:lvl4pPr marL="1130701" indent="-161529" eaLnBrk="0" hangingPunct="0">
              <a:defRPr sz="1600">
                <a:solidFill>
                  <a:schemeClr val="tx1"/>
                </a:solidFill>
                <a:latin typeface="Arial" charset="0"/>
              </a:defRPr>
            </a:lvl4pPr>
            <a:lvl5pPr marL="1453759" indent="-161529" eaLnBrk="0" hangingPunct="0">
              <a:defRPr sz="1600">
                <a:solidFill>
                  <a:schemeClr val="tx1"/>
                </a:solidFill>
                <a:latin typeface="Arial" charset="0"/>
              </a:defRPr>
            </a:lvl5pPr>
            <a:lvl6pPr marL="1776816" indent="-161529" eaLnBrk="0" fontAlgn="base" hangingPunct="0">
              <a:spcBef>
                <a:spcPct val="0"/>
              </a:spcBef>
              <a:spcAft>
                <a:spcPct val="0"/>
              </a:spcAft>
              <a:defRPr sz="1600">
                <a:solidFill>
                  <a:schemeClr val="tx1"/>
                </a:solidFill>
                <a:latin typeface="Arial" charset="0"/>
              </a:defRPr>
            </a:lvl6pPr>
            <a:lvl7pPr marL="2099874" indent="-161529" eaLnBrk="0" fontAlgn="base" hangingPunct="0">
              <a:spcBef>
                <a:spcPct val="0"/>
              </a:spcBef>
              <a:spcAft>
                <a:spcPct val="0"/>
              </a:spcAft>
              <a:defRPr sz="1600">
                <a:solidFill>
                  <a:schemeClr val="tx1"/>
                </a:solidFill>
                <a:latin typeface="Arial" charset="0"/>
              </a:defRPr>
            </a:lvl7pPr>
            <a:lvl8pPr marL="2422931" indent="-161529" eaLnBrk="0" fontAlgn="base" hangingPunct="0">
              <a:spcBef>
                <a:spcPct val="0"/>
              </a:spcBef>
              <a:spcAft>
                <a:spcPct val="0"/>
              </a:spcAft>
              <a:defRPr sz="1600">
                <a:solidFill>
                  <a:schemeClr val="tx1"/>
                </a:solidFill>
                <a:latin typeface="Arial" charset="0"/>
              </a:defRPr>
            </a:lvl8pPr>
            <a:lvl9pPr marL="2745989" indent="-161529" eaLnBrk="0" fontAlgn="base" hangingPunct="0">
              <a:spcBef>
                <a:spcPct val="0"/>
              </a:spcBef>
              <a:spcAft>
                <a:spcPct val="0"/>
              </a:spcAft>
              <a:defRPr sz="1600">
                <a:solidFill>
                  <a:schemeClr val="tx1"/>
                </a:solidFill>
                <a:latin typeface="Arial" charset="0"/>
              </a:defRPr>
            </a:lvl9pPr>
          </a:lstStyle>
          <a:p>
            <a:pPr eaLnBrk="1" hangingPunct="1"/>
            <a:fld id="{BD554C9F-1A2C-4E4A-AC6B-0E81E5598728}" type="slidenum">
              <a:rPr lang="en-US" sz="800"/>
              <a:pPr eaLnBrk="1" hangingPunct="1"/>
              <a:t>7</a:t>
            </a:fld>
            <a:endParaRPr lang="en-US" sz="80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522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1600">
                <a:solidFill>
                  <a:schemeClr val="tx1"/>
                </a:solidFill>
                <a:latin typeface="Arial" charset="0"/>
              </a:defRPr>
            </a:lvl1pPr>
            <a:lvl2pPr marL="524968" indent="-201911" eaLnBrk="0" hangingPunct="0">
              <a:defRPr sz="1600">
                <a:solidFill>
                  <a:schemeClr val="tx1"/>
                </a:solidFill>
                <a:latin typeface="Arial" charset="0"/>
              </a:defRPr>
            </a:lvl2pPr>
            <a:lvl3pPr marL="807644" indent="-161529" eaLnBrk="0" hangingPunct="0">
              <a:defRPr sz="1600">
                <a:solidFill>
                  <a:schemeClr val="tx1"/>
                </a:solidFill>
                <a:latin typeface="Arial" charset="0"/>
              </a:defRPr>
            </a:lvl3pPr>
            <a:lvl4pPr marL="1130701" indent="-161529" eaLnBrk="0" hangingPunct="0">
              <a:defRPr sz="1600">
                <a:solidFill>
                  <a:schemeClr val="tx1"/>
                </a:solidFill>
                <a:latin typeface="Arial" charset="0"/>
              </a:defRPr>
            </a:lvl4pPr>
            <a:lvl5pPr marL="1453759" indent="-161529" eaLnBrk="0" hangingPunct="0">
              <a:defRPr sz="1600">
                <a:solidFill>
                  <a:schemeClr val="tx1"/>
                </a:solidFill>
                <a:latin typeface="Arial" charset="0"/>
              </a:defRPr>
            </a:lvl5pPr>
            <a:lvl6pPr marL="1776816" indent="-161529" eaLnBrk="0" fontAlgn="base" hangingPunct="0">
              <a:spcBef>
                <a:spcPct val="0"/>
              </a:spcBef>
              <a:spcAft>
                <a:spcPct val="0"/>
              </a:spcAft>
              <a:defRPr sz="1600">
                <a:solidFill>
                  <a:schemeClr val="tx1"/>
                </a:solidFill>
                <a:latin typeface="Arial" charset="0"/>
              </a:defRPr>
            </a:lvl6pPr>
            <a:lvl7pPr marL="2099874" indent="-161529" eaLnBrk="0" fontAlgn="base" hangingPunct="0">
              <a:spcBef>
                <a:spcPct val="0"/>
              </a:spcBef>
              <a:spcAft>
                <a:spcPct val="0"/>
              </a:spcAft>
              <a:defRPr sz="1600">
                <a:solidFill>
                  <a:schemeClr val="tx1"/>
                </a:solidFill>
                <a:latin typeface="Arial" charset="0"/>
              </a:defRPr>
            </a:lvl7pPr>
            <a:lvl8pPr marL="2422931" indent="-161529" eaLnBrk="0" fontAlgn="base" hangingPunct="0">
              <a:spcBef>
                <a:spcPct val="0"/>
              </a:spcBef>
              <a:spcAft>
                <a:spcPct val="0"/>
              </a:spcAft>
              <a:defRPr sz="1600">
                <a:solidFill>
                  <a:schemeClr val="tx1"/>
                </a:solidFill>
                <a:latin typeface="Arial" charset="0"/>
              </a:defRPr>
            </a:lvl8pPr>
            <a:lvl9pPr marL="2745989" indent="-161529" eaLnBrk="0" fontAlgn="base" hangingPunct="0">
              <a:spcBef>
                <a:spcPct val="0"/>
              </a:spcBef>
              <a:spcAft>
                <a:spcPct val="0"/>
              </a:spcAft>
              <a:defRPr sz="1600">
                <a:solidFill>
                  <a:schemeClr val="tx1"/>
                </a:solidFill>
                <a:latin typeface="Arial" charset="0"/>
              </a:defRPr>
            </a:lvl9pPr>
          </a:lstStyle>
          <a:p>
            <a:pPr eaLnBrk="1" hangingPunct="1"/>
            <a:fld id="{BD554C9F-1A2C-4E4A-AC6B-0E81E5598728}" type="slidenum">
              <a:rPr lang="en-US" sz="800"/>
              <a:pPr eaLnBrk="1" hangingPunct="1"/>
              <a:t>8</a:t>
            </a:fld>
            <a:endParaRPr lang="en-US" sz="80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522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1600">
                <a:solidFill>
                  <a:schemeClr val="tx1"/>
                </a:solidFill>
                <a:latin typeface="Arial" charset="0"/>
              </a:defRPr>
            </a:lvl1pPr>
            <a:lvl2pPr marL="524968" indent="-201911" eaLnBrk="0" hangingPunct="0">
              <a:defRPr sz="1600">
                <a:solidFill>
                  <a:schemeClr val="tx1"/>
                </a:solidFill>
                <a:latin typeface="Arial" charset="0"/>
              </a:defRPr>
            </a:lvl2pPr>
            <a:lvl3pPr marL="807644" indent="-161529" eaLnBrk="0" hangingPunct="0">
              <a:defRPr sz="1600">
                <a:solidFill>
                  <a:schemeClr val="tx1"/>
                </a:solidFill>
                <a:latin typeface="Arial" charset="0"/>
              </a:defRPr>
            </a:lvl3pPr>
            <a:lvl4pPr marL="1130701" indent="-161529" eaLnBrk="0" hangingPunct="0">
              <a:defRPr sz="1600">
                <a:solidFill>
                  <a:schemeClr val="tx1"/>
                </a:solidFill>
                <a:latin typeface="Arial" charset="0"/>
              </a:defRPr>
            </a:lvl4pPr>
            <a:lvl5pPr marL="1453759" indent="-161529" eaLnBrk="0" hangingPunct="0">
              <a:defRPr sz="1600">
                <a:solidFill>
                  <a:schemeClr val="tx1"/>
                </a:solidFill>
                <a:latin typeface="Arial" charset="0"/>
              </a:defRPr>
            </a:lvl5pPr>
            <a:lvl6pPr marL="1776816" indent="-161529" eaLnBrk="0" fontAlgn="base" hangingPunct="0">
              <a:spcBef>
                <a:spcPct val="0"/>
              </a:spcBef>
              <a:spcAft>
                <a:spcPct val="0"/>
              </a:spcAft>
              <a:defRPr sz="1600">
                <a:solidFill>
                  <a:schemeClr val="tx1"/>
                </a:solidFill>
                <a:latin typeface="Arial" charset="0"/>
              </a:defRPr>
            </a:lvl6pPr>
            <a:lvl7pPr marL="2099874" indent="-161529" eaLnBrk="0" fontAlgn="base" hangingPunct="0">
              <a:spcBef>
                <a:spcPct val="0"/>
              </a:spcBef>
              <a:spcAft>
                <a:spcPct val="0"/>
              </a:spcAft>
              <a:defRPr sz="1600">
                <a:solidFill>
                  <a:schemeClr val="tx1"/>
                </a:solidFill>
                <a:latin typeface="Arial" charset="0"/>
              </a:defRPr>
            </a:lvl7pPr>
            <a:lvl8pPr marL="2422931" indent="-161529" eaLnBrk="0" fontAlgn="base" hangingPunct="0">
              <a:spcBef>
                <a:spcPct val="0"/>
              </a:spcBef>
              <a:spcAft>
                <a:spcPct val="0"/>
              </a:spcAft>
              <a:defRPr sz="1600">
                <a:solidFill>
                  <a:schemeClr val="tx1"/>
                </a:solidFill>
                <a:latin typeface="Arial" charset="0"/>
              </a:defRPr>
            </a:lvl8pPr>
            <a:lvl9pPr marL="2745989" indent="-161529" eaLnBrk="0" fontAlgn="base" hangingPunct="0">
              <a:spcBef>
                <a:spcPct val="0"/>
              </a:spcBef>
              <a:spcAft>
                <a:spcPct val="0"/>
              </a:spcAft>
              <a:defRPr sz="1600">
                <a:solidFill>
                  <a:schemeClr val="tx1"/>
                </a:solidFill>
                <a:latin typeface="Arial" charset="0"/>
              </a:defRPr>
            </a:lvl9pPr>
          </a:lstStyle>
          <a:p>
            <a:pPr eaLnBrk="1" hangingPunct="1"/>
            <a:fld id="{BD554C9F-1A2C-4E4A-AC6B-0E81E5598728}" type="slidenum">
              <a:rPr lang="en-US" sz="800"/>
              <a:pPr eaLnBrk="1" hangingPunct="1"/>
              <a:t>9</a:t>
            </a:fld>
            <a:endParaRPr lang="en-US" sz="8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p:nvPr/>
        </p:nvSpPr>
        <p:spPr>
          <a:xfrm>
            <a:off x="0" y="0"/>
            <a:ext cx="1096963" cy="6854825"/>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5" name="Rectangle 4"/>
          <p:cNvSpPr/>
          <p:nvPr/>
        </p:nvSpPr>
        <p:spPr>
          <a:xfrm>
            <a:off x="928688" y="681038"/>
            <a:ext cx="136525"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p>
        </p:txBody>
      </p:sp>
      <p:sp>
        <p:nvSpPr>
          <p:cNvPr id="6" name="Rectangle 5"/>
          <p:cNvSpPr/>
          <p:nvPr/>
        </p:nvSpPr>
        <p:spPr>
          <a:xfrm>
            <a:off x="806450" y="681038"/>
            <a:ext cx="82550"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p>
        </p:txBody>
      </p:sp>
      <p:sp>
        <p:nvSpPr>
          <p:cNvPr id="7" name="Rectangle 6"/>
          <p:cNvSpPr/>
          <p:nvPr/>
        </p:nvSpPr>
        <p:spPr>
          <a:xfrm>
            <a:off x="749300" y="681038"/>
            <a:ext cx="28575"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10" name="Rectangle 9"/>
          <p:cNvSpPr/>
          <p:nvPr/>
        </p:nvSpPr>
        <p:spPr>
          <a:xfrm>
            <a:off x="665163" y="681038"/>
            <a:ext cx="26987"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p>
        </p:txBody>
      </p:sp>
      <p:sp>
        <p:nvSpPr>
          <p:cNvPr id="11" name="Rectangle 10"/>
          <p:cNvSpPr/>
          <p:nvPr/>
        </p:nvSpPr>
        <p:spPr>
          <a:xfrm>
            <a:off x="765175" y="5046663"/>
            <a:ext cx="220663" cy="1692275"/>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12" name="Rectangle 11"/>
          <p:cNvSpPr/>
          <p:nvPr/>
        </p:nvSpPr>
        <p:spPr>
          <a:xfrm>
            <a:off x="765175" y="4797425"/>
            <a:ext cx="220663"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13" name="Rectangle 12"/>
          <p:cNvSpPr/>
          <p:nvPr/>
        </p:nvSpPr>
        <p:spPr>
          <a:xfrm>
            <a:off x="765175" y="4637088"/>
            <a:ext cx="220663" cy="138112"/>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14" name="Rectangle 13"/>
          <p:cNvSpPr/>
          <p:nvPr/>
        </p:nvSpPr>
        <p:spPr>
          <a:xfrm>
            <a:off x="765175" y="4541838"/>
            <a:ext cx="220663" cy="7461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p>
        </p:txBody>
      </p:sp>
      <p:sp>
        <p:nvSpPr>
          <p:cNvPr id="8" name="Title 7"/>
          <p:cNvSpPr>
            <a:spLocks noGrp="1"/>
          </p:cNvSpPr>
          <p:nvPr>
            <p:ph type="ctrTitle"/>
          </p:nvPr>
        </p:nvSpPr>
        <p:spPr>
          <a:xfrm>
            <a:off x="2743200" y="4343400"/>
            <a:ext cx="23317200" cy="1975104"/>
          </a:xfrm>
        </p:spPr>
        <p:txBody>
          <a:bodyPr/>
          <a:lstStyle>
            <a:lvl1pPr marR="9144" algn="l">
              <a:defRPr sz="4000" b="1" cap="all" spc="0" baseline="0">
                <a:effectLst>
                  <a:reflection blurRad="12700" stA="34000" endA="740" endPos="53000" dir="5400000" sy="-100000" algn="bl" rotWithShape="0"/>
                </a:effectLst>
              </a:defRPr>
            </a:lvl1pPr>
            <a:extLst/>
          </a:lstStyle>
          <a:p>
            <a:r>
              <a:rPr lang="en-US" smtClean="0"/>
              <a:t>Click to edit Master title style</a:t>
            </a:r>
            <a:endParaRPr lang="en-US"/>
          </a:p>
        </p:txBody>
      </p:sp>
      <p:sp>
        <p:nvSpPr>
          <p:cNvPr id="9" name="Subtitle 8"/>
          <p:cNvSpPr>
            <a:spLocks noGrp="1"/>
          </p:cNvSpPr>
          <p:nvPr>
            <p:ph type="subTitle" idx="1"/>
          </p:nvPr>
        </p:nvSpPr>
        <p:spPr>
          <a:xfrm>
            <a:off x="2743200" y="2834640"/>
            <a:ext cx="23317200" cy="1508760"/>
          </a:xfrm>
        </p:spPr>
        <p:txBody>
          <a:bodyPr lIns="100584"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smtClean="0"/>
              <a:t>Click to edit Master subtitle style</a:t>
            </a:r>
            <a:endParaRPr lang="en-US"/>
          </a:p>
        </p:txBody>
      </p:sp>
      <p:sp>
        <p:nvSpPr>
          <p:cNvPr id="15" name="Date Placeholder 27"/>
          <p:cNvSpPr>
            <a:spLocks noGrp="1"/>
          </p:cNvSpPr>
          <p:nvPr>
            <p:ph type="dt" sz="half" idx="10"/>
          </p:nvPr>
        </p:nvSpPr>
        <p:spPr/>
        <p:txBody>
          <a:bodyPr/>
          <a:lstStyle>
            <a:lvl1pPr>
              <a:defRPr/>
            </a:lvl1pPr>
            <a:extLst/>
          </a:lstStyle>
          <a:p>
            <a:pPr>
              <a:defRPr/>
            </a:pPr>
            <a:fld id="{D3B12E4F-A617-4720-8CE0-CDB5E7E7ABE5}" type="datetime1">
              <a:rPr lang="en-US"/>
              <a:pPr>
                <a:defRPr/>
              </a:pPr>
              <a:t>4/5/2011</a:t>
            </a:fld>
            <a:endParaRPr lang="en-US" dirty="0"/>
          </a:p>
        </p:txBody>
      </p:sp>
      <p:sp>
        <p:nvSpPr>
          <p:cNvPr id="16" name="Footer Placeholder 16"/>
          <p:cNvSpPr>
            <a:spLocks noGrp="1"/>
          </p:cNvSpPr>
          <p:nvPr>
            <p:ph type="ftr" sz="quarter" idx="11"/>
          </p:nvPr>
        </p:nvSpPr>
        <p:spPr/>
        <p:txBody>
          <a:bodyPr/>
          <a:lstStyle>
            <a:lvl1pPr>
              <a:defRPr/>
            </a:lvl1pPr>
            <a:extLst/>
          </a:lstStyle>
          <a:p>
            <a:pPr>
              <a:defRPr/>
            </a:pPr>
            <a:endParaRPr lang="en-US"/>
          </a:p>
        </p:txBody>
      </p:sp>
      <p:sp>
        <p:nvSpPr>
          <p:cNvPr id="17" name="Slide Number Placeholder 28"/>
          <p:cNvSpPr>
            <a:spLocks noGrp="1"/>
          </p:cNvSpPr>
          <p:nvPr>
            <p:ph type="sldNum" sz="quarter" idx="12"/>
          </p:nvPr>
        </p:nvSpPr>
        <p:spPr/>
        <p:txBody>
          <a:bodyPr/>
          <a:lstStyle>
            <a:lvl1pPr>
              <a:defRPr/>
            </a:lvl1pPr>
            <a:extLst/>
          </a:lstStyle>
          <a:p>
            <a:pPr>
              <a:defRPr/>
            </a:pPr>
            <a:fld id="{1DD175DE-F8FC-4BA0-B929-CFF8AE220ECE}" type="slidenum">
              <a:rPr lang="en-US"/>
              <a:pPr>
                <a:defRPr/>
              </a:pPr>
              <a:t>‹#›</a:t>
            </a:fld>
            <a:endParaRPr lang="en-US"/>
          </a:p>
        </p:txBody>
      </p:sp>
    </p:spTree>
    <p:extLst>
      <p:ext uri="{BB962C8B-B14F-4D97-AF65-F5344CB8AC3E}">
        <p14:creationId xmlns:p14="http://schemas.microsoft.com/office/powerpoint/2010/main" val="1785781689"/>
      </p:ext>
    </p:extLst>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72F6A819-1B1F-496D-AD19-2FB7268934B7}" type="datetime1">
              <a:rPr lang="en-US"/>
              <a:pPr>
                <a:defRPr/>
              </a:pPr>
              <a:t>4/5/2011</a:t>
            </a:fld>
            <a:endParaRPr lang="en-US" dirty="0"/>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17B54E6A-CD7A-41AD-BA3D-CBD3EA0AA004}" type="slidenum">
              <a:rPr lang="en-US"/>
              <a:pPr>
                <a:defRPr/>
              </a:pPr>
              <a:t>‹#›</a:t>
            </a:fld>
            <a:endParaRPr lang="en-US"/>
          </a:p>
        </p:txBody>
      </p:sp>
    </p:spTree>
    <p:extLst>
      <p:ext uri="{BB962C8B-B14F-4D97-AF65-F5344CB8AC3E}">
        <p14:creationId xmlns:p14="http://schemas.microsoft.com/office/powerpoint/2010/main" val="582814078"/>
      </p:ext>
    </p:extLst>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9888200" y="274640"/>
            <a:ext cx="5943600" cy="5851525"/>
          </a:xfrm>
        </p:spPr>
        <p:txBody>
          <a:bodyPr vert="eaVert" anchor="ctr"/>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1828800" y="274640"/>
            <a:ext cx="17602200" cy="5851525"/>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5ED02B15-530E-4746-A67D-7156EFD5DF9C}" type="datetime1">
              <a:rPr lang="en-US"/>
              <a:pPr>
                <a:defRPr/>
              </a:pPr>
              <a:t>4/5/2011</a:t>
            </a:fld>
            <a:endParaRPr lang="en-US" dirty="0"/>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B591177B-FA02-49CE-87E1-DABC34121ED6}" type="slidenum">
              <a:rPr lang="en-US"/>
              <a:pPr>
                <a:defRPr/>
              </a:pPr>
              <a:t>‹#›</a:t>
            </a:fld>
            <a:endParaRPr lang="en-US"/>
          </a:p>
        </p:txBody>
      </p:sp>
    </p:spTree>
    <p:extLst>
      <p:ext uri="{BB962C8B-B14F-4D97-AF65-F5344CB8AC3E}">
        <p14:creationId xmlns:p14="http://schemas.microsoft.com/office/powerpoint/2010/main" val="191713088"/>
      </p:ext>
    </p:extLst>
  </p:cSld>
  <p:clrMapOvr>
    <a:masterClrMapping/>
  </p:clrMapOvr>
  <p:transition spd="med">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4091664708"/>
      </p:ext>
    </p:extLst>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Content Placeholder 2"/>
          <p:cNvSpPr>
            <a:spLocks noGrp="1"/>
          </p:cNvSpPr>
          <p:nvPr>
            <p:ph idx="1"/>
          </p:nvPr>
        </p:nvSpPr>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C46AE891-B4DA-4047-A87E-C9D38B6F3291}" type="datetime1">
              <a:rPr lang="en-US"/>
              <a:pPr>
                <a:defRPr/>
              </a:pPr>
              <a:t>4/5/2011</a:t>
            </a:fld>
            <a:endParaRPr lang="en-US" dirty="0"/>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CBADF151-2B57-445D-A746-25AC84704174}" type="slidenum">
              <a:rPr lang="en-US"/>
              <a:pPr>
                <a:defRPr/>
              </a:pPr>
              <a:t>‹#›</a:t>
            </a:fld>
            <a:endParaRPr lang="en-US"/>
          </a:p>
        </p:txBody>
      </p:sp>
    </p:spTree>
    <p:extLst>
      <p:ext uri="{BB962C8B-B14F-4D97-AF65-F5344CB8AC3E}">
        <p14:creationId xmlns:p14="http://schemas.microsoft.com/office/powerpoint/2010/main" val="800752875"/>
      </p:ext>
    </p:extLst>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Freeform 3"/>
          <p:cNvSpPr>
            <a:spLocks/>
          </p:cNvSpPr>
          <p:nvPr/>
        </p:nvSpPr>
        <p:spPr bwMode="auto">
          <a:xfrm>
            <a:off x="14487525" y="1073150"/>
            <a:ext cx="12965113"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a:lstStyle>
            <a:extLst/>
          </a:lstStyle>
          <a:p>
            <a:pPr>
              <a:defRPr/>
            </a:pPr>
            <a:endParaRPr lang="en-US"/>
          </a:p>
        </p:txBody>
      </p:sp>
      <p:sp>
        <p:nvSpPr>
          <p:cNvPr id="5" name="Freeform 4"/>
          <p:cNvSpPr>
            <a:spLocks/>
          </p:cNvSpPr>
          <p:nvPr/>
        </p:nvSpPr>
        <p:spPr bwMode="auto">
          <a:xfrm>
            <a:off x="1122363" y="0"/>
            <a:ext cx="16543337" cy="6615113"/>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a:lstStyle>
            <a:extLst/>
          </a:lstStyle>
          <a:p>
            <a:pPr>
              <a:defRPr/>
            </a:pPr>
            <a:endParaRPr lang="en-US"/>
          </a:p>
        </p:txBody>
      </p:sp>
      <p:sp>
        <p:nvSpPr>
          <p:cNvPr id="6" name="Freeform 5"/>
          <p:cNvSpPr>
            <a:spLocks/>
          </p:cNvSpPr>
          <p:nvPr/>
        </p:nvSpPr>
        <p:spPr bwMode="auto">
          <a:xfrm rot="5236414">
            <a:off x="17501394" y="294482"/>
            <a:ext cx="4114800" cy="3567112"/>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a:lstStyle>
            <a:extLst/>
          </a:lstStyle>
          <a:p>
            <a:pPr>
              <a:defRPr/>
            </a:pPr>
            <a:endParaRPr lang="en-US"/>
          </a:p>
        </p:txBody>
      </p:sp>
      <p:sp>
        <p:nvSpPr>
          <p:cNvPr id="7" name="Freeform 6"/>
          <p:cNvSpPr>
            <a:spLocks/>
          </p:cNvSpPr>
          <p:nvPr/>
        </p:nvSpPr>
        <p:spPr bwMode="auto">
          <a:xfrm>
            <a:off x="17830800" y="0"/>
            <a:ext cx="82296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a:defRPr/>
            </a:pPr>
            <a:endParaRPr lang="en-US"/>
          </a:p>
        </p:txBody>
      </p:sp>
      <p:sp>
        <p:nvSpPr>
          <p:cNvPr id="8" name="Freeform 7"/>
          <p:cNvSpPr>
            <a:spLocks/>
          </p:cNvSpPr>
          <p:nvPr/>
        </p:nvSpPr>
        <p:spPr bwMode="auto">
          <a:xfrm>
            <a:off x="17830800" y="4267200"/>
            <a:ext cx="96012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a:defRPr/>
            </a:pPr>
            <a:endParaRPr lang="en-US"/>
          </a:p>
        </p:txBody>
      </p:sp>
      <p:sp>
        <p:nvSpPr>
          <p:cNvPr id="9" name="Freeform 8"/>
          <p:cNvSpPr>
            <a:spLocks/>
          </p:cNvSpPr>
          <p:nvPr/>
        </p:nvSpPr>
        <p:spPr bwMode="auto">
          <a:xfrm>
            <a:off x="17830800" y="0"/>
            <a:ext cx="41148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a:defRPr/>
            </a:pPr>
            <a:endParaRPr lang="en-US"/>
          </a:p>
        </p:txBody>
      </p:sp>
      <p:sp>
        <p:nvSpPr>
          <p:cNvPr id="10" name="Freeform 9"/>
          <p:cNvSpPr>
            <a:spLocks/>
          </p:cNvSpPr>
          <p:nvPr/>
        </p:nvSpPr>
        <p:spPr bwMode="auto">
          <a:xfrm>
            <a:off x="17845088" y="4246563"/>
            <a:ext cx="6272212"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a:defRPr/>
            </a:pPr>
            <a:endParaRPr lang="en-US"/>
          </a:p>
        </p:txBody>
      </p:sp>
      <p:sp>
        <p:nvSpPr>
          <p:cNvPr id="11" name="Freeform 10"/>
          <p:cNvSpPr>
            <a:spLocks/>
          </p:cNvSpPr>
          <p:nvPr/>
        </p:nvSpPr>
        <p:spPr bwMode="auto">
          <a:xfrm>
            <a:off x="17830800" y="4267200"/>
            <a:ext cx="48006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a:defRPr/>
            </a:pPr>
            <a:endParaRPr lang="en-US"/>
          </a:p>
        </p:txBody>
      </p:sp>
      <p:sp>
        <p:nvSpPr>
          <p:cNvPr id="12" name="Freeform 11"/>
          <p:cNvSpPr>
            <a:spLocks/>
          </p:cNvSpPr>
          <p:nvPr/>
        </p:nvSpPr>
        <p:spPr bwMode="auto">
          <a:xfrm>
            <a:off x="17830800" y="1371600"/>
            <a:ext cx="96012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a:defRPr/>
            </a:pPr>
            <a:endParaRPr lang="en-US"/>
          </a:p>
        </p:txBody>
      </p:sp>
      <p:sp>
        <p:nvSpPr>
          <p:cNvPr id="13" name="Freeform 12"/>
          <p:cNvSpPr>
            <a:spLocks/>
          </p:cNvSpPr>
          <p:nvPr/>
        </p:nvSpPr>
        <p:spPr bwMode="auto">
          <a:xfrm>
            <a:off x="17830800" y="1752600"/>
            <a:ext cx="96012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a:defRPr/>
            </a:pPr>
            <a:endParaRPr lang="en-US"/>
          </a:p>
        </p:txBody>
      </p:sp>
      <p:sp>
        <p:nvSpPr>
          <p:cNvPr id="14" name="Freeform 13"/>
          <p:cNvSpPr>
            <a:spLocks/>
          </p:cNvSpPr>
          <p:nvPr/>
        </p:nvSpPr>
        <p:spPr bwMode="auto">
          <a:xfrm>
            <a:off x="2971800" y="4267200"/>
            <a:ext cx="14859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a:defRPr/>
            </a:pPr>
            <a:endParaRPr lang="en-US"/>
          </a:p>
        </p:txBody>
      </p:sp>
      <p:sp>
        <p:nvSpPr>
          <p:cNvPr id="15" name="Freeform 14"/>
          <p:cNvSpPr>
            <a:spLocks/>
          </p:cNvSpPr>
          <p:nvPr/>
        </p:nvSpPr>
        <p:spPr bwMode="auto">
          <a:xfrm>
            <a:off x="1600200" y="4267200"/>
            <a:ext cx="16002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a:defRPr/>
            </a:pPr>
            <a:endParaRPr lang="en-US"/>
          </a:p>
        </p:txBody>
      </p:sp>
      <p:sp>
        <p:nvSpPr>
          <p:cNvPr id="16" name="Freeform 15"/>
          <p:cNvSpPr>
            <a:spLocks/>
          </p:cNvSpPr>
          <p:nvPr/>
        </p:nvSpPr>
        <p:spPr bwMode="auto">
          <a:xfrm>
            <a:off x="1100138" y="2438400"/>
            <a:ext cx="169164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a:defRPr/>
            </a:pPr>
            <a:endParaRPr lang="en-US"/>
          </a:p>
        </p:txBody>
      </p:sp>
      <p:sp>
        <p:nvSpPr>
          <p:cNvPr id="17" name="Freeform 16"/>
          <p:cNvSpPr>
            <a:spLocks/>
          </p:cNvSpPr>
          <p:nvPr/>
        </p:nvSpPr>
        <p:spPr bwMode="auto">
          <a:xfrm>
            <a:off x="1100138" y="2133600"/>
            <a:ext cx="169164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a:defRPr/>
            </a:pPr>
            <a:endParaRPr lang="en-US"/>
          </a:p>
        </p:txBody>
      </p:sp>
      <p:sp>
        <p:nvSpPr>
          <p:cNvPr id="18" name="Freeform 17"/>
          <p:cNvSpPr>
            <a:spLocks/>
          </p:cNvSpPr>
          <p:nvPr/>
        </p:nvSpPr>
        <p:spPr bwMode="auto">
          <a:xfrm>
            <a:off x="13716000" y="4267200"/>
            <a:ext cx="41148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a:lstStyle>
            <a:extLst/>
          </a:lstStyle>
          <a:p>
            <a:pPr>
              <a:defRPr/>
            </a:pPr>
            <a:endParaRPr lang="en-US"/>
          </a:p>
        </p:txBody>
      </p:sp>
      <p:sp>
        <p:nvSpPr>
          <p:cNvPr id="19" name="Rectangle 18"/>
          <p:cNvSpPr/>
          <p:nvPr/>
        </p:nvSpPr>
        <p:spPr>
          <a:xfrm>
            <a:off x="1089025" y="401638"/>
            <a:ext cx="25512713" cy="887412"/>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20" name="Rectangle 19"/>
          <p:cNvSpPr/>
          <p:nvPr/>
        </p:nvSpPr>
        <p:spPr>
          <a:xfrm flipH="1">
            <a:off x="1114425" y="681038"/>
            <a:ext cx="82550"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p>
        </p:txBody>
      </p:sp>
      <p:sp>
        <p:nvSpPr>
          <p:cNvPr id="21" name="Rectangle 20"/>
          <p:cNvSpPr/>
          <p:nvPr/>
        </p:nvSpPr>
        <p:spPr>
          <a:xfrm flipH="1">
            <a:off x="1233488" y="681038"/>
            <a:ext cx="82550"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p>
        </p:txBody>
      </p:sp>
      <p:sp>
        <p:nvSpPr>
          <p:cNvPr id="22" name="Rectangle 21"/>
          <p:cNvSpPr/>
          <p:nvPr/>
        </p:nvSpPr>
        <p:spPr>
          <a:xfrm flipH="1">
            <a:off x="1344613" y="681038"/>
            <a:ext cx="28575"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23" name="Rectangle 22"/>
          <p:cNvSpPr/>
          <p:nvPr/>
        </p:nvSpPr>
        <p:spPr>
          <a:xfrm flipH="1">
            <a:off x="1430338" y="681038"/>
            <a:ext cx="26987"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p>
        </p:txBody>
      </p:sp>
      <p:sp>
        <p:nvSpPr>
          <p:cNvPr id="24" name="Rectangle 23"/>
          <p:cNvSpPr/>
          <p:nvPr/>
        </p:nvSpPr>
        <p:spPr>
          <a:xfrm>
            <a:off x="1501775" y="681038"/>
            <a:ext cx="109538"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p>
        </p:txBody>
      </p:sp>
      <p:sp>
        <p:nvSpPr>
          <p:cNvPr id="3" name="Text Placeholder 2"/>
          <p:cNvSpPr>
            <a:spLocks noGrp="1"/>
          </p:cNvSpPr>
          <p:nvPr>
            <p:ph type="body" idx="1"/>
          </p:nvPr>
        </p:nvSpPr>
        <p:spPr>
          <a:xfrm>
            <a:off x="2120706" y="1351672"/>
            <a:ext cx="17154144" cy="977486"/>
          </a:xfrm>
        </p:spPr>
        <p:txBody>
          <a:bodyPr lIns="82296" bIns="0"/>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smtClean="0"/>
              <a:t>Click to edit Master text styles</a:t>
            </a:r>
          </a:p>
        </p:txBody>
      </p:sp>
      <p:sp>
        <p:nvSpPr>
          <p:cNvPr id="2" name="Title 1"/>
          <p:cNvSpPr>
            <a:spLocks noGrp="1"/>
          </p:cNvSpPr>
          <p:nvPr>
            <p:ph type="title"/>
          </p:nvPr>
        </p:nvSpPr>
        <p:spPr>
          <a:xfrm>
            <a:off x="2120706" y="512064"/>
            <a:ext cx="24469344" cy="777240"/>
          </a:xfrm>
        </p:spPr>
        <p:txBody>
          <a:bodyPr tIns="64008"/>
          <a:lstStyle>
            <a:lvl1pPr algn="l">
              <a:buNone/>
              <a:defRPr sz="3800" b="0" cap="none" spc="-150" baseline="0"/>
            </a:lvl1pPr>
            <a:extLst/>
          </a:lstStyle>
          <a:p>
            <a:r>
              <a:rPr lang="en-US" smtClean="0"/>
              <a:t>Click to edit Master title style</a:t>
            </a:r>
            <a:endParaRPr lang="en-US"/>
          </a:p>
        </p:txBody>
      </p:sp>
      <p:sp>
        <p:nvSpPr>
          <p:cNvPr id="25" name="Date Placeholder 3"/>
          <p:cNvSpPr>
            <a:spLocks noGrp="1"/>
          </p:cNvSpPr>
          <p:nvPr>
            <p:ph type="dt" sz="half" idx="10"/>
          </p:nvPr>
        </p:nvSpPr>
        <p:spPr/>
        <p:txBody>
          <a:bodyPr/>
          <a:lstStyle>
            <a:lvl1pPr>
              <a:defRPr/>
            </a:lvl1pPr>
            <a:extLst/>
          </a:lstStyle>
          <a:p>
            <a:pPr>
              <a:defRPr/>
            </a:pPr>
            <a:fld id="{FAD7BC34-49AF-41EC-A704-45A2CEAE35BD}" type="datetime1">
              <a:rPr lang="en-US"/>
              <a:pPr>
                <a:defRPr/>
              </a:pPr>
              <a:t>4/5/2011</a:t>
            </a:fld>
            <a:endParaRPr lang="en-US" dirty="0"/>
          </a:p>
        </p:txBody>
      </p:sp>
      <p:sp>
        <p:nvSpPr>
          <p:cNvPr id="26" name="Footer Placeholder 4"/>
          <p:cNvSpPr>
            <a:spLocks noGrp="1"/>
          </p:cNvSpPr>
          <p:nvPr>
            <p:ph type="ftr" sz="quarter" idx="11"/>
          </p:nvPr>
        </p:nvSpPr>
        <p:spPr/>
        <p:txBody>
          <a:bodyPr/>
          <a:lstStyle>
            <a:lvl1pPr>
              <a:defRPr/>
            </a:lvl1pPr>
            <a:extLst/>
          </a:lstStyle>
          <a:p>
            <a:pPr>
              <a:defRPr/>
            </a:pPr>
            <a:endParaRPr lang="en-US"/>
          </a:p>
        </p:txBody>
      </p:sp>
      <p:sp>
        <p:nvSpPr>
          <p:cNvPr id="27" name="Slide Number Placeholder 5"/>
          <p:cNvSpPr>
            <a:spLocks noGrp="1"/>
          </p:cNvSpPr>
          <p:nvPr>
            <p:ph type="sldNum" sz="quarter" idx="12"/>
          </p:nvPr>
        </p:nvSpPr>
        <p:spPr/>
        <p:txBody>
          <a:bodyPr/>
          <a:lstStyle>
            <a:lvl1pPr>
              <a:defRPr/>
            </a:lvl1pPr>
            <a:extLst/>
          </a:lstStyle>
          <a:p>
            <a:pPr>
              <a:defRPr/>
            </a:pPr>
            <a:fld id="{7153AE86-B802-4555-A09C-2E87C91D946D}" type="slidenum">
              <a:rPr lang="en-US"/>
              <a:pPr>
                <a:defRPr/>
              </a:pPr>
              <a:t>‹#›</a:t>
            </a:fld>
            <a:endParaRPr lang="en-US"/>
          </a:p>
        </p:txBody>
      </p:sp>
    </p:spTree>
    <p:extLst>
      <p:ext uri="{BB962C8B-B14F-4D97-AF65-F5344CB8AC3E}">
        <p14:creationId xmlns:p14="http://schemas.microsoft.com/office/powerpoint/2010/main" val="3749127978"/>
      </p:ext>
    </p:extLst>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371600" y="512064"/>
            <a:ext cx="24688800" cy="914400"/>
          </a:xfrm>
        </p:spPr>
        <p:txBody>
          <a:bodyPr/>
          <a:lstStyle>
            <a:extLst/>
          </a:lstStyle>
          <a:p>
            <a:r>
              <a:rPr lang="en-US" smtClean="0"/>
              <a:t>Click to edit Master title style</a:t>
            </a:r>
            <a:endParaRPr lang="en-US"/>
          </a:p>
        </p:txBody>
      </p:sp>
      <p:sp>
        <p:nvSpPr>
          <p:cNvPr id="3" name="Content Placeholder 2"/>
          <p:cNvSpPr>
            <a:spLocks noGrp="1"/>
          </p:cNvSpPr>
          <p:nvPr>
            <p:ph sz="half" idx="1"/>
          </p:nvPr>
        </p:nvSpPr>
        <p:spPr>
          <a:xfrm>
            <a:off x="1393032" y="1770502"/>
            <a:ext cx="121158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13966032" y="1770502"/>
            <a:ext cx="121158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extLst/>
          </a:lstStyle>
          <a:p>
            <a:pPr>
              <a:defRPr/>
            </a:pPr>
            <a:fld id="{BD9B6F08-F3B3-45A0-8844-E4AA56BE26F3}" type="datetime1">
              <a:rPr lang="en-US"/>
              <a:pPr>
                <a:defRPr/>
              </a:pPr>
              <a:t>4/5/2011</a:t>
            </a:fld>
            <a:endParaRPr lang="en-US" dirty="0"/>
          </a:p>
        </p:txBody>
      </p:sp>
      <p:sp>
        <p:nvSpPr>
          <p:cNvPr id="6" name="Footer Placeholder 5"/>
          <p:cNvSpPr>
            <a:spLocks noGrp="1"/>
          </p:cNvSpPr>
          <p:nvPr>
            <p:ph type="ftr" sz="quarter" idx="11"/>
          </p:nvPr>
        </p:nvSpPr>
        <p:spPr/>
        <p:txBody>
          <a:bodyPr/>
          <a:lstStyle>
            <a:lvl1pPr>
              <a:defRPr/>
            </a:lvl1pPr>
            <a:extLst/>
          </a:lstStyle>
          <a:p>
            <a:pPr>
              <a:defRPr/>
            </a:pPr>
            <a:endParaRPr lang="en-US"/>
          </a:p>
        </p:txBody>
      </p:sp>
      <p:sp>
        <p:nvSpPr>
          <p:cNvPr id="7" name="Slide Number Placeholder 6"/>
          <p:cNvSpPr>
            <a:spLocks noGrp="1"/>
          </p:cNvSpPr>
          <p:nvPr>
            <p:ph type="sldNum" sz="quarter" idx="12"/>
          </p:nvPr>
        </p:nvSpPr>
        <p:spPr/>
        <p:txBody>
          <a:bodyPr/>
          <a:lstStyle>
            <a:lvl1pPr>
              <a:defRPr/>
            </a:lvl1pPr>
            <a:extLst/>
          </a:lstStyle>
          <a:p>
            <a:pPr>
              <a:defRPr/>
            </a:pPr>
            <a:fld id="{DB872439-9A02-4289-B5E1-26E42CB3721F}" type="slidenum">
              <a:rPr lang="en-US"/>
              <a:pPr>
                <a:defRPr/>
              </a:pPr>
              <a:t>‹#›</a:t>
            </a:fld>
            <a:endParaRPr lang="en-US"/>
          </a:p>
        </p:txBody>
      </p:sp>
    </p:spTree>
    <p:extLst>
      <p:ext uri="{BB962C8B-B14F-4D97-AF65-F5344CB8AC3E}">
        <p14:creationId xmlns:p14="http://schemas.microsoft.com/office/powerpoint/2010/main" val="2264851263"/>
      </p:ext>
    </p:extLst>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7" name="Rectangle 6"/>
          <p:cNvSpPr/>
          <p:nvPr/>
        </p:nvSpPr>
        <p:spPr>
          <a:xfrm>
            <a:off x="0" y="401638"/>
            <a:ext cx="26601738" cy="887412"/>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8" name="Rectangle 7"/>
          <p:cNvSpPr/>
          <p:nvPr/>
        </p:nvSpPr>
        <p:spPr>
          <a:xfrm>
            <a:off x="263525" y="681038"/>
            <a:ext cx="136525"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p>
        </p:txBody>
      </p:sp>
      <p:sp>
        <p:nvSpPr>
          <p:cNvPr id="9" name="Rectangle 8"/>
          <p:cNvSpPr/>
          <p:nvPr/>
        </p:nvSpPr>
        <p:spPr>
          <a:xfrm>
            <a:off x="141288" y="681038"/>
            <a:ext cx="82550"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p>
        </p:txBody>
      </p:sp>
      <p:sp>
        <p:nvSpPr>
          <p:cNvPr id="10" name="Rectangle 9"/>
          <p:cNvSpPr/>
          <p:nvPr/>
        </p:nvSpPr>
        <p:spPr>
          <a:xfrm>
            <a:off x="84138" y="681038"/>
            <a:ext cx="28575"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11" name="Rectangle 10"/>
          <p:cNvSpPr/>
          <p:nvPr/>
        </p:nvSpPr>
        <p:spPr>
          <a:xfrm>
            <a:off x="0" y="681038"/>
            <a:ext cx="26988"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p>
        </p:txBody>
      </p:sp>
      <p:sp>
        <p:nvSpPr>
          <p:cNvPr id="12" name="Rectangle 11"/>
          <p:cNvSpPr/>
          <p:nvPr/>
        </p:nvSpPr>
        <p:spPr>
          <a:xfrm flipH="1">
            <a:off x="449263" y="681038"/>
            <a:ext cx="82550"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p>
        </p:txBody>
      </p:sp>
      <p:sp>
        <p:nvSpPr>
          <p:cNvPr id="13" name="Rectangle 12"/>
          <p:cNvSpPr/>
          <p:nvPr/>
        </p:nvSpPr>
        <p:spPr>
          <a:xfrm flipH="1">
            <a:off x="568325" y="681038"/>
            <a:ext cx="82550"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p>
        </p:txBody>
      </p:sp>
      <p:sp>
        <p:nvSpPr>
          <p:cNvPr id="14" name="Rectangle 13"/>
          <p:cNvSpPr/>
          <p:nvPr/>
        </p:nvSpPr>
        <p:spPr>
          <a:xfrm flipH="1">
            <a:off x="679450" y="681038"/>
            <a:ext cx="28575"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15" name="Rectangle 14"/>
          <p:cNvSpPr/>
          <p:nvPr/>
        </p:nvSpPr>
        <p:spPr>
          <a:xfrm flipH="1">
            <a:off x="765175" y="681038"/>
            <a:ext cx="26988"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p>
        </p:txBody>
      </p:sp>
      <p:sp>
        <p:nvSpPr>
          <p:cNvPr id="16" name="Rectangle 15"/>
          <p:cNvSpPr/>
          <p:nvPr/>
        </p:nvSpPr>
        <p:spPr>
          <a:xfrm>
            <a:off x="836613" y="681038"/>
            <a:ext cx="109537"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p>
        </p:txBody>
      </p:sp>
      <p:sp>
        <p:nvSpPr>
          <p:cNvPr id="2" name="Title 1"/>
          <p:cNvSpPr>
            <a:spLocks noGrp="1"/>
          </p:cNvSpPr>
          <p:nvPr>
            <p:ph type="title"/>
          </p:nvPr>
        </p:nvSpPr>
        <p:spPr>
          <a:xfrm>
            <a:off x="1514472" y="512064"/>
            <a:ext cx="23317200" cy="914400"/>
          </a:xfrm>
        </p:spPr>
        <p:txBody>
          <a:bodyPr/>
          <a:lstStyle>
            <a:lvl1pPr>
              <a:defRPr sz="4000"/>
            </a:lvl1pPr>
            <a:extLst/>
          </a:lstStyle>
          <a:p>
            <a:r>
              <a:rPr lang="en-US" smtClean="0"/>
              <a:t>Click to edit Master title style</a:t>
            </a:r>
            <a:endParaRPr lang="en-US"/>
          </a:p>
        </p:txBody>
      </p:sp>
      <p:sp>
        <p:nvSpPr>
          <p:cNvPr id="3" name="Text Placeholder 2"/>
          <p:cNvSpPr>
            <a:spLocks noGrp="1"/>
          </p:cNvSpPr>
          <p:nvPr>
            <p:ph type="body" idx="1"/>
          </p:nvPr>
        </p:nvSpPr>
        <p:spPr>
          <a:xfrm>
            <a:off x="1371600" y="1809750"/>
            <a:ext cx="12120564"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4" name="Text Placeholder 3"/>
          <p:cNvSpPr>
            <a:spLocks noGrp="1"/>
          </p:cNvSpPr>
          <p:nvPr>
            <p:ph type="body" sz="half" idx="3"/>
          </p:nvPr>
        </p:nvSpPr>
        <p:spPr>
          <a:xfrm>
            <a:off x="13935077" y="1809750"/>
            <a:ext cx="12125325"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5" name="Content Placeholder 4"/>
          <p:cNvSpPr>
            <a:spLocks noGrp="1"/>
          </p:cNvSpPr>
          <p:nvPr>
            <p:ph sz="quarter" idx="2"/>
          </p:nvPr>
        </p:nvSpPr>
        <p:spPr>
          <a:xfrm>
            <a:off x="1371600" y="2459037"/>
            <a:ext cx="12120564" cy="3959352"/>
          </a:xfrm>
        </p:spPr>
        <p:txBody>
          <a:bodyPr/>
          <a:lstStyle>
            <a:lvl1pPr>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13935077" y="2459037"/>
            <a:ext cx="12125325" cy="3959352"/>
          </a:xfrm>
        </p:spPr>
        <p:txBody>
          <a:bodyPr/>
          <a:lstStyle>
            <a:lvl1pPr>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7" name="Date Placeholder 6"/>
          <p:cNvSpPr>
            <a:spLocks noGrp="1"/>
          </p:cNvSpPr>
          <p:nvPr>
            <p:ph type="dt" sz="half" idx="10"/>
          </p:nvPr>
        </p:nvSpPr>
        <p:spPr/>
        <p:txBody>
          <a:bodyPr/>
          <a:lstStyle>
            <a:lvl1pPr>
              <a:defRPr/>
            </a:lvl1pPr>
            <a:extLst/>
          </a:lstStyle>
          <a:p>
            <a:pPr>
              <a:defRPr/>
            </a:pPr>
            <a:fld id="{586C4A11-8ECB-40A4-A747-FA4E8B4FC343}" type="datetime1">
              <a:rPr lang="en-US"/>
              <a:pPr>
                <a:defRPr/>
              </a:pPr>
              <a:t>4/5/2011</a:t>
            </a:fld>
            <a:endParaRPr lang="en-US" dirty="0"/>
          </a:p>
        </p:txBody>
      </p:sp>
      <p:sp>
        <p:nvSpPr>
          <p:cNvPr id="18" name="Footer Placeholder 7"/>
          <p:cNvSpPr>
            <a:spLocks noGrp="1"/>
          </p:cNvSpPr>
          <p:nvPr>
            <p:ph type="ftr" sz="quarter" idx="11"/>
          </p:nvPr>
        </p:nvSpPr>
        <p:spPr/>
        <p:txBody>
          <a:bodyPr/>
          <a:lstStyle>
            <a:lvl1pPr>
              <a:defRPr/>
            </a:lvl1pPr>
            <a:extLst/>
          </a:lstStyle>
          <a:p>
            <a:pPr>
              <a:defRPr/>
            </a:pPr>
            <a:endParaRPr lang="en-US"/>
          </a:p>
        </p:txBody>
      </p:sp>
      <p:sp>
        <p:nvSpPr>
          <p:cNvPr id="19" name="Slide Number Placeholder 8"/>
          <p:cNvSpPr>
            <a:spLocks noGrp="1"/>
          </p:cNvSpPr>
          <p:nvPr>
            <p:ph type="sldNum" sz="quarter" idx="12"/>
          </p:nvPr>
        </p:nvSpPr>
        <p:spPr/>
        <p:txBody>
          <a:bodyPr/>
          <a:lstStyle>
            <a:lvl1pPr>
              <a:defRPr/>
            </a:lvl1pPr>
            <a:extLst/>
          </a:lstStyle>
          <a:p>
            <a:pPr>
              <a:defRPr/>
            </a:pPr>
            <a:fld id="{B9F86D73-B354-40FD-B469-1955D6BDEAD5}" type="slidenum">
              <a:rPr lang="en-US"/>
              <a:pPr>
                <a:defRPr/>
              </a:pPr>
              <a:t>‹#›</a:t>
            </a:fld>
            <a:endParaRPr lang="en-US"/>
          </a:p>
        </p:txBody>
      </p:sp>
    </p:spTree>
    <p:extLst>
      <p:ext uri="{BB962C8B-B14F-4D97-AF65-F5344CB8AC3E}">
        <p14:creationId xmlns:p14="http://schemas.microsoft.com/office/powerpoint/2010/main" val="3688540925"/>
      </p:ext>
    </p:extLst>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743200" y="512064"/>
            <a:ext cx="23317200" cy="914400"/>
          </a:xfrm>
        </p:spPr>
        <p:txBody>
          <a:bodyPr/>
          <a:lstStyle>
            <a:lvl1pPr>
              <a:defRPr sz="4000" cap="none" baseline="0"/>
            </a:lvl1pPr>
            <a:extLst/>
          </a:lstStyle>
          <a:p>
            <a:r>
              <a:rPr lang="en-US" smtClean="0"/>
              <a:t>Click to edit Master title style</a:t>
            </a:r>
            <a:endParaRPr lang="en-US"/>
          </a:p>
        </p:txBody>
      </p:sp>
      <p:sp>
        <p:nvSpPr>
          <p:cNvPr id="3" name="Date Placeholder 13"/>
          <p:cNvSpPr>
            <a:spLocks noGrp="1"/>
          </p:cNvSpPr>
          <p:nvPr>
            <p:ph type="dt" sz="half" idx="10"/>
          </p:nvPr>
        </p:nvSpPr>
        <p:spPr/>
        <p:txBody>
          <a:bodyPr/>
          <a:lstStyle>
            <a:lvl1pPr>
              <a:defRPr/>
            </a:lvl1pPr>
          </a:lstStyle>
          <a:p>
            <a:pPr>
              <a:defRPr/>
            </a:pPr>
            <a:fld id="{BAC412F7-64E7-4CF1-B3FF-A44EE086A98F}" type="datetime1">
              <a:rPr lang="en-US"/>
              <a:pPr>
                <a:defRPr/>
              </a:pPr>
              <a:t>4/5/2011</a:t>
            </a:fld>
            <a:endParaRPr lang="en-US" dirty="0"/>
          </a:p>
        </p:txBody>
      </p:sp>
      <p:sp>
        <p:nvSpPr>
          <p:cNvPr id="4" name="Footer Placeholder 2"/>
          <p:cNvSpPr>
            <a:spLocks noGrp="1"/>
          </p:cNvSpPr>
          <p:nvPr>
            <p:ph type="ftr" sz="quarter" idx="11"/>
          </p:nvPr>
        </p:nvSpPr>
        <p:spPr/>
        <p:txBody>
          <a:bodyPr/>
          <a:lstStyle>
            <a:lvl1pPr>
              <a:defRPr/>
            </a:lvl1pPr>
          </a:lstStyle>
          <a:p>
            <a:pPr>
              <a:defRPr/>
            </a:pPr>
            <a:endParaRPr lang="en-US"/>
          </a:p>
        </p:txBody>
      </p:sp>
      <p:sp>
        <p:nvSpPr>
          <p:cNvPr id="5" name="Slide Number Placeholder 22"/>
          <p:cNvSpPr>
            <a:spLocks noGrp="1"/>
          </p:cNvSpPr>
          <p:nvPr>
            <p:ph type="sldNum" sz="quarter" idx="12"/>
          </p:nvPr>
        </p:nvSpPr>
        <p:spPr/>
        <p:txBody>
          <a:bodyPr/>
          <a:lstStyle>
            <a:lvl1pPr>
              <a:defRPr/>
            </a:lvl1pPr>
          </a:lstStyle>
          <a:p>
            <a:pPr>
              <a:defRPr/>
            </a:pPr>
            <a:fld id="{644F9F88-1F6C-4CCD-9CAD-1F7F4DD4BB7E}" type="slidenum">
              <a:rPr lang="en-US"/>
              <a:pPr>
                <a:defRPr/>
              </a:pPr>
              <a:t>‹#›</a:t>
            </a:fld>
            <a:endParaRPr lang="en-US"/>
          </a:p>
        </p:txBody>
      </p:sp>
    </p:spTree>
    <p:extLst>
      <p:ext uri="{BB962C8B-B14F-4D97-AF65-F5344CB8AC3E}">
        <p14:creationId xmlns:p14="http://schemas.microsoft.com/office/powerpoint/2010/main" val="3017853725"/>
      </p:ext>
    </p:extLst>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extLst/>
          </a:lstStyle>
          <a:p>
            <a:pPr>
              <a:defRPr/>
            </a:pPr>
            <a:fld id="{8A12EAA9-901E-4CAD-A72D-7E52C8A5A65D}" type="datetime1">
              <a:rPr lang="en-US"/>
              <a:pPr>
                <a:defRPr/>
              </a:pPr>
              <a:t>4/5/2011</a:t>
            </a:fld>
            <a:endParaRPr lang="en-US" dirty="0"/>
          </a:p>
        </p:txBody>
      </p:sp>
      <p:sp>
        <p:nvSpPr>
          <p:cNvPr id="3" name="Footer Placeholder 2"/>
          <p:cNvSpPr>
            <a:spLocks noGrp="1"/>
          </p:cNvSpPr>
          <p:nvPr>
            <p:ph type="ftr" sz="quarter" idx="11"/>
          </p:nvPr>
        </p:nvSpPr>
        <p:spPr/>
        <p:txBody>
          <a:bodyPr/>
          <a:lstStyle>
            <a:lvl1pPr>
              <a:defRPr/>
            </a:lvl1pPr>
            <a:extLst/>
          </a:lstStyle>
          <a:p>
            <a:pPr>
              <a:defRPr/>
            </a:pPr>
            <a:endParaRPr lang="en-US"/>
          </a:p>
        </p:txBody>
      </p:sp>
      <p:sp>
        <p:nvSpPr>
          <p:cNvPr id="4" name="Slide Number Placeholder 3"/>
          <p:cNvSpPr>
            <a:spLocks noGrp="1"/>
          </p:cNvSpPr>
          <p:nvPr>
            <p:ph type="sldNum" sz="quarter" idx="12"/>
          </p:nvPr>
        </p:nvSpPr>
        <p:spPr/>
        <p:txBody>
          <a:bodyPr/>
          <a:lstStyle>
            <a:lvl1pPr>
              <a:defRPr/>
            </a:lvl1pPr>
            <a:extLst/>
          </a:lstStyle>
          <a:p>
            <a:pPr>
              <a:defRPr/>
            </a:pPr>
            <a:fld id="{65E17537-1522-4DEF-8DC4-CCD5E0DD1DFA}" type="slidenum">
              <a:rPr lang="en-US"/>
              <a:pPr>
                <a:defRPr/>
              </a:pPr>
              <a:t>‹#›</a:t>
            </a:fld>
            <a:endParaRPr lang="en-US"/>
          </a:p>
        </p:txBody>
      </p:sp>
    </p:spTree>
    <p:extLst>
      <p:ext uri="{BB962C8B-B14F-4D97-AF65-F5344CB8AC3E}">
        <p14:creationId xmlns:p14="http://schemas.microsoft.com/office/powerpoint/2010/main" val="2238887729"/>
      </p:ext>
    </p:extLst>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57400" y="273050"/>
            <a:ext cx="24688800" cy="1162050"/>
          </a:xfrm>
        </p:spPr>
        <p:txBody>
          <a:bodyPr anchor="ctr"/>
          <a:lstStyle>
            <a:lvl1pPr algn="l">
              <a:buNone/>
              <a:defRPr sz="3600" b="0"/>
            </a:lvl1pPr>
            <a:extLst/>
          </a:lstStyle>
          <a:p>
            <a:r>
              <a:rPr lang="en-US" smtClean="0"/>
              <a:t>Click to edit Master title style</a:t>
            </a:r>
            <a:endParaRPr lang="en-US"/>
          </a:p>
        </p:txBody>
      </p:sp>
      <p:sp>
        <p:nvSpPr>
          <p:cNvPr id="3" name="Text Placeholder 2"/>
          <p:cNvSpPr>
            <a:spLocks noGrp="1"/>
          </p:cNvSpPr>
          <p:nvPr>
            <p:ph type="body" idx="2"/>
          </p:nvPr>
        </p:nvSpPr>
        <p:spPr>
          <a:xfrm>
            <a:off x="2057400" y="1435100"/>
            <a:ext cx="7543800" cy="4572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a:r>
              <a:rPr lang="en-US" smtClean="0"/>
              <a:t>Click to edit Master text styles</a:t>
            </a:r>
          </a:p>
        </p:txBody>
      </p:sp>
      <p:sp>
        <p:nvSpPr>
          <p:cNvPr id="4" name="Content Placeholder 3"/>
          <p:cNvSpPr>
            <a:spLocks noGrp="1"/>
          </p:cNvSpPr>
          <p:nvPr>
            <p:ph sz="half" idx="1"/>
          </p:nvPr>
        </p:nvSpPr>
        <p:spPr>
          <a:xfrm>
            <a:off x="10287000" y="1435100"/>
            <a:ext cx="16459200" cy="4572000"/>
          </a:xfrm>
        </p:spPr>
        <p:txBody>
          <a:bodyPr/>
          <a:lstStyle>
            <a:lvl1pPr>
              <a:defRPr sz="3200"/>
            </a:lvl1pPr>
            <a:lvl2pPr>
              <a:defRPr sz="2800"/>
            </a:lvl2pPr>
            <a:lvl3pPr>
              <a:defRPr sz="2400"/>
            </a:lvl3pPr>
            <a:lvl4pPr>
              <a:defRPr sz="2000"/>
            </a:lvl4pPr>
            <a:lvl5pPr>
              <a:defRPr sz="20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fld id="{E0BEED4B-186C-4AD6-9073-55F64E2B5941}" type="datetime1">
              <a:rPr lang="en-US"/>
              <a:pPr>
                <a:defRPr/>
              </a:pPr>
              <a:t>4/5/2011</a:t>
            </a:fld>
            <a:endParaRPr lang="en-US" dirty="0"/>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C607353A-0144-4083-B118-3308689BAD8F}" type="slidenum">
              <a:rPr lang="en-US"/>
              <a:pPr>
                <a:defRPr/>
              </a:pPr>
              <a:t>‹#›</a:t>
            </a:fld>
            <a:endParaRPr lang="en-US"/>
          </a:p>
        </p:txBody>
      </p:sp>
    </p:spTree>
    <p:extLst>
      <p:ext uri="{BB962C8B-B14F-4D97-AF65-F5344CB8AC3E}">
        <p14:creationId xmlns:p14="http://schemas.microsoft.com/office/powerpoint/2010/main" val="3848006114"/>
      </p:ext>
    </p:extLst>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ectangle 4"/>
          <p:cNvSpPr/>
          <p:nvPr/>
        </p:nvSpPr>
        <p:spPr>
          <a:xfrm>
            <a:off x="1103313" y="0"/>
            <a:ext cx="26335037" cy="1878013"/>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cxnSp>
        <p:nvCxnSpPr>
          <p:cNvPr id="6" name="Straight Connector 5"/>
          <p:cNvCxnSpPr/>
          <p:nvPr/>
        </p:nvCxnSpPr>
        <p:spPr>
          <a:xfrm flipV="1">
            <a:off x="1089025" y="1884363"/>
            <a:ext cx="26347738"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7" name="Group 19"/>
          <p:cNvGrpSpPr>
            <a:grpSpLocks/>
          </p:cNvGrpSpPr>
          <p:nvPr/>
        </p:nvGrpSpPr>
        <p:grpSpPr bwMode="auto">
          <a:xfrm rot="5400000">
            <a:off x="25677020" y="1091406"/>
            <a:ext cx="131762" cy="384175"/>
            <a:chOff x="6668087" y="1297746"/>
            <a:chExt cx="161840" cy="156602"/>
          </a:xfrm>
        </p:grpSpPr>
        <p:cxnSp>
          <p:nvCxnSpPr>
            <p:cNvPr id="8" name="Straight Connector 7"/>
            <p:cNvCxnSpPr/>
            <p:nvPr/>
          </p:nvCxnSpPr>
          <p:spPr>
            <a:xfrm rot="16200000">
              <a:off x="6663733" y="1302748"/>
              <a:ext cx="88655" cy="7994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rot="16200000" flipV="1">
              <a:off x="6685262" y="1391578"/>
              <a:ext cx="125540" cy="0"/>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rot="5400000" flipH="1">
              <a:off x="6744653" y="1301773"/>
              <a:ext cx="88655" cy="8189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1" name="Group 25"/>
          <p:cNvGrpSpPr>
            <a:grpSpLocks/>
          </p:cNvGrpSpPr>
          <p:nvPr/>
        </p:nvGrpSpPr>
        <p:grpSpPr bwMode="auto">
          <a:xfrm rot="5400000">
            <a:off x="26134220" y="1243806"/>
            <a:ext cx="131762" cy="384175"/>
            <a:chOff x="6668087" y="1297746"/>
            <a:chExt cx="161840" cy="156602"/>
          </a:xfrm>
        </p:grpSpPr>
        <p:cxnSp>
          <p:nvCxnSpPr>
            <p:cNvPr id="12" name="Straight Connector 11"/>
            <p:cNvCxnSpPr/>
            <p:nvPr/>
          </p:nvCxnSpPr>
          <p:spPr>
            <a:xfrm rot="16200000">
              <a:off x="6663733" y="1302748"/>
              <a:ext cx="88655" cy="7994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rot="16200000" flipV="1">
              <a:off x="6685262" y="1391578"/>
              <a:ext cx="125540" cy="0"/>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rot="5400000" flipH="1">
              <a:off x="6744653" y="1301773"/>
              <a:ext cx="88655" cy="8189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5" name="Group 29"/>
          <p:cNvGrpSpPr>
            <a:grpSpLocks/>
          </p:cNvGrpSpPr>
          <p:nvPr/>
        </p:nvGrpSpPr>
        <p:grpSpPr bwMode="auto">
          <a:xfrm rot="5400000">
            <a:off x="25093612" y="1346201"/>
            <a:ext cx="131763" cy="385762"/>
            <a:chOff x="6668087" y="1297746"/>
            <a:chExt cx="161840" cy="156602"/>
          </a:xfrm>
        </p:grpSpPr>
        <p:cxnSp>
          <p:nvCxnSpPr>
            <p:cNvPr id="16" name="Straight Connector 15"/>
            <p:cNvCxnSpPr/>
            <p:nvPr/>
          </p:nvCxnSpPr>
          <p:spPr>
            <a:xfrm rot="16200000">
              <a:off x="6663914" y="1301918"/>
              <a:ext cx="88290" cy="7994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rot="16200000" flipV="1">
              <a:off x="6685198" y="1391514"/>
              <a:ext cx="125668" cy="0"/>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rot="5400000" flipH="1">
              <a:off x="6744834" y="1300943"/>
              <a:ext cx="88290" cy="8189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title"/>
          </p:nvPr>
        </p:nvSpPr>
        <p:spPr bwMode="grayWhite">
          <a:xfrm>
            <a:off x="2743200" y="441252"/>
            <a:ext cx="20574000" cy="701749"/>
          </a:xfrm>
        </p:spPr>
        <p:txBody>
          <a:bodyPr anchor="b"/>
          <a:lstStyle>
            <a:lvl1pPr algn="l">
              <a:buNone/>
              <a:defRPr sz="2100" b="0"/>
            </a:lvl1pPr>
            <a:extLst/>
          </a:lstStyle>
          <a:p>
            <a:r>
              <a:rPr lang="en-US" smtClean="0"/>
              <a:t>Click to edit Master title style</a:t>
            </a:r>
            <a:endParaRPr lang="en-US"/>
          </a:p>
        </p:txBody>
      </p:sp>
      <p:sp>
        <p:nvSpPr>
          <p:cNvPr id="3" name="Picture Placeholder 2"/>
          <p:cNvSpPr>
            <a:spLocks noGrp="1"/>
          </p:cNvSpPr>
          <p:nvPr>
            <p:ph type="pic" idx="1"/>
          </p:nvPr>
        </p:nvSpPr>
        <p:spPr>
          <a:xfrm>
            <a:off x="1104096" y="1893781"/>
            <a:ext cx="26334720" cy="4960144"/>
          </a:xfrm>
          <a:solidFill>
            <a:schemeClr val="bg2"/>
          </a:solidFill>
        </p:spPr>
        <p:txBody>
          <a:bodyPr>
            <a:normAutofit/>
          </a:bodyPr>
          <a:lstStyle>
            <a:lvl1pPr marL="0" indent="0">
              <a:buNone/>
              <a:defRPr sz="3200"/>
            </a:lvl1pPr>
            <a:extLst/>
          </a:lstStyle>
          <a:p>
            <a:pPr lvl="0"/>
            <a:r>
              <a:rPr lang="en-US" noProof="0" smtClean="0"/>
              <a:t>Click icon to add picture</a:t>
            </a:r>
            <a:endParaRPr lang="en-US" noProof="0"/>
          </a:p>
        </p:txBody>
      </p:sp>
      <p:sp>
        <p:nvSpPr>
          <p:cNvPr id="4" name="Text Placeholder 3"/>
          <p:cNvSpPr>
            <a:spLocks noGrp="1"/>
          </p:cNvSpPr>
          <p:nvPr>
            <p:ph type="body" sz="half" idx="2"/>
          </p:nvPr>
        </p:nvSpPr>
        <p:spPr bwMode="grayWhite">
          <a:xfrm>
            <a:off x="2743200" y="1150144"/>
            <a:ext cx="20574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a:r>
              <a:rPr lang="en-US" smtClean="0"/>
              <a:t>Click to edit Master text styles</a:t>
            </a:r>
          </a:p>
        </p:txBody>
      </p:sp>
      <p:sp>
        <p:nvSpPr>
          <p:cNvPr id="19" name="Date Placeholder 4"/>
          <p:cNvSpPr>
            <a:spLocks noGrp="1"/>
          </p:cNvSpPr>
          <p:nvPr>
            <p:ph type="dt" sz="half" idx="10"/>
          </p:nvPr>
        </p:nvSpPr>
        <p:spPr>
          <a:xfrm>
            <a:off x="19431000" y="55563"/>
            <a:ext cx="6400800" cy="365125"/>
          </a:xfrm>
        </p:spPr>
        <p:txBody>
          <a:bodyPr/>
          <a:lstStyle>
            <a:lvl1pPr>
              <a:defRPr/>
            </a:lvl1pPr>
            <a:extLst/>
          </a:lstStyle>
          <a:p>
            <a:pPr>
              <a:defRPr/>
            </a:pPr>
            <a:fld id="{DF2361BC-6C72-43CF-99BC-53CAC6273A79}" type="datetime1">
              <a:rPr lang="en-US"/>
              <a:pPr>
                <a:defRPr/>
              </a:pPr>
              <a:t>4/5/2011</a:t>
            </a:fld>
            <a:endParaRPr lang="en-US" dirty="0"/>
          </a:p>
        </p:txBody>
      </p:sp>
      <p:sp>
        <p:nvSpPr>
          <p:cNvPr id="20" name="Footer Placeholder 5"/>
          <p:cNvSpPr>
            <a:spLocks noGrp="1"/>
          </p:cNvSpPr>
          <p:nvPr>
            <p:ph type="ftr" sz="quarter" idx="11"/>
          </p:nvPr>
        </p:nvSpPr>
        <p:spPr>
          <a:xfrm>
            <a:off x="2743200" y="55563"/>
            <a:ext cx="16687800" cy="365125"/>
          </a:xfrm>
        </p:spPr>
        <p:txBody>
          <a:bodyPr/>
          <a:lstStyle>
            <a:lvl1pPr>
              <a:defRPr/>
            </a:lvl1pPr>
            <a:extLst/>
          </a:lstStyle>
          <a:p>
            <a:pPr>
              <a:defRPr/>
            </a:pPr>
            <a:endParaRPr lang="en-US"/>
          </a:p>
        </p:txBody>
      </p:sp>
      <p:sp>
        <p:nvSpPr>
          <p:cNvPr id="21" name="Slide Number Placeholder 6"/>
          <p:cNvSpPr>
            <a:spLocks noGrp="1"/>
          </p:cNvSpPr>
          <p:nvPr>
            <p:ph type="sldNum" sz="quarter" idx="12"/>
          </p:nvPr>
        </p:nvSpPr>
        <p:spPr>
          <a:xfrm>
            <a:off x="25831800" y="55563"/>
            <a:ext cx="1371600" cy="365125"/>
          </a:xfrm>
        </p:spPr>
        <p:txBody>
          <a:bodyPr/>
          <a:lstStyle>
            <a:lvl1pPr>
              <a:defRPr/>
            </a:lvl1pPr>
            <a:extLst/>
          </a:lstStyle>
          <a:p>
            <a:pPr>
              <a:defRPr/>
            </a:pPr>
            <a:fld id="{FE931BDC-4067-447B-BC89-5656692BDD26}" type="slidenum">
              <a:rPr lang="en-US"/>
              <a:pPr>
                <a:defRPr/>
              </a:pPr>
              <a:t>‹#›</a:t>
            </a:fld>
            <a:endParaRPr lang="en-US"/>
          </a:p>
        </p:txBody>
      </p:sp>
    </p:spTree>
    <p:extLst>
      <p:ext uri="{BB962C8B-B14F-4D97-AF65-F5344CB8AC3E}">
        <p14:creationId xmlns:p14="http://schemas.microsoft.com/office/powerpoint/2010/main" val="2800229225"/>
      </p:ext>
    </p:extLst>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0"/>
            <a:ext cx="1096963" cy="6854825"/>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8" name="Rectangle 7"/>
          <p:cNvSpPr/>
          <p:nvPr/>
        </p:nvSpPr>
        <p:spPr>
          <a:xfrm>
            <a:off x="765175" y="5046663"/>
            <a:ext cx="220663" cy="1692275"/>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9" name="Rectangle 8"/>
          <p:cNvSpPr/>
          <p:nvPr/>
        </p:nvSpPr>
        <p:spPr>
          <a:xfrm>
            <a:off x="765175" y="4797425"/>
            <a:ext cx="220663"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10" name="Rectangle 9"/>
          <p:cNvSpPr/>
          <p:nvPr/>
        </p:nvSpPr>
        <p:spPr>
          <a:xfrm>
            <a:off x="765175" y="4637088"/>
            <a:ext cx="220663" cy="138112"/>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11" name="Rectangle 10"/>
          <p:cNvSpPr/>
          <p:nvPr/>
        </p:nvSpPr>
        <p:spPr>
          <a:xfrm>
            <a:off x="765175" y="4541838"/>
            <a:ext cx="220663" cy="7461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p>
        </p:txBody>
      </p:sp>
      <p:sp>
        <p:nvSpPr>
          <p:cNvPr id="12" name="Rectangle 11"/>
          <p:cNvSpPr/>
          <p:nvPr/>
        </p:nvSpPr>
        <p:spPr>
          <a:xfrm>
            <a:off x="928688" y="681038"/>
            <a:ext cx="136525" cy="365125"/>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p>
        </p:txBody>
      </p:sp>
      <p:sp>
        <p:nvSpPr>
          <p:cNvPr id="15" name="Rectangle 14"/>
          <p:cNvSpPr/>
          <p:nvPr/>
        </p:nvSpPr>
        <p:spPr>
          <a:xfrm>
            <a:off x="806450" y="681038"/>
            <a:ext cx="82550" cy="365125"/>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p>
        </p:txBody>
      </p:sp>
      <p:sp>
        <p:nvSpPr>
          <p:cNvPr id="16" name="Rectangle 15"/>
          <p:cNvSpPr/>
          <p:nvPr/>
        </p:nvSpPr>
        <p:spPr>
          <a:xfrm>
            <a:off x="749300" y="681038"/>
            <a:ext cx="28575" cy="365125"/>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17" name="Rectangle 16"/>
          <p:cNvSpPr/>
          <p:nvPr/>
        </p:nvSpPr>
        <p:spPr>
          <a:xfrm>
            <a:off x="665163" y="681038"/>
            <a:ext cx="26987" cy="365125"/>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p>
        </p:txBody>
      </p:sp>
      <p:sp>
        <p:nvSpPr>
          <p:cNvPr id="22" name="Title Placeholder 21"/>
          <p:cNvSpPr>
            <a:spLocks noGrp="1"/>
          </p:cNvSpPr>
          <p:nvPr>
            <p:ph type="title"/>
          </p:nvPr>
        </p:nvSpPr>
        <p:spPr>
          <a:xfrm>
            <a:off x="2743200" y="512763"/>
            <a:ext cx="23317200" cy="914400"/>
          </a:xfrm>
          <a:prstGeom prst="rect">
            <a:avLst/>
          </a:prstGeom>
        </p:spPr>
        <p:txBody>
          <a:bodyPr vert="horz" anchor="t">
            <a:noAutofit/>
          </a:bodyPr>
          <a:lstStyle>
            <a:extLst/>
          </a:lstStyle>
          <a:p>
            <a:r>
              <a:rPr lang="en-US" smtClean="0"/>
              <a:t>Click to edit Master title style</a:t>
            </a:r>
            <a:endParaRPr lang="en-US"/>
          </a:p>
        </p:txBody>
      </p:sp>
      <p:sp>
        <p:nvSpPr>
          <p:cNvPr id="13324" name="Text Placeholder 12"/>
          <p:cNvSpPr>
            <a:spLocks noGrp="1"/>
          </p:cNvSpPr>
          <p:nvPr>
            <p:ph type="body" idx="1"/>
          </p:nvPr>
        </p:nvSpPr>
        <p:spPr bwMode="auto">
          <a:xfrm>
            <a:off x="2743200" y="1784350"/>
            <a:ext cx="233172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 name="Date Placeholder 13"/>
          <p:cNvSpPr>
            <a:spLocks noGrp="1"/>
          </p:cNvSpPr>
          <p:nvPr>
            <p:ph type="dt" sz="half" idx="2"/>
          </p:nvPr>
        </p:nvSpPr>
        <p:spPr>
          <a:xfrm>
            <a:off x="19431000" y="6416675"/>
            <a:ext cx="6400800" cy="365125"/>
          </a:xfrm>
          <a:prstGeom prst="rect">
            <a:avLst/>
          </a:prstGeom>
        </p:spPr>
        <p:txBody>
          <a:bodyPr vert="horz" anchor="b"/>
          <a:lstStyle>
            <a:lvl1pPr algn="l" eaLnBrk="1" latinLnBrk="0" hangingPunct="1">
              <a:defRPr kumimoji="0" sz="1100" smtClean="0">
                <a:solidFill>
                  <a:schemeClr val="tx2"/>
                </a:solidFill>
              </a:defRPr>
            </a:lvl1pPr>
            <a:extLst/>
          </a:lstStyle>
          <a:p>
            <a:pPr>
              <a:defRPr/>
            </a:pPr>
            <a:fld id="{4A91E7B8-A84C-4120-BC6A-B44857F93B64}" type="datetime1">
              <a:rPr lang="en-US"/>
              <a:pPr>
                <a:defRPr/>
              </a:pPr>
              <a:t>4/5/2011</a:t>
            </a:fld>
            <a:endParaRPr lang="en-US" dirty="0"/>
          </a:p>
        </p:txBody>
      </p:sp>
      <p:sp>
        <p:nvSpPr>
          <p:cNvPr id="3" name="Footer Placeholder 2"/>
          <p:cNvSpPr>
            <a:spLocks noGrp="1"/>
          </p:cNvSpPr>
          <p:nvPr>
            <p:ph type="ftr" sz="quarter" idx="3"/>
          </p:nvPr>
        </p:nvSpPr>
        <p:spPr>
          <a:xfrm>
            <a:off x="2743200" y="6416675"/>
            <a:ext cx="16687800" cy="365125"/>
          </a:xfrm>
          <a:prstGeom prst="rect">
            <a:avLst/>
          </a:prstGeom>
        </p:spPr>
        <p:txBody>
          <a:bodyPr vert="horz" anchor="b"/>
          <a:lstStyle>
            <a:lvl1pPr algn="r" eaLnBrk="1" latinLnBrk="0" hangingPunct="1">
              <a:defRPr kumimoji="0" sz="1100" dirty="0">
                <a:solidFill>
                  <a:schemeClr val="tx2"/>
                </a:solidFill>
              </a:defRPr>
            </a:lvl1pPr>
            <a:extLst/>
          </a:lstStyle>
          <a:p>
            <a:pPr>
              <a:defRPr/>
            </a:pPr>
            <a:endParaRPr lang="en-US"/>
          </a:p>
        </p:txBody>
      </p:sp>
      <p:sp>
        <p:nvSpPr>
          <p:cNvPr id="23" name="Slide Number Placeholder 22"/>
          <p:cNvSpPr>
            <a:spLocks noGrp="1"/>
          </p:cNvSpPr>
          <p:nvPr>
            <p:ph type="sldNum" sz="quarter" idx="4"/>
          </p:nvPr>
        </p:nvSpPr>
        <p:spPr>
          <a:xfrm>
            <a:off x="25831800" y="6416675"/>
            <a:ext cx="1371600" cy="365125"/>
          </a:xfrm>
          <a:prstGeom prst="rect">
            <a:avLst/>
          </a:prstGeom>
        </p:spPr>
        <p:txBody>
          <a:bodyPr vert="horz" anchor="b"/>
          <a:lstStyle>
            <a:lvl1pPr algn="l" eaLnBrk="1" latinLnBrk="0" hangingPunct="1">
              <a:defRPr kumimoji="0" sz="1200" smtClean="0">
                <a:solidFill>
                  <a:schemeClr val="tx2"/>
                </a:solidFill>
              </a:defRPr>
            </a:lvl1pPr>
            <a:extLst/>
          </a:lstStyle>
          <a:p>
            <a:pPr>
              <a:defRPr/>
            </a:pPr>
            <a:fld id="{4382BCEE-1D19-4216-8868-524BDD55051F}"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3702" r:id="rId1"/>
    <p:sldLayoutId id="2147483697" r:id="rId2"/>
    <p:sldLayoutId id="2147483703" r:id="rId3"/>
    <p:sldLayoutId id="2147483704" r:id="rId4"/>
    <p:sldLayoutId id="2147483705" r:id="rId5"/>
    <p:sldLayoutId id="2147483698" r:id="rId6"/>
    <p:sldLayoutId id="2147483706" r:id="rId7"/>
    <p:sldLayoutId id="2147483699" r:id="rId8"/>
    <p:sldLayoutId id="2147483707" r:id="rId9"/>
    <p:sldLayoutId id="2147483700" r:id="rId10"/>
    <p:sldLayoutId id="2147483701" r:id="rId11"/>
    <p:sldLayoutId id="2147483708" r:id="rId12"/>
  </p:sldLayoutIdLst>
  <p:transition spd="med">
    <p:fade/>
  </p:transition>
  <p:hf hdr="0"/>
  <p:txStyles>
    <p:titleStyle>
      <a:lvl1pPr algn="l" rtl="0" fontAlgn="base">
        <a:spcBef>
          <a:spcPct val="0"/>
        </a:spcBef>
        <a:spcAft>
          <a:spcPct val="0"/>
        </a:spcAft>
        <a:defRPr sz="4000" kern="1200" spc="-100">
          <a:solidFill>
            <a:srgbClr val="C1EEFF"/>
          </a:solidFill>
          <a:latin typeface="+mj-lt"/>
          <a:ea typeface="+mj-ea"/>
          <a:cs typeface="+mj-cs"/>
        </a:defRPr>
      </a:lvl1pPr>
      <a:lvl2pPr algn="l" rtl="0" fontAlgn="base">
        <a:spcBef>
          <a:spcPct val="0"/>
        </a:spcBef>
        <a:spcAft>
          <a:spcPct val="0"/>
        </a:spcAft>
        <a:defRPr sz="4000">
          <a:solidFill>
            <a:srgbClr val="C1EEFF"/>
          </a:solidFill>
          <a:latin typeface="Consolas" pitchFamily="49" charset="0"/>
        </a:defRPr>
      </a:lvl2pPr>
      <a:lvl3pPr algn="l" rtl="0" fontAlgn="base">
        <a:spcBef>
          <a:spcPct val="0"/>
        </a:spcBef>
        <a:spcAft>
          <a:spcPct val="0"/>
        </a:spcAft>
        <a:defRPr sz="4000">
          <a:solidFill>
            <a:srgbClr val="C1EEFF"/>
          </a:solidFill>
          <a:latin typeface="Consolas" pitchFamily="49" charset="0"/>
        </a:defRPr>
      </a:lvl3pPr>
      <a:lvl4pPr algn="l" rtl="0" fontAlgn="base">
        <a:spcBef>
          <a:spcPct val="0"/>
        </a:spcBef>
        <a:spcAft>
          <a:spcPct val="0"/>
        </a:spcAft>
        <a:defRPr sz="4000">
          <a:solidFill>
            <a:srgbClr val="C1EEFF"/>
          </a:solidFill>
          <a:latin typeface="Consolas" pitchFamily="49" charset="0"/>
        </a:defRPr>
      </a:lvl4pPr>
      <a:lvl5pPr algn="l" rtl="0" fontAlgn="base">
        <a:spcBef>
          <a:spcPct val="0"/>
        </a:spcBef>
        <a:spcAft>
          <a:spcPct val="0"/>
        </a:spcAft>
        <a:defRPr sz="4000">
          <a:solidFill>
            <a:srgbClr val="C1EEFF"/>
          </a:solidFill>
          <a:latin typeface="Consolas" pitchFamily="49" charset="0"/>
        </a:defRPr>
      </a:lvl5pPr>
      <a:lvl6pPr marL="457200" algn="l" rtl="0" fontAlgn="base">
        <a:spcBef>
          <a:spcPct val="0"/>
        </a:spcBef>
        <a:spcAft>
          <a:spcPct val="0"/>
        </a:spcAft>
        <a:defRPr sz="4000">
          <a:solidFill>
            <a:srgbClr val="C1EEFF"/>
          </a:solidFill>
          <a:latin typeface="Consolas" pitchFamily="49" charset="0"/>
        </a:defRPr>
      </a:lvl6pPr>
      <a:lvl7pPr marL="914400" algn="l" rtl="0" fontAlgn="base">
        <a:spcBef>
          <a:spcPct val="0"/>
        </a:spcBef>
        <a:spcAft>
          <a:spcPct val="0"/>
        </a:spcAft>
        <a:defRPr sz="4000">
          <a:solidFill>
            <a:srgbClr val="C1EEFF"/>
          </a:solidFill>
          <a:latin typeface="Consolas" pitchFamily="49" charset="0"/>
        </a:defRPr>
      </a:lvl7pPr>
      <a:lvl8pPr marL="1371600" algn="l" rtl="0" fontAlgn="base">
        <a:spcBef>
          <a:spcPct val="0"/>
        </a:spcBef>
        <a:spcAft>
          <a:spcPct val="0"/>
        </a:spcAft>
        <a:defRPr sz="4000">
          <a:solidFill>
            <a:srgbClr val="C1EEFF"/>
          </a:solidFill>
          <a:latin typeface="Consolas" pitchFamily="49" charset="0"/>
        </a:defRPr>
      </a:lvl8pPr>
      <a:lvl9pPr marL="1828800" algn="l" rtl="0" fontAlgn="base">
        <a:spcBef>
          <a:spcPct val="0"/>
        </a:spcBef>
        <a:spcAft>
          <a:spcPct val="0"/>
        </a:spcAft>
        <a:defRPr sz="4000">
          <a:solidFill>
            <a:srgbClr val="C1EEFF"/>
          </a:solidFill>
          <a:latin typeface="Consolas" pitchFamily="49" charset="0"/>
        </a:defRPr>
      </a:lvl9pPr>
      <a:extLst/>
    </p:titleStyle>
    <p:bodyStyle>
      <a:lvl1pPr marL="411163" indent="-342900" algn="l" rtl="0" fontAlgn="base">
        <a:spcBef>
          <a:spcPts val="700"/>
        </a:spcBef>
        <a:spcAft>
          <a:spcPct val="0"/>
        </a:spcAft>
        <a:buClr>
          <a:schemeClr val="tx2"/>
        </a:buClr>
        <a:buSzPct val="95000"/>
        <a:buFont typeface="Wingdings" pitchFamily="2" charset="2"/>
        <a:buChar char=""/>
        <a:defRPr sz="3000" kern="1200">
          <a:solidFill>
            <a:schemeClr val="tx1"/>
          </a:solidFill>
          <a:latin typeface="+mn-lt"/>
          <a:ea typeface="+mn-ea"/>
          <a:cs typeface="+mn-cs"/>
        </a:defRPr>
      </a:lvl1pPr>
      <a:lvl2pPr marL="739775" indent="-285750" algn="l" rtl="0" fontAlgn="base">
        <a:spcBef>
          <a:spcPct val="20000"/>
        </a:spcBef>
        <a:spcAft>
          <a:spcPct val="0"/>
        </a:spcAft>
        <a:buClr>
          <a:schemeClr val="accent2"/>
        </a:buClr>
        <a:buSzPct val="90000"/>
        <a:buFont typeface="Wingdings" pitchFamily="2" charset="2"/>
        <a:buChar char=""/>
        <a:defRPr sz="2600" kern="1200">
          <a:solidFill>
            <a:schemeClr val="tx1"/>
          </a:solidFill>
          <a:latin typeface="+mn-lt"/>
          <a:ea typeface="+mn-ea"/>
          <a:cs typeface="+mn-cs"/>
        </a:defRPr>
      </a:lvl2pPr>
      <a:lvl3pPr marL="995363" indent="-228600" algn="l" rtl="0" fontAlgn="base">
        <a:spcBef>
          <a:spcPct val="20000"/>
        </a:spcBef>
        <a:spcAft>
          <a:spcPct val="0"/>
        </a:spcAft>
        <a:buClr>
          <a:schemeClr val="accent2"/>
        </a:buClr>
        <a:buFont typeface="Wingdings 2" pitchFamily="18" charset="2"/>
        <a:buChar char=""/>
        <a:defRPr sz="2400" kern="1200">
          <a:solidFill>
            <a:schemeClr val="tx1"/>
          </a:solidFill>
          <a:latin typeface="+mn-lt"/>
          <a:ea typeface="+mn-ea"/>
          <a:cs typeface="+mn-cs"/>
        </a:defRPr>
      </a:lvl3pPr>
      <a:lvl4pPr marL="1260475" indent="-228600" algn="l" rtl="0" fontAlgn="base">
        <a:spcBef>
          <a:spcPct val="20000"/>
        </a:spcBef>
        <a:spcAft>
          <a:spcPct val="0"/>
        </a:spcAft>
        <a:buClr>
          <a:srgbClr val="FEB80A"/>
        </a:buClr>
        <a:buFont typeface="Wingdings 3" pitchFamily="18" charset="2"/>
        <a:buChar char=""/>
        <a:defRPr sz="2200" kern="1200">
          <a:solidFill>
            <a:schemeClr val="tx1"/>
          </a:solidFill>
          <a:latin typeface="+mn-lt"/>
          <a:ea typeface="+mn-ea"/>
          <a:cs typeface="+mn-cs"/>
        </a:defRPr>
      </a:lvl4pPr>
      <a:lvl5pPr marL="1481138" indent="-209550" algn="l" rtl="0" fontAlgn="base">
        <a:spcBef>
          <a:spcPct val="20000"/>
        </a:spcBef>
        <a:spcAft>
          <a:spcPct val="0"/>
        </a:spcAft>
        <a:buClr>
          <a:srgbClr val="FEB80A"/>
        </a:buClr>
        <a:buFont typeface="Wingdings 2" pitchFamily="18" charset="2"/>
        <a:buChar char=""/>
        <a:defRPr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5.jpeg"/><Relationship Id="rId7" Type="http://schemas.openxmlformats.org/officeDocument/2006/relationships/image" Target="../media/image24.png"/><Relationship Id="rId2" Type="http://schemas.openxmlformats.org/officeDocument/2006/relationships/notesSlide" Target="../notesSlides/notesSlide10.xml"/><Relationship Id="rId1" Type="http://schemas.openxmlformats.org/officeDocument/2006/relationships/slideLayout" Target="../slideLayouts/slideLayout12.xml"/><Relationship Id="rId6" Type="http://schemas.openxmlformats.org/officeDocument/2006/relationships/image" Target="../media/image23.png"/><Relationship Id="rId5" Type="http://schemas.openxmlformats.org/officeDocument/2006/relationships/image" Target="../media/image9.png"/><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5.jpeg"/><Relationship Id="rId7" Type="http://schemas.openxmlformats.org/officeDocument/2006/relationships/image" Target="../media/image26.png"/><Relationship Id="rId2" Type="http://schemas.openxmlformats.org/officeDocument/2006/relationships/notesSlide" Target="../notesSlides/notesSlide11.xml"/><Relationship Id="rId1" Type="http://schemas.openxmlformats.org/officeDocument/2006/relationships/slideLayout" Target="../slideLayouts/slideLayout12.xml"/><Relationship Id="rId6" Type="http://schemas.openxmlformats.org/officeDocument/2006/relationships/image" Target="../media/image25.png"/><Relationship Id="rId5" Type="http://schemas.openxmlformats.org/officeDocument/2006/relationships/image" Target="../media/image9.png"/><Relationship Id="rId4" Type="http://schemas.openxmlformats.org/officeDocument/2006/relationships/image" Target="../media/image8.png"/><Relationship Id="rId9" Type="http://schemas.openxmlformats.org/officeDocument/2006/relationships/image" Target="../media/image28.png"/></Relationships>
</file>

<file path=ppt/slides/_rels/slide12.xml.rels><?xml version="1.0" encoding="UTF-8" standalone="yes"?>
<Relationships xmlns="http://schemas.openxmlformats.org/package/2006/relationships"><Relationship Id="rId8" Type="http://schemas.openxmlformats.org/officeDocument/2006/relationships/image" Target="../media/image31.jpeg"/><Relationship Id="rId3" Type="http://schemas.openxmlformats.org/officeDocument/2006/relationships/image" Target="../media/image5.jpeg"/><Relationship Id="rId7" Type="http://schemas.openxmlformats.org/officeDocument/2006/relationships/image" Target="../media/image30.jpeg"/><Relationship Id="rId2" Type="http://schemas.openxmlformats.org/officeDocument/2006/relationships/notesSlide" Target="../notesSlides/notesSlide12.xml"/><Relationship Id="rId1" Type="http://schemas.openxmlformats.org/officeDocument/2006/relationships/slideLayout" Target="../slideLayouts/slideLayout12.xml"/><Relationship Id="rId6" Type="http://schemas.openxmlformats.org/officeDocument/2006/relationships/image" Target="../media/image29.jpeg"/><Relationship Id="rId5" Type="http://schemas.openxmlformats.org/officeDocument/2006/relationships/image" Target="../media/image9.png"/><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5.jpeg"/><Relationship Id="rId7" Type="http://schemas.openxmlformats.org/officeDocument/2006/relationships/image" Target="../media/image32.png"/><Relationship Id="rId2" Type="http://schemas.openxmlformats.org/officeDocument/2006/relationships/notesSlide" Target="../notesSlides/notesSlide13.xml"/><Relationship Id="rId1" Type="http://schemas.openxmlformats.org/officeDocument/2006/relationships/slideLayout" Target="../slideLayouts/slideLayout12.xml"/><Relationship Id="rId6" Type="http://schemas.openxmlformats.org/officeDocument/2006/relationships/image" Target="../media/image31.jpeg"/><Relationship Id="rId5" Type="http://schemas.openxmlformats.org/officeDocument/2006/relationships/image" Target="../media/image9.png"/><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5.jpeg"/><Relationship Id="rId7" Type="http://schemas.openxmlformats.org/officeDocument/2006/relationships/image" Target="../media/image35.jpeg"/><Relationship Id="rId2" Type="http://schemas.openxmlformats.org/officeDocument/2006/relationships/notesSlide" Target="../notesSlides/notesSlide14.xml"/><Relationship Id="rId1" Type="http://schemas.openxmlformats.org/officeDocument/2006/relationships/slideLayout" Target="../slideLayouts/slideLayout12.xml"/><Relationship Id="rId6" Type="http://schemas.openxmlformats.org/officeDocument/2006/relationships/image" Target="../media/image34.jpeg"/><Relationship Id="rId5" Type="http://schemas.openxmlformats.org/officeDocument/2006/relationships/image" Target="../media/image9.png"/><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8" Type="http://schemas.openxmlformats.org/officeDocument/2006/relationships/image" Target="../media/image37.jpeg"/><Relationship Id="rId3" Type="http://schemas.openxmlformats.org/officeDocument/2006/relationships/image" Target="../media/image5.jpeg"/><Relationship Id="rId7" Type="http://schemas.openxmlformats.org/officeDocument/2006/relationships/image" Target="../media/image36.png"/><Relationship Id="rId2" Type="http://schemas.openxmlformats.org/officeDocument/2006/relationships/notesSlide" Target="../notesSlides/notesSlide15.xml"/><Relationship Id="rId1" Type="http://schemas.openxmlformats.org/officeDocument/2006/relationships/slideLayout" Target="../slideLayouts/slideLayout12.xml"/><Relationship Id="rId6" Type="http://schemas.openxmlformats.org/officeDocument/2006/relationships/image" Target="../media/image35.jpeg"/><Relationship Id="rId5" Type="http://schemas.openxmlformats.org/officeDocument/2006/relationships/image" Target="../media/image9.png"/><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38.png"/><Relationship Id="rId2" Type="http://schemas.openxmlformats.org/officeDocument/2006/relationships/notesSlide" Target="../notesSlides/notesSlide16.xml"/><Relationship Id="rId1" Type="http://schemas.openxmlformats.org/officeDocument/2006/relationships/slideLayout" Target="../slideLayouts/slideLayout12.xml"/><Relationship Id="rId6" Type="http://schemas.openxmlformats.org/officeDocument/2006/relationships/image" Target="../media/image34.jpeg"/><Relationship Id="rId5" Type="http://schemas.openxmlformats.org/officeDocument/2006/relationships/image" Target="../media/image9.png"/><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40.png"/><Relationship Id="rId2" Type="http://schemas.openxmlformats.org/officeDocument/2006/relationships/notesSlide" Target="../notesSlides/notesSlide17.xml"/><Relationship Id="rId1" Type="http://schemas.openxmlformats.org/officeDocument/2006/relationships/slideLayout" Target="../slideLayouts/slideLayout12.xml"/><Relationship Id="rId6" Type="http://schemas.openxmlformats.org/officeDocument/2006/relationships/image" Target="../media/image39.png"/><Relationship Id="rId5" Type="http://schemas.openxmlformats.org/officeDocument/2006/relationships/image" Target="../media/image9.png"/><Relationship Id="rId4" Type="http://schemas.openxmlformats.org/officeDocument/2006/relationships/image" Target="../media/image8.png"/></Relationships>
</file>

<file path=ppt/slides/_rels/slide1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8.xml"/><Relationship Id="rId1" Type="http://schemas.openxmlformats.org/officeDocument/2006/relationships/slideLayout" Target="../slideLayouts/slideLayout12.xml"/><Relationship Id="rId6" Type="http://schemas.openxmlformats.org/officeDocument/2006/relationships/image" Target="../media/image41.png"/><Relationship Id="rId5" Type="http://schemas.openxmlformats.org/officeDocument/2006/relationships/image" Target="../media/image9.png"/><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43.png"/><Relationship Id="rId2" Type="http://schemas.openxmlformats.org/officeDocument/2006/relationships/notesSlide" Target="../notesSlides/notesSlide19.xml"/><Relationship Id="rId1" Type="http://schemas.openxmlformats.org/officeDocument/2006/relationships/slideLayout" Target="../slideLayouts/slideLayout12.xml"/><Relationship Id="rId6" Type="http://schemas.openxmlformats.org/officeDocument/2006/relationships/image" Target="../media/image42.png"/><Relationship Id="rId5" Type="http://schemas.openxmlformats.org/officeDocument/2006/relationships/image" Target="../media/image9.png"/><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44.png"/><Relationship Id="rId2" Type="http://schemas.openxmlformats.org/officeDocument/2006/relationships/notesSlide" Target="../notesSlides/notesSlide20.xml"/><Relationship Id="rId1" Type="http://schemas.openxmlformats.org/officeDocument/2006/relationships/slideLayout" Target="../slideLayouts/slideLayout12.xml"/><Relationship Id="rId6" Type="http://schemas.openxmlformats.org/officeDocument/2006/relationships/image" Target="../media/image43.png"/><Relationship Id="rId5" Type="http://schemas.openxmlformats.org/officeDocument/2006/relationships/image" Target="../media/image9.png"/><Relationship Id="rId4" Type="http://schemas.openxmlformats.org/officeDocument/2006/relationships/image" Target="../media/image8.png"/></Relationships>
</file>

<file path=ppt/slides/_rels/slide21.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45.png"/><Relationship Id="rId2" Type="http://schemas.openxmlformats.org/officeDocument/2006/relationships/notesSlide" Target="../notesSlides/notesSlide21.xml"/><Relationship Id="rId1" Type="http://schemas.openxmlformats.org/officeDocument/2006/relationships/slideLayout" Target="../slideLayouts/slideLayout12.xml"/><Relationship Id="rId6" Type="http://schemas.openxmlformats.org/officeDocument/2006/relationships/image" Target="../media/image44.png"/><Relationship Id="rId5" Type="http://schemas.openxmlformats.org/officeDocument/2006/relationships/image" Target="../media/image9.png"/><Relationship Id="rId4" Type="http://schemas.openxmlformats.org/officeDocument/2006/relationships/image" Target="../media/image8.png"/></Relationships>
</file>

<file path=ppt/slides/_rels/slide22.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41.png"/><Relationship Id="rId2" Type="http://schemas.openxmlformats.org/officeDocument/2006/relationships/notesSlide" Target="../notesSlides/notesSlide22.xml"/><Relationship Id="rId1" Type="http://schemas.openxmlformats.org/officeDocument/2006/relationships/slideLayout" Target="../slideLayouts/slideLayout12.xml"/><Relationship Id="rId6" Type="http://schemas.openxmlformats.org/officeDocument/2006/relationships/image" Target="../media/image42.png"/><Relationship Id="rId5" Type="http://schemas.openxmlformats.org/officeDocument/2006/relationships/image" Target="../media/image9.png"/><Relationship Id="rId4" Type="http://schemas.openxmlformats.org/officeDocument/2006/relationships/image" Target="../media/image8.png"/></Relationships>
</file>

<file path=ppt/slides/_rels/slide23.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image" Target="../media/image5.jpeg"/><Relationship Id="rId7" Type="http://schemas.openxmlformats.org/officeDocument/2006/relationships/image" Target="../media/image47.png"/><Relationship Id="rId2" Type="http://schemas.openxmlformats.org/officeDocument/2006/relationships/notesSlide" Target="../notesSlides/notesSlide23.xml"/><Relationship Id="rId1" Type="http://schemas.openxmlformats.org/officeDocument/2006/relationships/slideLayout" Target="../slideLayouts/slideLayout12.xml"/><Relationship Id="rId6" Type="http://schemas.openxmlformats.org/officeDocument/2006/relationships/image" Target="../media/image46.png"/><Relationship Id="rId5" Type="http://schemas.openxmlformats.org/officeDocument/2006/relationships/image" Target="../media/image9.png"/><Relationship Id="rId4" Type="http://schemas.openxmlformats.org/officeDocument/2006/relationships/image" Target="../media/image8.png"/></Relationships>
</file>

<file path=ppt/slides/_rels/slide24.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image" Target="../media/image5.jpeg"/><Relationship Id="rId7" Type="http://schemas.openxmlformats.org/officeDocument/2006/relationships/image" Target="../media/image47.png"/><Relationship Id="rId2" Type="http://schemas.openxmlformats.org/officeDocument/2006/relationships/notesSlide" Target="../notesSlides/notesSlide24.xml"/><Relationship Id="rId1" Type="http://schemas.openxmlformats.org/officeDocument/2006/relationships/slideLayout" Target="../slideLayouts/slideLayout12.xml"/><Relationship Id="rId6" Type="http://schemas.openxmlformats.org/officeDocument/2006/relationships/image" Target="../media/image46.png"/><Relationship Id="rId5" Type="http://schemas.openxmlformats.org/officeDocument/2006/relationships/image" Target="../media/image9.png"/><Relationship Id="rId4" Type="http://schemas.openxmlformats.org/officeDocument/2006/relationships/image" Target="../media/image8.png"/></Relationships>
</file>

<file path=ppt/slides/_rels/slide25.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image" Target="../media/image5.jpeg"/><Relationship Id="rId7" Type="http://schemas.openxmlformats.org/officeDocument/2006/relationships/image" Target="../media/image47.png"/><Relationship Id="rId2" Type="http://schemas.openxmlformats.org/officeDocument/2006/relationships/notesSlide" Target="../notesSlides/notesSlide25.xml"/><Relationship Id="rId1" Type="http://schemas.openxmlformats.org/officeDocument/2006/relationships/slideLayout" Target="../slideLayouts/slideLayout12.xml"/><Relationship Id="rId6" Type="http://schemas.openxmlformats.org/officeDocument/2006/relationships/image" Target="../media/image46.png"/><Relationship Id="rId5" Type="http://schemas.openxmlformats.org/officeDocument/2006/relationships/image" Target="../media/image9.png"/><Relationship Id="rId4" Type="http://schemas.openxmlformats.org/officeDocument/2006/relationships/image" Target="../media/image8.png"/></Relationships>
</file>

<file path=ppt/slides/_rels/slide26.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50.png"/><Relationship Id="rId2" Type="http://schemas.openxmlformats.org/officeDocument/2006/relationships/notesSlide" Target="../notesSlides/notesSlide26.xml"/><Relationship Id="rId1" Type="http://schemas.openxmlformats.org/officeDocument/2006/relationships/slideLayout" Target="../slideLayouts/slideLayout12.xml"/><Relationship Id="rId6" Type="http://schemas.openxmlformats.org/officeDocument/2006/relationships/image" Target="../media/image49.png"/><Relationship Id="rId5" Type="http://schemas.openxmlformats.org/officeDocument/2006/relationships/image" Target="../media/image9.png"/><Relationship Id="rId4" Type="http://schemas.openxmlformats.org/officeDocument/2006/relationships/image" Target="../media/image8.png"/></Relationships>
</file>

<file path=ppt/slides/_rels/slide27.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51.png"/><Relationship Id="rId2" Type="http://schemas.openxmlformats.org/officeDocument/2006/relationships/notesSlide" Target="../notesSlides/notesSlide27.xml"/><Relationship Id="rId1" Type="http://schemas.openxmlformats.org/officeDocument/2006/relationships/slideLayout" Target="../slideLayouts/slideLayout12.xml"/><Relationship Id="rId6" Type="http://schemas.openxmlformats.org/officeDocument/2006/relationships/image" Target="../media/image50.png"/><Relationship Id="rId5" Type="http://schemas.openxmlformats.org/officeDocument/2006/relationships/image" Target="../media/image9.png"/><Relationship Id="rId4" Type="http://schemas.openxmlformats.org/officeDocument/2006/relationships/image" Target="../media/image8.png"/></Relationships>
</file>

<file path=ppt/slides/_rels/slide28.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image" Target="../media/image5.jpeg"/><Relationship Id="rId7" Type="http://schemas.openxmlformats.org/officeDocument/2006/relationships/image" Target="../media/image52.png"/><Relationship Id="rId2" Type="http://schemas.openxmlformats.org/officeDocument/2006/relationships/notesSlide" Target="../notesSlides/notesSlide28.xml"/><Relationship Id="rId1" Type="http://schemas.openxmlformats.org/officeDocument/2006/relationships/slideLayout" Target="../slideLayouts/slideLayout12.xml"/><Relationship Id="rId6" Type="http://schemas.openxmlformats.org/officeDocument/2006/relationships/image" Target="../media/image50.png"/><Relationship Id="rId5" Type="http://schemas.openxmlformats.org/officeDocument/2006/relationships/image" Target="../media/image9.png"/><Relationship Id="rId4" Type="http://schemas.openxmlformats.org/officeDocument/2006/relationships/image" Target="../media/image8.png"/><Relationship Id="rId9" Type="http://schemas.openxmlformats.org/officeDocument/2006/relationships/image" Target="../media/image54.png"/></Relationships>
</file>

<file path=ppt/slides/_rels/slide29.xml.rels><?xml version="1.0" encoding="UTF-8" standalone="yes"?>
<Relationships xmlns="http://schemas.openxmlformats.org/package/2006/relationships"><Relationship Id="rId8" Type="http://schemas.openxmlformats.org/officeDocument/2006/relationships/image" Target="../media/image57.png"/><Relationship Id="rId3" Type="http://schemas.openxmlformats.org/officeDocument/2006/relationships/image" Target="../media/image5.jpeg"/><Relationship Id="rId7" Type="http://schemas.openxmlformats.org/officeDocument/2006/relationships/image" Target="../media/image56.png"/><Relationship Id="rId2" Type="http://schemas.openxmlformats.org/officeDocument/2006/relationships/notesSlide" Target="../notesSlides/notesSlide29.xml"/><Relationship Id="rId1" Type="http://schemas.openxmlformats.org/officeDocument/2006/relationships/slideLayout" Target="../slideLayouts/slideLayout12.xml"/><Relationship Id="rId6" Type="http://schemas.openxmlformats.org/officeDocument/2006/relationships/image" Target="../media/image55.png"/><Relationship Id="rId5" Type="http://schemas.openxmlformats.org/officeDocument/2006/relationships/image" Target="../media/image9.png"/><Relationship Id="rId4" Type="http://schemas.openxmlformats.org/officeDocument/2006/relationships/image" Target="../media/image8.png"/><Relationship Id="rId9" Type="http://schemas.openxmlformats.org/officeDocument/2006/relationships/image" Target="../media/image58.png"/></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5.jpeg"/><Relationship Id="rId7"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0.xml"/><Relationship Id="rId1" Type="http://schemas.openxmlformats.org/officeDocument/2006/relationships/slideLayout" Target="../slideLayouts/slideLayout12.xml"/><Relationship Id="rId6" Type="http://schemas.openxmlformats.org/officeDocument/2006/relationships/image" Target="../media/image50.png"/><Relationship Id="rId5" Type="http://schemas.openxmlformats.org/officeDocument/2006/relationships/image" Target="../media/image9.png"/><Relationship Id="rId4" Type="http://schemas.openxmlformats.org/officeDocument/2006/relationships/image" Target="../media/image8.png"/></Relationships>
</file>

<file path=ppt/slides/_rels/slide31.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59.png"/><Relationship Id="rId2" Type="http://schemas.openxmlformats.org/officeDocument/2006/relationships/notesSlide" Target="../notesSlides/notesSlide31.xml"/><Relationship Id="rId1" Type="http://schemas.openxmlformats.org/officeDocument/2006/relationships/slideLayout" Target="../slideLayouts/slideLayout12.xml"/><Relationship Id="rId6" Type="http://schemas.openxmlformats.org/officeDocument/2006/relationships/image" Target="../media/image50.png"/><Relationship Id="rId5" Type="http://schemas.openxmlformats.org/officeDocument/2006/relationships/image" Target="../media/image9.png"/><Relationship Id="rId4" Type="http://schemas.openxmlformats.org/officeDocument/2006/relationships/image" Target="../media/image8.png"/></Relationships>
</file>

<file path=ppt/slides/_rels/slide3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2.xml"/><Relationship Id="rId1" Type="http://schemas.openxmlformats.org/officeDocument/2006/relationships/slideLayout" Target="../slideLayouts/slideLayout12.xml"/><Relationship Id="rId6" Type="http://schemas.openxmlformats.org/officeDocument/2006/relationships/image" Target="../media/image50.png"/><Relationship Id="rId5" Type="http://schemas.openxmlformats.org/officeDocument/2006/relationships/image" Target="../media/image9.png"/><Relationship Id="rId4" Type="http://schemas.openxmlformats.org/officeDocument/2006/relationships/image" Target="../media/image8.png"/></Relationships>
</file>

<file path=ppt/slides/_rels/slide33.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25.png"/><Relationship Id="rId2" Type="http://schemas.openxmlformats.org/officeDocument/2006/relationships/notesSlide" Target="../notesSlides/notesSlide33.xml"/><Relationship Id="rId1" Type="http://schemas.openxmlformats.org/officeDocument/2006/relationships/slideLayout" Target="../slideLayouts/slideLayout12.xml"/><Relationship Id="rId6" Type="http://schemas.openxmlformats.org/officeDocument/2006/relationships/image" Target="../media/image60.png"/><Relationship Id="rId5" Type="http://schemas.openxmlformats.org/officeDocument/2006/relationships/image" Target="../media/image9.png"/><Relationship Id="rId4" Type="http://schemas.openxmlformats.org/officeDocument/2006/relationships/image" Target="../media/image8.png"/></Relationships>
</file>

<file path=ppt/slides/_rels/slide34.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62.png"/><Relationship Id="rId2" Type="http://schemas.openxmlformats.org/officeDocument/2006/relationships/notesSlide" Target="../notesSlides/notesSlide34.xml"/><Relationship Id="rId1" Type="http://schemas.openxmlformats.org/officeDocument/2006/relationships/slideLayout" Target="../slideLayouts/slideLayout12.xml"/><Relationship Id="rId6" Type="http://schemas.openxmlformats.org/officeDocument/2006/relationships/image" Target="../media/image61.emf"/><Relationship Id="rId5" Type="http://schemas.openxmlformats.org/officeDocument/2006/relationships/image" Target="../media/image9.png"/><Relationship Id="rId4" Type="http://schemas.openxmlformats.org/officeDocument/2006/relationships/image" Target="../media/image8.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40.png"/><Relationship Id="rId2" Type="http://schemas.openxmlformats.org/officeDocument/2006/relationships/notesSlide" Target="../notesSlides/notesSlide35.xml"/><Relationship Id="rId1" Type="http://schemas.openxmlformats.org/officeDocument/2006/relationships/slideLayout" Target="../slideLayouts/slideLayout12.xml"/><Relationship Id="rId6" Type="http://schemas.openxmlformats.org/officeDocument/2006/relationships/image" Target="../media/image39.png"/><Relationship Id="rId5" Type="http://schemas.openxmlformats.org/officeDocument/2006/relationships/image" Target="../media/image9.png"/><Relationship Id="rId4" Type="http://schemas.openxmlformats.org/officeDocument/2006/relationships/image" Target="../media/image8.png"/></Relationships>
</file>

<file path=ppt/slides/_rels/slide3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6.xml"/><Relationship Id="rId1" Type="http://schemas.openxmlformats.org/officeDocument/2006/relationships/slideLayout" Target="../slideLayouts/slideLayout12.xml"/><Relationship Id="rId6" Type="http://schemas.openxmlformats.org/officeDocument/2006/relationships/image" Target="../media/image50.png"/><Relationship Id="rId5" Type="http://schemas.openxmlformats.org/officeDocument/2006/relationships/image" Target="../media/image9.png"/><Relationship Id="rId4" Type="http://schemas.openxmlformats.org/officeDocument/2006/relationships/image" Target="../media/image8.png"/></Relationships>
</file>

<file path=ppt/slides/_rels/slide38.xml.rels><?xml version="1.0" encoding="UTF-8" standalone="yes"?>
<Relationships xmlns="http://schemas.openxmlformats.org/package/2006/relationships"><Relationship Id="rId8" Type="http://schemas.openxmlformats.org/officeDocument/2006/relationships/image" Target="../media/image57.png"/><Relationship Id="rId3" Type="http://schemas.openxmlformats.org/officeDocument/2006/relationships/image" Target="../media/image5.jpeg"/><Relationship Id="rId7" Type="http://schemas.openxmlformats.org/officeDocument/2006/relationships/image" Target="../media/image56.png"/><Relationship Id="rId2" Type="http://schemas.openxmlformats.org/officeDocument/2006/relationships/notesSlide" Target="../notesSlides/notesSlide37.xml"/><Relationship Id="rId1" Type="http://schemas.openxmlformats.org/officeDocument/2006/relationships/slideLayout" Target="../slideLayouts/slideLayout12.xml"/><Relationship Id="rId6" Type="http://schemas.openxmlformats.org/officeDocument/2006/relationships/image" Target="../media/image55.png"/><Relationship Id="rId5" Type="http://schemas.openxmlformats.org/officeDocument/2006/relationships/image" Target="../media/image9.png"/><Relationship Id="rId4" Type="http://schemas.openxmlformats.org/officeDocument/2006/relationships/image" Target="../media/image8.png"/><Relationship Id="rId9" Type="http://schemas.openxmlformats.org/officeDocument/2006/relationships/image" Target="../media/image58.png"/></Relationships>
</file>

<file path=ppt/slides/_rels/slide39.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64.png"/><Relationship Id="rId2" Type="http://schemas.openxmlformats.org/officeDocument/2006/relationships/notesSlide" Target="../notesSlides/notesSlide38.xml"/><Relationship Id="rId1" Type="http://schemas.openxmlformats.org/officeDocument/2006/relationships/slideLayout" Target="../slideLayouts/slideLayout12.xml"/><Relationship Id="rId6" Type="http://schemas.openxmlformats.org/officeDocument/2006/relationships/image" Target="../media/image63.png"/><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5.jpeg"/><Relationship Id="rId7"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40.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66.png"/><Relationship Id="rId2" Type="http://schemas.openxmlformats.org/officeDocument/2006/relationships/notesSlide" Target="../notesSlides/notesSlide39.xml"/><Relationship Id="rId1" Type="http://schemas.openxmlformats.org/officeDocument/2006/relationships/slideLayout" Target="../slideLayouts/slideLayout12.xml"/><Relationship Id="rId6" Type="http://schemas.openxmlformats.org/officeDocument/2006/relationships/image" Target="../media/image65.png"/><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5.jpeg"/><Relationship Id="rId7"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5.jpeg"/><Relationship Id="rId7"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image" Target="../media/image14.png"/><Relationship Id="rId5" Type="http://schemas.openxmlformats.org/officeDocument/2006/relationships/image" Target="../media/image9.png"/><Relationship Id="rId10" Type="http://schemas.openxmlformats.org/officeDocument/2006/relationships/image" Target="../media/image18.png"/><Relationship Id="rId4" Type="http://schemas.openxmlformats.org/officeDocument/2006/relationships/image" Target="../media/image8.png"/><Relationship Id="rId9" Type="http://schemas.openxmlformats.org/officeDocument/2006/relationships/image" Target="../media/image17.png"/></Relationships>
</file>

<file path=ppt/slides/_rels/slide7.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5.jpeg"/><Relationship Id="rId7"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12.xml"/><Relationship Id="rId6" Type="http://schemas.openxmlformats.org/officeDocument/2006/relationships/image" Target="../media/image19.png"/><Relationship Id="rId5" Type="http://schemas.openxmlformats.org/officeDocument/2006/relationships/image" Target="../media/image9.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12.xml"/><Relationship Id="rId6" Type="http://schemas.openxmlformats.org/officeDocument/2006/relationships/image" Target="../media/image21.png"/><Relationship Id="rId5" Type="http://schemas.openxmlformats.org/officeDocument/2006/relationships/image" Target="../media/image9.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48" descr="DAVIS logo.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705600" y="1905000"/>
            <a:ext cx="4572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1" name="Picture 49" descr="cannon logo.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324600" y="2971800"/>
            <a:ext cx="11430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2" name="Picture 50" descr="EHS logo.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553200" y="3962400"/>
            <a:ext cx="533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3" name="Picture 52" descr="penns state logo.jp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477000" y="4724400"/>
            <a:ext cx="1114425" cy="593725"/>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42" name="Rectangle 41"/>
          <p:cNvSpPr/>
          <p:nvPr/>
        </p:nvSpPr>
        <p:spPr>
          <a:xfrm>
            <a:off x="18288000" y="0"/>
            <a:ext cx="9144000" cy="6858000"/>
          </a:xfrm>
          <a:prstGeom prst="rect">
            <a:avLst/>
          </a:prstGeom>
          <a:solidFill>
            <a:schemeClr val="bg1"/>
          </a:solidFill>
          <a:ln w="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lang="en-US"/>
          </a:p>
        </p:txBody>
      </p:sp>
      <p:sp>
        <p:nvSpPr>
          <p:cNvPr id="45" name="Rectangle 44"/>
          <p:cNvSpPr/>
          <p:nvPr/>
        </p:nvSpPr>
        <p:spPr>
          <a:xfrm>
            <a:off x="0" y="0"/>
            <a:ext cx="9144000" cy="6858000"/>
          </a:xfrm>
          <a:prstGeom prst="rect">
            <a:avLst/>
          </a:prstGeom>
          <a:solidFill>
            <a:schemeClr val="bg1"/>
          </a:solidFill>
          <a:ln w="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lang="en-US"/>
          </a:p>
        </p:txBody>
      </p:sp>
      <p:sp>
        <p:nvSpPr>
          <p:cNvPr id="11" name="TextBox 10"/>
          <p:cNvSpPr txBox="1"/>
          <p:nvPr/>
        </p:nvSpPr>
        <p:spPr>
          <a:xfrm>
            <a:off x="9144000" y="-771833"/>
            <a:ext cx="9144000" cy="7417415"/>
          </a:xfrm>
          <a:prstGeom prst="rect">
            <a:avLst/>
          </a:prstGeom>
          <a:noFill/>
          <a:ln>
            <a:noFill/>
          </a:ln>
        </p:spPr>
        <p:txBody>
          <a:bodyPr anchor="ctr">
            <a:spAutoFit/>
          </a:bodyPr>
          <a:lstStyle/>
          <a:p>
            <a:pPr algn="ctr">
              <a:defRPr/>
            </a:pPr>
            <a:endParaRPr lang="en-US" sz="2800" dirty="0">
              <a:effectLst>
                <a:outerShdw blurRad="38100" dist="38100" dir="2700000" algn="tl">
                  <a:srgbClr val="000000">
                    <a:alpha val="43137"/>
                  </a:srgbClr>
                </a:outerShdw>
              </a:effectLst>
              <a:latin typeface="Copperplate Gothic Bold" pitchFamily="34" charset="0"/>
            </a:endParaRPr>
          </a:p>
          <a:p>
            <a:pPr algn="ctr">
              <a:defRPr/>
            </a:pPr>
            <a:endParaRPr lang="en-US" sz="2800" dirty="0">
              <a:effectLst>
                <a:outerShdw blurRad="38100" dist="38100" dir="2700000" algn="tl">
                  <a:srgbClr val="000000">
                    <a:alpha val="43137"/>
                  </a:srgbClr>
                </a:outerShdw>
              </a:effectLst>
              <a:latin typeface="Copperplate Gothic Bold" pitchFamily="34" charset="0"/>
            </a:endParaRPr>
          </a:p>
          <a:p>
            <a:pPr algn="ctr">
              <a:defRPr/>
            </a:pPr>
            <a:endParaRPr lang="en-US" sz="2800" dirty="0">
              <a:effectLst>
                <a:outerShdw blurRad="38100" dist="38100" dir="2700000" algn="tl">
                  <a:srgbClr val="000000">
                    <a:alpha val="43137"/>
                  </a:srgbClr>
                </a:outerShdw>
              </a:effectLst>
              <a:latin typeface="Copperplate Gothic Bold" pitchFamily="34" charset="0"/>
            </a:endParaRPr>
          </a:p>
          <a:p>
            <a:pPr algn="ctr">
              <a:defRPr/>
            </a:pPr>
            <a:r>
              <a:rPr lang="en-US" sz="3200" dirty="0" smtClean="0">
                <a:effectLst>
                  <a:outerShdw blurRad="38100" dist="38100" dir="2700000" algn="tl">
                    <a:srgbClr val="000000">
                      <a:alpha val="43137"/>
                    </a:srgbClr>
                  </a:outerShdw>
                </a:effectLst>
                <a:latin typeface="Copperplate Gothic Bold" pitchFamily="34" charset="0"/>
              </a:rPr>
              <a:t>Saint Vincent Health Center </a:t>
            </a:r>
          </a:p>
          <a:p>
            <a:pPr algn="ctr">
              <a:defRPr/>
            </a:pPr>
            <a:r>
              <a:rPr lang="en-US" sz="2400" dirty="0" smtClean="0">
                <a:effectLst>
                  <a:outerShdw blurRad="38100" dist="38100" dir="2700000" algn="tl">
                    <a:srgbClr val="000000">
                      <a:alpha val="43137"/>
                    </a:srgbClr>
                  </a:outerShdw>
                </a:effectLst>
                <a:latin typeface="Copperplate Gothic Bold" pitchFamily="34" charset="0"/>
              </a:rPr>
              <a:t>New Addition Project</a:t>
            </a:r>
            <a:endParaRPr lang="en-US" sz="2400" dirty="0">
              <a:effectLst>
                <a:outerShdw blurRad="38100" dist="38100" dir="2700000" algn="tl">
                  <a:srgbClr val="000000">
                    <a:alpha val="43137"/>
                  </a:srgbClr>
                </a:outerShdw>
              </a:effectLst>
              <a:latin typeface="Copperplate Gothic Bold" pitchFamily="34" charset="0"/>
            </a:endParaRPr>
          </a:p>
          <a:p>
            <a:pPr algn="ctr">
              <a:defRPr/>
            </a:pPr>
            <a:r>
              <a:rPr lang="en-US" sz="1800" dirty="0" smtClean="0">
                <a:effectLst>
                  <a:outerShdw blurRad="38100" dist="38100" dir="2700000" algn="tl">
                    <a:srgbClr val="000000">
                      <a:alpha val="43137"/>
                    </a:srgbClr>
                  </a:outerShdw>
                </a:effectLst>
                <a:latin typeface="Copperplate Gothic Bold" pitchFamily="34" charset="0"/>
              </a:rPr>
              <a:t>Erie, PA</a:t>
            </a:r>
            <a:endParaRPr lang="en-US" sz="1800" dirty="0">
              <a:effectLst>
                <a:outerShdw blurRad="38100" dist="38100" dir="2700000" algn="tl">
                  <a:srgbClr val="000000">
                    <a:alpha val="43137"/>
                  </a:srgbClr>
                </a:outerShdw>
              </a:effectLst>
              <a:latin typeface="Copperplate Gothic Bold" pitchFamily="34" charset="0"/>
            </a:endParaRPr>
          </a:p>
          <a:p>
            <a:pPr algn="ctr">
              <a:defRPr/>
            </a:pPr>
            <a:endParaRPr lang="en-US" sz="1800" dirty="0">
              <a:effectLst>
                <a:outerShdw blurRad="38100" dist="38100" dir="2700000" algn="tl">
                  <a:srgbClr val="000000">
                    <a:alpha val="43137"/>
                  </a:srgbClr>
                </a:outerShdw>
              </a:effectLst>
              <a:latin typeface="Copperplate Gothic Bold" pitchFamily="34" charset="0"/>
            </a:endParaRPr>
          </a:p>
          <a:p>
            <a:pPr algn="ctr">
              <a:defRPr/>
            </a:pPr>
            <a:endParaRPr lang="en-US" sz="1800" dirty="0">
              <a:effectLst>
                <a:outerShdw blurRad="38100" dist="38100" dir="2700000" algn="tl">
                  <a:srgbClr val="000000">
                    <a:alpha val="43137"/>
                  </a:srgbClr>
                </a:outerShdw>
              </a:effectLst>
              <a:latin typeface="Copperplate Gothic Bold" pitchFamily="34" charset="0"/>
            </a:endParaRPr>
          </a:p>
          <a:p>
            <a:pPr algn="ctr">
              <a:defRPr/>
            </a:pPr>
            <a:endParaRPr lang="en-US" sz="1800" dirty="0">
              <a:effectLst>
                <a:outerShdw blurRad="38100" dist="38100" dir="2700000" algn="tl">
                  <a:srgbClr val="000000">
                    <a:alpha val="43137"/>
                  </a:srgbClr>
                </a:outerShdw>
              </a:effectLst>
              <a:latin typeface="Copperplate Gothic Bold" pitchFamily="34" charset="0"/>
            </a:endParaRPr>
          </a:p>
          <a:p>
            <a:pPr algn="ctr">
              <a:defRPr/>
            </a:pPr>
            <a:endParaRPr lang="en-US" sz="1600" dirty="0">
              <a:effectLst>
                <a:outerShdw blurRad="38100" dist="38100" dir="2700000" algn="tl">
                  <a:srgbClr val="000000">
                    <a:alpha val="43137"/>
                  </a:srgbClr>
                </a:outerShdw>
              </a:effectLst>
              <a:latin typeface="Copperplate Gothic Bold" pitchFamily="34" charset="0"/>
            </a:endParaRPr>
          </a:p>
          <a:p>
            <a:pPr algn="ctr">
              <a:defRPr/>
            </a:pPr>
            <a:endParaRPr lang="en-US" sz="1600" dirty="0">
              <a:effectLst>
                <a:outerShdw blurRad="38100" dist="38100" dir="2700000" algn="tl">
                  <a:srgbClr val="000000">
                    <a:alpha val="43137"/>
                  </a:srgbClr>
                </a:outerShdw>
              </a:effectLst>
              <a:latin typeface="Copperplate Gothic Bold" pitchFamily="34" charset="0"/>
            </a:endParaRPr>
          </a:p>
          <a:p>
            <a:pPr algn="ctr">
              <a:defRPr/>
            </a:pPr>
            <a:endParaRPr lang="en-US" sz="1600" dirty="0">
              <a:effectLst>
                <a:outerShdw blurRad="38100" dist="38100" dir="2700000" algn="tl">
                  <a:srgbClr val="000000">
                    <a:alpha val="43137"/>
                  </a:srgbClr>
                </a:outerShdw>
              </a:effectLst>
              <a:latin typeface="Copperplate Gothic Bold" pitchFamily="34" charset="0"/>
            </a:endParaRPr>
          </a:p>
          <a:p>
            <a:pPr algn="ctr">
              <a:defRPr/>
            </a:pPr>
            <a:endParaRPr lang="en-US" sz="1600" dirty="0">
              <a:effectLst>
                <a:outerShdw blurRad="38100" dist="38100" dir="2700000" algn="tl">
                  <a:srgbClr val="000000">
                    <a:alpha val="43137"/>
                  </a:srgbClr>
                </a:outerShdw>
              </a:effectLst>
              <a:latin typeface="Copperplate Gothic Bold" pitchFamily="34" charset="0"/>
            </a:endParaRPr>
          </a:p>
          <a:p>
            <a:pPr algn="ctr">
              <a:defRPr/>
            </a:pPr>
            <a:endParaRPr lang="en-US" sz="1600" dirty="0">
              <a:effectLst>
                <a:outerShdw blurRad="38100" dist="38100" dir="2700000" algn="tl">
                  <a:srgbClr val="000000">
                    <a:alpha val="43137"/>
                  </a:srgbClr>
                </a:outerShdw>
              </a:effectLst>
              <a:latin typeface="Copperplate Gothic Bold" pitchFamily="34" charset="0"/>
            </a:endParaRPr>
          </a:p>
          <a:p>
            <a:pPr algn="ctr">
              <a:defRPr/>
            </a:pPr>
            <a:endParaRPr lang="en-US" sz="1600" dirty="0">
              <a:effectLst>
                <a:outerShdw blurRad="38100" dist="38100" dir="2700000" algn="tl">
                  <a:srgbClr val="000000">
                    <a:alpha val="43137"/>
                  </a:srgbClr>
                </a:outerShdw>
              </a:effectLst>
              <a:latin typeface="Copperplate Gothic Bold" pitchFamily="34" charset="0"/>
            </a:endParaRPr>
          </a:p>
          <a:p>
            <a:pPr algn="ctr">
              <a:defRPr/>
            </a:pPr>
            <a:endParaRPr lang="en-US" sz="1600" dirty="0">
              <a:effectLst>
                <a:outerShdw blurRad="38100" dist="38100" dir="2700000" algn="tl">
                  <a:srgbClr val="000000">
                    <a:alpha val="43137"/>
                  </a:srgbClr>
                </a:outerShdw>
              </a:effectLst>
              <a:latin typeface="Copperplate Gothic Bold" pitchFamily="34" charset="0"/>
            </a:endParaRPr>
          </a:p>
          <a:p>
            <a:pPr algn="ctr">
              <a:defRPr/>
            </a:pPr>
            <a:endParaRPr lang="en-US" sz="1600" dirty="0">
              <a:effectLst>
                <a:outerShdw blurRad="38100" dist="38100" dir="2700000" algn="tl">
                  <a:srgbClr val="000000">
                    <a:alpha val="43137"/>
                  </a:srgbClr>
                </a:outerShdw>
              </a:effectLst>
              <a:latin typeface="Copperplate Gothic Bold" pitchFamily="34" charset="0"/>
            </a:endParaRPr>
          </a:p>
          <a:p>
            <a:pPr algn="ctr">
              <a:defRPr/>
            </a:pPr>
            <a:endParaRPr lang="en-US" sz="1600" dirty="0">
              <a:effectLst>
                <a:outerShdw blurRad="38100" dist="38100" dir="2700000" algn="tl">
                  <a:srgbClr val="000000">
                    <a:alpha val="43137"/>
                  </a:srgbClr>
                </a:outerShdw>
              </a:effectLst>
              <a:latin typeface="Copperplate Gothic Bold" pitchFamily="34" charset="0"/>
            </a:endParaRPr>
          </a:p>
          <a:p>
            <a:pPr algn="ctr">
              <a:defRPr/>
            </a:pPr>
            <a:endParaRPr lang="en-US" sz="1600" dirty="0">
              <a:effectLst>
                <a:outerShdw blurRad="38100" dist="38100" dir="2700000" algn="tl">
                  <a:srgbClr val="000000">
                    <a:alpha val="43137"/>
                  </a:srgbClr>
                </a:outerShdw>
              </a:effectLst>
              <a:latin typeface="Copperplate Gothic Bold" pitchFamily="34" charset="0"/>
            </a:endParaRPr>
          </a:p>
          <a:p>
            <a:pPr algn="ctr">
              <a:defRPr/>
            </a:pPr>
            <a:endParaRPr lang="en-US" sz="1600" dirty="0">
              <a:effectLst>
                <a:outerShdw blurRad="38100" dist="38100" dir="2700000" algn="tl">
                  <a:srgbClr val="000000">
                    <a:alpha val="43137"/>
                  </a:srgbClr>
                </a:outerShdw>
              </a:effectLst>
              <a:latin typeface="Copperplate Gothic Bold" pitchFamily="34" charset="0"/>
            </a:endParaRPr>
          </a:p>
          <a:p>
            <a:pPr algn="ctr">
              <a:defRPr/>
            </a:pPr>
            <a:endParaRPr lang="en-US" sz="1600" dirty="0">
              <a:effectLst>
                <a:outerShdw blurRad="38100" dist="38100" dir="2700000" algn="tl">
                  <a:srgbClr val="000000">
                    <a:alpha val="43137"/>
                  </a:srgbClr>
                </a:outerShdw>
              </a:effectLst>
              <a:latin typeface="Copperplate Gothic Bold" pitchFamily="34" charset="0"/>
            </a:endParaRPr>
          </a:p>
          <a:p>
            <a:pPr algn="ctr">
              <a:defRPr/>
            </a:pPr>
            <a:endParaRPr lang="en-US" sz="1600" dirty="0">
              <a:effectLst>
                <a:outerShdw blurRad="38100" dist="38100" dir="2700000" algn="tl">
                  <a:srgbClr val="000000">
                    <a:alpha val="43137"/>
                  </a:srgbClr>
                </a:outerShdw>
              </a:effectLst>
              <a:latin typeface="Copperplate Gothic Bold" pitchFamily="34" charset="0"/>
            </a:endParaRPr>
          </a:p>
          <a:p>
            <a:pPr algn="ctr">
              <a:defRPr/>
            </a:pPr>
            <a:r>
              <a:rPr lang="en-US" sz="2000" dirty="0">
                <a:effectLst>
                  <a:outerShdw blurRad="38100" dist="38100" dir="2700000" algn="tl">
                    <a:srgbClr val="000000">
                      <a:alpha val="43137"/>
                    </a:srgbClr>
                  </a:outerShdw>
                </a:effectLst>
                <a:latin typeface="Copperplate Gothic Bold" pitchFamily="34" charset="0"/>
              </a:rPr>
              <a:t>PENN STATE AE SENIOR CAPSTONE PROJECT</a:t>
            </a:r>
          </a:p>
          <a:p>
            <a:pPr algn="ctr">
              <a:defRPr/>
            </a:pPr>
            <a:r>
              <a:rPr lang="en-US" sz="1600" dirty="0" smtClean="0">
                <a:effectLst>
                  <a:outerShdw blurRad="38100" dist="38100" dir="2700000" algn="tl">
                    <a:srgbClr val="000000">
                      <a:alpha val="43137"/>
                    </a:srgbClr>
                  </a:outerShdw>
                </a:effectLst>
                <a:latin typeface="Copperplate Gothic Bold" pitchFamily="34" charset="0"/>
              </a:rPr>
              <a:t>Tyler </a:t>
            </a:r>
            <a:r>
              <a:rPr lang="en-US" sz="1600" dirty="0" err="1" smtClean="0">
                <a:effectLst>
                  <a:outerShdw blurRad="38100" dist="38100" dir="2700000" algn="tl">
                    <a:srgbClr val="000000">
                      <a:alpha val="43137"/>
                    </a:srgbClr>
                  </a:outerShdw>
                </a:effectLst>
                <a:latin typeface="Copperplate Gothic Bold" pitchFamily="34" charset="0"/>
              </a:rPr>
              <a:t>Jaggi</a:t>
            </a:r>
            <a:r>
              <a:rPr lang="en-US" sz="1600" dirty="0" smtClean="0">
                <a:effectLst>
                  <a:outerShdw blurRad="38100" dist="38100" dir="2700000" algn="tl">
                    <a:srgbClr val="000000">
                      <a:alpha val="43137"/>
                    </a:srgbClr>
                  </a:outerShdw>
                </a:effectLst>
                <a:latin typeface="Copperplate Gothic Bold" pitchFamily="34" charset="0"/>
              </a:rPr>
              <a:t> | </a:t>
            </a:r>
            <a:r>
              <a:rPr lang="en-US" sz="1600" dirty="0">
                <a:effectLst>
                  <a:outerShdw blurRad="38100" dist="38100" dir="2700000" algn="tl">
                    <a:srgbClr val="000000">
                      <a:alpha val="43137"/>
                    </a:srgbClr>
                  </a:outerShdw>
                </a:effectLst>
                <a:latin typeface="Copperplate Gothic Bold" pitchFamily="34" charset="0"/>
              </a:rPr>
              <a:t>CONSTRUCTION MANAGEMENT</a:t>
            </a:r>
            <a:r>
              <a:rPr lang="en-US" sz="1800" dirty="0">
                <a:effectLst>
                  <a:outerShdw blurRad="38100" dist="38100" dir="2700000" algn="tl">
                    <a:srgbClr val="000000">
                      <a:alpha val="43137"/>
                    </a:srgbClr>
                  </a:outerShdw>
                </a:effectLst>
                <a:latin typeface="Copperplate Gothic Bold" pitchFamily="34" charset="0"/>
              </a:rPr>
              <a:t/>
            </a:r>
            <a:br>
              <a:rPr lang="en-US" sz="1800" dirty="0">
                <a:effectLst>
                  <a:outerShdw blurRad="38100" dist="38100" dir="2700000" algn="tl">
                    <a:srgbClr val="000000">
                      <a:alpha val="43137"/>
                    </a:srgbClr>
                  </a:outerShdw>
                </a:effectLst>
                <a:latin typeface="Copperplate Gothic Bold" pitchFamily="34" charset="0"/>
              </a:rPr>
            </a:br>
            <a:r>
              <a:rPr lang="en-US" sz="1200" dirty="0">
                <a:effectLst>
                  <a:outerShdw blurRad="38100" dist="38100" dir="2700000" algn="tl">
                    <a:srgbClr val="000000">
                      <a:alpha val="43137"/>
                    </a:srgbClr>
                  </a:outerShdw>
                </a:effectLst>
                <a:latin typeface="Copperplate Gothic Bold" pitchFamily="34" charset="0"/>
              </a:rPr>
              <a:t>DR. </a:t>
            </a:r>
            <a:r>
              <a:rPr lang="en-US" sz="1200" dirty="0" smtClean="0">
                <a:effectLst>
                  <a:outerShdw blurRad="38100" dist="38100" dir="2700000" algn="tl">
                    <a:srgbClr val="000000">
                      <a:alpha val="43137"/>
                    </a:srgbClr>
                  </a:outerShdw>
                </a:effectLst>
                <a:latin typeface="Copperplate Gothic Bold" pitchFamily="34" charset="0"/>
              </a:rPr>
              <a:t>David Riley </a:t>
            </a:r>
            <a:r>
              <a:rPr lang="en-US" sz="1200" dirty="0">
                <a:effectLst>
                  <a:outerShdw blurRad="38100" dist="38100" dir="2700000" algn="tl">
                    <a:srgbClr val="000000">
                      <a:alpha val="43137"/>
                    </a:srgbClr>
                  </a:outerShdw>
                </a:effectLst>
                <a:latin typeface="Copperplate Gothic Bold" pitchFamily="34" charset="0"/>
              </a:rPr>
              <a:t>-  CM ADVISOR</a:t>
            </a:r>
          </a:p>
        </p:txBody>
      </p:sp>
      <p:pic>
        <p:nvPicPr>
          <p:cNvPr id="12" name="Picture 11"/>
          <p:cNvPicPr/>
          <p:nvPr/>
        </p:nvPicPr>
        <p:blipFill>
          <a:blip r:embed="rId7" cstate="print">
            <a:extLst>
              <a:ext uri="{28A0092B-C50C-407E-A947-70E740481C1C}">
                <a14:useLocalDpi xmlns:a14="http://schemas.microsoft.com/office/drawing/2010/main" val="0"/>
              </a:ext>
            </a:extLst>
          </a:blip>
          <a:stretch>
            <a:fillRect/>
          </a:stretch>
        </p:blipFill>
        <p:spPr>
          <a:xfrm>
            <a:off x="10134600" y="1829344"/>
            <a:ext cx="7162800" cy="3809456"/>
          </a:xfrm>
          <a:prstGeom prst="rect">
            <a:avLst/>
          </a:prstGeom>
        </p:spPr>
      </p:pic>
    </p:spTree>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p:cNvSpPr txBox="1"/>
          <p:nvPr/>
        </p:nvSpPr>
        <p:spPr>
          <a:xfrm>
            <a:off x="18288000" y="0"/>
            <a:ext cx="9144000" cy="1077913"/>
          </a:xfrm>
          <a:prstGeom prst="rect">
            <a:avLst/>
          </a:prstGeom>
          <a:gradFill flip="none" rotWithShape="1">
            <a:gsLst>
              <a:gs pos="0">
                <a:srgbClr val="2E5C8E">
                  <a:shade val="30000"/>
                  <a:satMod val="115000"/>
                </a:srgbClr>
              </a:gs>
              <a:gs pos="50000">
                <a:srgbClr val="2E5C8E">
                  <a:shade val="67500"/>
                  <a:satMod val="115000"/>
                </a:srgbClr>
              </a:gs>
              <a:gs pos="100000">
                <a:srgbClr val="2E5C8E">
                  <a:shade val="100000"/>
                  <a:satMod val="115000"/>
                </a:srgbClr>
              </a:gs>
            </a:gsLst>
            <a:lin ang="5400000" scaled="1"/>
            <a:tileRect/>
          </a:gradFill>
          <a:ln>
            <a:noFill/>
          </a:ln>
        </p:spPr>
        <p:txBody>
          <a:bodyPr anchor="ctr">
            <a:spAutoFit/>
          </a:bodyPr>
          <a:lstStyle/>
          <a:p>
            <a:pPr algn="ctr">
              <a:defRPr/>
            </a:pPr>
            <a:r>
              <a:rPr lang="en-US" sz="1800" dirty="0">
                <a:effectLst>
                  <a:outerShdw blurRad="38100" dist="38100" dir="2700000" algn="tl">
                    <a:srgbClr val="000000">
                      <a:alpha val="43137"/>
                    </a:srgbClr>
                  </a:outerShdw>
                </a:effectLst>
                <a:latin typeface="Copperplate Gothic Bold" pitchFamily="34" charset="0"/>
              </a:rPr>
              <a:t>Saint Vincent Health Center</a:t>
            </a:r>
          </a:p>
          <a:p>
            <a:pPr algn="ctr">
              <a:defRPr/>
            </a:pPr>
            <a:r>
              <a:rPr lang="en-US" sz="1600" dirty="0">
                <a:effectLst>
                  <a:outerShdw blurRad="38100" dist="38100" dir="2700000" algn="tl">
                    <a:srgbClr val="000000">
                      <a:alpha val="43137"/>
                    </a:srgbClr>
                  </a:outerShdw>
                </a:effectLst>
                <a:latin typeface="Copperplate Gothic Bold" pitchFamily="34" charset="0"/>
              </a:rPr>
              <a:t>New Addition Building</a:t>
            </a:r>
          </a:p>
          <a:p>
            <a:pPr algn="ctr">
              <a:defRPr/>
            </a:pPr>
            <a:r>
              <a:rPr lang="en-US" sz="1200" dirty="0">
                <a:effectLst>
                  <a:outerShdw blurRad="38100" dist="38100" dir="2700000" algn="tl">
                    <a:srgbClr val="000000">
                      <a:alpha val="43137"/>
                    </a:srgbClr>
                  </a:outerShdw>
                </a:effectLst>
                <a:latin typeface="Copperplate Gothic Bold" pitchFamily="34" charset="0"/>
              </a:rPr>
              <a:t>Erie, PA</a:t>
            </a:r>
          </a:p>
          <a:p>
            <a:pPr algn="ctr">
              <a:defRPr/>
            </a:pPr>
            <a:endParaRPr lang="en-US" sz="800" dirty="0" smtClean="0">
              <a:effectLst>
                <a:outerShdw blurRad="38100" dist="38100" dir="2700000" algn="tl">
                  <a:srgbClr val="000000">
                    <a:alpha val="43137"/>
                  </a:srgbClr>
                </a:outerShdw>
              </a:effectLst>
              <a:latin typeface="Copperplate Gothic Bold" pitchFamily="34" charset="0"/>
            </a:endParaRPr>
          </a:p>
          <a:p>
            <a:pPr algn="ctr">
              <a:defRPr/>
            </a:pPr>
            <a:r>
              <a:rPr lang="en-US" sz="1000" dirty="0" smtClean="0">
                <a:effectLst>
                  <a:outerShdw blurRad="38100" dist="38100" dir="2700000" algn="tl">
                    <a:srgbClr val="000000">
                      <a:alpha val="43137"/>
                    </a:srgbClr>
                  </a:outerShdw>
                </a:effectLst>
                <a:latin typeface="Copperplate Gothic Bold" pitchFamily="34" charset="0"/>
              </a:rPr>
              <a:t>TYLER JAGGI | CONSTRUCTION MANAGEMENT</a:t>
            </a:r>
            <a:endParaRPr lang="en-US" sz="1000" dirty="0">
              <a:effectLst>
                <a:outerShdw blurRad="38100" dist="38100" dir="2700000" algn="tl">
                  <a:srgbClr val="000000">
                    <a:alpha val="43137"/>
                  </a:srgbClr>
                </a:outerShdw>
              </a:effectLst>
              <a:latin typeface="Copperplate Gothic Bold" pitchFamily="34" charset="0"/>
            </a:endParaRPr>
          </a:p>
        </p:txBody>
      </p:sp>
      <p:sp>
        <p:nvSpPr>
          <p:cNvPr id="17" name="TextBox 16"/>
          <p:cNvSpPr txBox="1"/>
          <p:nvPr/>
        </p:nvSpPr>
        <p:spPr>
          <a:xfrm>
            <a:off x="9144000" y="348"/>
            <a:ext cx="9144000" cy="1077218"/>
          </a:xfrm>
          <a:prstGeom prst="rect">
            <a:avLst/>
          </a:prstGeom>
          <a:gradFill flip="none" rotWithShape="1">
            <a:gsLst>
              <a:gs pos="0">
                <a:schemeClr val="bg1">
                  <a:lumMod val="65000"/>
                  <a:lumOff val="35000"/>
                  <a:shade val="30000"/>
                  <a:satMod val="115000"/>
                </a:schemeClr>
              </a:gs>
              <a:gs pos="50000">
                <a:schemeClr val="bg1">
                  <a:lumMod val="65000"/>
                  <a:lumOff val="35000"/>
                  <a:shade val="67500"/>
                  <a:satMod val="115000"/>
                </a:schemeClr>
              </a:gs>
              <a:gs pos="100000">
                <a:schemeClr val="bg1">
                  <a:lumMod val="65000"/>
                  <a:lumOff val="35000"/>
                  <a:shade val="100000"/>
                  <a:satMod val="115000"/>
                </a:schemeClr>
              </a:gs>
            </a:gsLst>
            <a:lin ang="5400000" scaled="1"/>
            <a:tileRect/>
          </a:gradFill>
          <a:ln>
            <a:noFill/>
          </a:ln>
        </p:spPr>
        <p:txBody>
          <a:bodyPr anchor="ctr">
            <a:spAutoFit/>
          </a:bodyPr>
          <a:lstStyle/>
          <a:p>
            <a:pPr algn="ctr">
              <a:defRPr/>
            </a:pPr>
            <a:endParaRPr lang="en-US" sz="1000" dirty="0">
              <a:latin typeface="Copperplate Gothic Bold" pitchFamily="34" charset="0"/>
            </a:endParaRPr>
          </a:p>
          <a:p>
            <a:pPr algn="ctr">
              <a:defRPr/>
            </a:pPr>
            <a:endParaRPr lang="en-US" sz="1000" dirty="0">
              <a:latin typeface="Copperplate Gothic Bold" pitchFamily="34" charset="0"/>
            </a:endParaRPr>
          </a:p>
          <a:p>
            <a:pPr algn="ctr">
              <a:defRPr/>
            </a:pPr>
            <a:r>
              <a:rPr lang="en-US" sz="2400" b="1" dirty="0" smtClean="0">
                <a:effectLst>
                  <a:outerShdw blurRad="38100" dist="38100" dir="2700000" algn="tl">
                    <a:srgbClr val="000000">
                      <a:alpha val="43137"/>
                    </a:srgbClr>
                  </a:outerShdw>
                </a:effectLst>
                <a:latin typeface="Copperplate Gothic Bold" pitchFamily="34" charset="0"/>
              </a:rPr>
              <a:t>ANALYSIS #1: Re-Sequencing Phasing</a:t>
            </a:r>
            <a:endParaRPr lang="en-US" sz="2400" b="1" dirty="0">
              <a:effectLst>
                <a:outerShdw blurRad="38100" dist="38100" dir="2700000" algn="tl">
                  <a:srgbClr val="000000">
                    <a:alpha val="43137"/>
                  </a:srgbClr>
                </a:outerShdw>
              </a:effectLst>
              <a:latin typeface="Copperplate Gothic Bold" pitchFamily="34" charset="0"/>
            </a:endParaRPr>
          </a:p>
          <a:p>
            <a:pPr algn="ctr">
              <a:defRPr/>
            </a:pPr>
            <a:endParaRPr lang="en-US" sz="1000" dirty="0">
              <a:latin typeface="Copperplate Gothic Bold" pitchFamily="34" charset="0"/>
            </a:endParaRPr>
          </a:p>
          <a:p>
            <a:pPr algn="ctr">
              <a:defRPr/>
            </a:pPr>
            <a:endParaRPr lang="en-US" sz="1000" dirty="0">
              <a:latin typeface="Copperplate Gothic Bold" pitchFamily="34" charset="0"/>
            </a:endParaRPr>
          </a:p>
        </p:txBody>
      </p:sp>
      <p:sp>
        <p:nvSpPr>
          <p:cNvPr id="6" name="TextBox 5"/>
          <p:cNvSpPr txBox="1"/>
          <p:nvPr/>
        </p:nvSpPr>
        <p:spPr>
          <a:xfrm>
            <a:off x="0" y="0"/>
            <a:ext cx="9144000" cy="1077913"/>
          </a:xfrm>
          <a:prstGeom prst="rect">
            <a:avLst/>
          </a:prstGeom>
          <a:gradFill flip="none" rotWithShape="1">
            <a:gsLst>
              <a:gs pos="0">
                <a:srgbClr val="2E5C8E">
                  <a:shade val="30000"/>
                  <a:satMod val="115000"/>
                </a:srgbClr>
              </a:gs>
              <a:gs pos="50000">
                <a:srgbClr val="2E5C8E">
                  <a:shade val="67500"/>
                  <a:satMod val="115000"/>
                </a:srgbClr>
              </a:gs>
              <a:gs pos="100000">
                <a:srgbClr val="2E5C8E">
                  <a:shade val="100000"/>
                  <a:satMod val="115000"/>
                </a:srgbClr>
              </a:gs>
            </a:gsLst>
            <a:lin ang="5400000" scaled="1"/>
            <a:tileRect/>
          </a:gradFill>
          <a:ln>
            <a:noFill/>
          </a:ln>
        </p:spPr>
        <p:txBody>
          <a:bodyPr anchor="ctr">
            <a:spAutoFit/>
          </a:bodyPr>
          <a:lstStyle/>
          <a:p>
            <a:pPr algn="ctr">
              <a:defRPr/>
            </a:pPr>
            <a:r>
              <a:rPr lang="en-US" sz="1800" dirty="0" smtClean="0">
                <a:effectLst>
                  <a:outerShdw blurRad="38100" dist="38100" dir="2700000" algn="tl">
                    <a:srgbClr val="000000">
                      <a:alpha val="43137"/>
                    </a:srgbClr>
                  </a:outerShdw>
                </a:effectLst>
                <a:latin typeface="Copperplate Gothic Bold" pitchFamily="34" charset="0"/>
              </a:rPr>
              <a:t>Saint Vincent Health Center</a:t>
            </a:r>
            <a:endParaRPr lang="en-US" sz="1800" dirty="0">
              <a:effectLst>
                <a:outerShdw blurRad="38100" dist="38100" dir="2700000" algn="tl">
                  <a:srgbClr val="000000">
                    <a:alpha val="43137"/>
                  </a:srgbClr>
                </a:outerShdw>
              </a:effectLst>
              <a:latin typeface="Copperplate Gothic Bold" pitchFamily="34" charset="0"/>
            </a:endParaRPr>
          </a:p>
          <a:p>
            <a:pPr algn="ctr">
              <a:defRPr/>
            </a:pPr>
            <a:r>
              <a:rPr lang="en-US" sz="1600" dirty="0" smtClean="0">
                <a:effectLst>
                  <a:outerShdw blurRad="38100" dist="38100" dir="2700000" algn="tl">
                    <a:srgbClr val="000000">
                      <a:alpha val="43137"/>
                    </a:srgbClr>
                  </a:outerShdw>
                </a:effectLst>
                <a:latin typeface="Copperplate Gothic Bold" pitchFamily="34" charset="0"/>
              </a:rPr>
              <a:t>New Addition Building</a:t>
            </a:r>
            <a:endParaRPr lang="en-US" sz="1600" dirty="0">
              <a:effectLst>
                <a:outerShdw blurRad="38100" dist="38100" dir="2700000" algn="tl">
                  <a:srgbClr val="000000">
                    <a:alpha val="43137"/>
                  </a:srgbClr>
                </a:outerShdw>
              </a:effectLst>
              <a:latin typeface="Copperplate Gothic Bold" pitchFamily="34" charset="0"/>
            </a:endParaRPr>
          </a:p>
          <a:p>
            <a:pPr algn="ctr">
              <a:defRPr/>
            </a:pPr>
            <a:r>
              <a:rPr lang="en-US" sz="1200" dirty="0" smtClean="0">
                <a:effectLst>
                  <a:outerShdw blurRad="38100" dist="38100" dir="2700000" algn="tl">
                    <a:srgbClr val="000000">
                      <a:alpha val="43137"/>
                    </a:srgbClr>
                  </a:outerShdw>
                </a:effectLst>
                <a:latin typeface="Copperplate Gothic Bold" pitchFamily="34" charset="0"/>
              </a:rPr>
              <a:t>Erie, PA</a:t>
            </a:r>
            <a:endParaRPr lang="en-US" sz="1200" dirty="0">
              <a:effectLst>
                <a:outerShdw blurRad="38100" dist="38100" dir="2700000" algn="tl">
                  <a:srgbClr val="000000">
                    <a:alpha val="43137"/>
                  </a:srgbClr>
                </a:outerShdw>
              </a:effectLst>
              <a:latin typeface="Copperplate Gothic Bold" pitchFamily="34" charset="0"/>
            </a:endParaRPr>
          </a:p>
          <a:p>
            <a:pPr algn="ctr">
              <a:defRPr/>
            </a:pPr>
            <a:endParaRPr lang="en-US" sz="800" dirty="0">
              <a:effectLst>
                <a:outerShdw blurRad="38100" dist="38100" dir="2700000" algn="tl">
                  <a:srgbClr val="000000">
                    <a:alpha val="43137"/>
                  </a:srgbClr>
                </a:outerShdw>
              </a:effectLst>
              <a:latin typeface="Copperplate Gothic Bold" pitchFamily="34" charset="0"/>
            </a:endParaRPr>
          </a:p>
          <a:p>
            <a:pPr algn="ctr">
              <a:defRPr/>
            </a:pPr>
            <a:r>
              <a:rPr lang="en-US" sz="1000" dirty="0" smtClean="0">
                <a:effectLst>
                  <a:outerShdw blurRad="38100" dist="38100" dir="2700000" algn="tl">
                    <a:srgbClr val="000000">
                      <a:alpha val="43137"/>
                    </a:srgbClr>
                  </a:outerShdw>
                </a:effectLst>
                <a:latin typeface="Copperplate Gothic Bold" pitchFamily="34" charset="0"/>
              </a:rPr>
              <a:t>Tyler </a:t>
            </a:r>
            <a:r>
              <a:rPr lang="en-US" sz="1000" dirty="0" err="1" smtClean="0">
                <a:effectLst>
                  <a:outerShdw blurRad="38100" dist="38100" dir="2700000" algn="tl">
                    <a:srgbClr val="000000">
                      <a:alpha val="43137"/>
                    </a:srgbClr>
                  </a:outerShdw>
                </a:effectLst>
                <a:latin typeface="Copperplate Gothic Bold" pitchFamily="34" charset="0"/>
              </a:rPr>
              <a:t>jaggi</a:t>
            </a:r>
            <a:r>
              <a:rPr lang="en-US" sz="1000" dirty="0" smtClean="0">
                <a:effectLst>
                  <a:outerShdw blurRad="38100" dist="38100" dir="2700000" algn="tl">
                    <a:srgbClr val="000000">
                      <a:alpha val="43137"/>
                    </a:srgbClr>
                  </a:outerShdw>
                </a:effectLst>
                <a:latin typeface="Copperplate Gothic Bold" pitchFamily="34" charset="0"/>
              </a:rPr>
              <a:t> | </a:t>
            </a:r>
            <a:r>
              <a:rPr lang="en-US" sz="1000" dirty="0">
                <a:effectLst>
                  <a:outerShdw blurRad="38100" dist="38100" dir="2700000" algn="tl">
                    <a:srgbClr val="000000">
                      <a:alpha val="43137"/>
                    </a:srgbClr>
                  </a:outerShdw>
                </a:effectLst>
                <a:latin typeface="Copperplate Gothic Bold" pitchFamily="34" charset="0"/>
              </a:rPr>
              <a:t>CONSTRUCTION MANAGEMENT</a:t>
            </a:r>
          </a:p>
        </p:txBody>
      </p:sp>
      <p:sp>
        <p:nvSpPr>
          <p:cNvPr id="4" name="TextBox 3"/>
          <p:cNvSpPr txBox="1"/>
          <p:nvPr/>
        </p:nvSpPr>
        <p:spPr>
          <a:xfrm>
            <a:off x="0" y="1058863"/>
            <a:ext cx="3810000" cy="5899692"/>
          </a:xfrm>
          <a:prstGeom prst="rect">
            <a:avLst/>
          </a:prstGeom>
          <a:solidFill>
            <a:schemeClr val="bg1"/>
          </a:solidFill>
          <a:ln>
            <a:noFill/>
          </a:ln>
        </p:spPr>
        <p:txBody>
          <a:bodyPr wrap="square">
            <a:spAutoFit/>
          </a:bodyPr>
          <a:lstStyle/>
          <a:p>
            <a:pPr>
              <a:defRPr/>
            </a:pPr>
            <a:endParaRPr lang="en-US" sz="1200" dirty="0">
              <a:latin typeface="Copperplate Gothic Bold" pitchFamily="34" charset="0"/>
            </a:endParaRPr>
          </a:p>
          <a:p>
            <a:pPr>
              <a:defRPr/>
            </a:pPr>
            <a:r>
              <a:rPr lang="en-US" sz="1200" dirty="0">
                <a:effectLst>
                  <a:outerShdw blurRad="38100" dist="38100" dir="2700000" algn="tl">
                    <a:srgbClr val="000000">
                      <a:alpha val="43137"/>
                    </a:srgbClr>
                  </a:outerShdw>
                </a:effectLst>
                <a:latin typeface="Copperplate Gothic Bold" pitchFamily="34" charset="0"/>
              </a:rPr>
              <a:t>PRESENTATION OUTLINE:</a:t>
            </a:r>
          </a:p>
          <a:p>
            <a:pPr>
              <a:defRPr/>
            </a:pPr>
            <a:endParaRPr lang="en-US" sz="800" dirty="0">
              <a:latin typeface="Copperplate Gothic Bold" pitchFamily="34" charset="0"/>
            </a:endParaRPr>
          </a:p>
          <a:p>
            <a:pPr marL="857250" lvl="1" indent="-400050">
              <a:lnSpc>
                <a:spcPct val="150000"/>
              </a:lnSpc>
              <a:buFont typeface="+mj-lt"/>
              <a:buAutoNum type="romanUcPeriod"/>
              <a:defRPr/>
            </a:pPr>
            <a:r>
              <a:rPr lang="en-US" sz="1000" b="1" dirty="0">
                <a:solidFill>
                  <a:schemeClr val="bg1">
                    <a:lumMod val="50000"/>
                    <a:lumOff val="50000"/>
                  </a:schemeClr>
                </a:solidFill>
                <a:latin typeface="Copperplate Gothic Bold" pitchFamily="34" charset="0"/>
              </a:rPr>
              <a:t>PROJECT BACKGROUND</a:t>
            </a:r>
          </a:p>
          <a:p>
            <a:pPr marL="857250" lvl="1" indent="-400050">
              <a:lnSpc>
                <a:spcPct val="150000"/>
              </a:lnSpc>
              <a:buFont typeface="+mj-lt"/>
              <a:buAutoNum type="romanUcPeriod"/>
              <a:defRPr/>
            </a:pPr>
            <a:r>
              <a:rPr lang="en-US" sz="1000" dirty="0">
                <a:latin typeface="Copperplate Gothic Bold" pitchFamily="34" charset="0"/>
              </a:rPr>
              <a:t>ANALYSIS #1: </a:t>
            </a:r>
            <a:r>
              <a:rPr lang="en-US" sz="1000" dirty="0" smtClean="0">
                <a:latin typeface="Copperplate Gothic Bold" pitchFamily="34" charset="0"/>
              </a:rPr>
              <a:t>Re-Sequencing Phasing</a:t>
            </a:r>
            <a:endParaRPr lang="en-US" sz="1000" dirty="0">
              <a:latin typeface="Copperplate Gothic Bold" pitchFamily="34" charset="0"/>
            </a:endParaRPr>
          </a:p>
          <a:p>
            <a:pPr marL="1314450" lvl="2" indent="-400050">
              <a:lnSpc>
                <a:spcPct val="150000"/>
              </a:lnSpc>
              <a:buFont typeface="+mj-lt"/>
              <a:buAutoNum type="romanUcPeriod"/>
              <a:defRPr/>
            </a:pPr>
            <a:r>
              <a:rPr lang="en-US" sz="1000" dirty="0" smtClean="0">
                <a:solidFill>
                  <a:schemeClr val="bg1">
                    <a:lumMod val="50000"/>
                    <a:lumOff val="50000"/>
                  </a:schemeClr>
                </a:solidFill>
                <a:latin typeface="Copperplate Gothic Bold" pitchFamily="34" charset="0"/>
              </a:rPr>
              <a:t>Background</a:t>
            </a:r>
            <a:endParaRPr lang="en-US" sz="1000" dirty="0">
              <a:solidFill>
                <a:schemeClr val="bg1">
                  <a:lumMod val="50000"/>
                  <a:lumOff val="50000"/>
                </a:schemeClr>
              </a:solidFill>
              <a:latin typeface="Copperplate Gothic Bold" pitchFamily="34" charset="0"/>
            </a:endParaRPr>
          </a:p>
          <a:p>
            <a:pPr marL="1314450" lvl="2" indent="-400050">
              <a:lnSpc>
                <a:spcPct val="150000"/>
              </a:lnSpc>
              <a:buFont typeface="+mj-lt"/>
              <a:buAutoNum type="romanUcPeriod"/>
              <a:defRPr/>
            </a:pPr>
            <a:r>
              <a:rPr lang="en-US" sz="1000" dirty="0" smtClean="0">
                <a:latin typeface="Copperplate Gothic Bold" pitchFamily="34" charset="0"/>
              </a:rPr>
              <a:t>Case Findings</a:t>
            </a:r>
            <a:endParaRPr lang="en-US" sz="1000" dirty="0">
              <a:latin typeface="Copperplate Gothic Bold" pitchFamily="34" charset="0"/>
            </a:endParaRPr>
          </a:p>
          <a:p>
            <a:pPr marL="1314450" lvl="2" indent="-400050">
              <a:lnSpc>
                <a:spcPct val="150000"/>
              </a:lnSpc>
              <a:buFont typeface="+mj-lt"/>
              <a:buAutoNum type="romanUcPeriod"/>
              <a:defRPr/>
            </a:pPr>
            <a:r>
              <a:rPr lang="en-US" sz="1000" dirty="0" smtClean="0">
                <a:solidFill>
                  <a:schemeClr val="bg1">
                    <a:lumMod val="50000"/>
                    <a:lumOff val="50000"/>
                  </a:schemeClr>
                </a:solidFill>
                <a:latin typeface="Copperplate Gothic Bold" pitchFamily="34" charset="0"/>
              </a:rPr>
              <a:t>Recommendations</a:t>
            </a:r>
            <a:endParaRPr lang="en-US" sz="1000" dirty="0">
              <a:solidFill>
                <a:schemeClr val="bg1">
                  <a:lumMod val="50000"/>
                  <a:lumOff val="50000"/>
                </a:schemeClr>
              </a:solidFill>
              <a:latin typeface="Copperplate Gothic Bold" pitchFamily="34" charset="0"/>
            </a:endParaRPr>
          </a:p>
          <a:p>
            <a:pPr marL="857250" lvl="1" indent="-400050">
              <a:lnSpc>
                <a:spcPct val="150000"/>
              </a:lnSpc>
              <a:buFont typeface="+mj-lt"/>
              <a:buAutoNum type="romanUcPeriod"/>
              <a:defRPr/>
            </a:pPr>
            <a:r>
              <a:rPr lang="en-US" sz="1000" dirty="0">
                <a:solidFill>
                  <a:schemeClr val="bg1">
                    <a:lumMod val="50000"/>
                    <a:lumOff val="50000"/>
                  </a:schemeClr>
                </a:solidFill>
                <a:latin typeface="Copperplate Gothic Bold" pitchFamily="34" charset="0"/>
              </a:rPr>
              <a:t>ANALYSIS #2: Precast Façade</a:t>
            </a:r>
          </a:p>
          <a:p>
            <a:pPr marL="1314450" lvl="2" indent="-400050">
              <a:lnSpc>
                <a:spcPct val="150000"/>
              </a:lnSpc>
              <a:buFont typeface="+mj-lt"/>
              <a:buAutoNum type="romanUcPeriod"/>
              <a:defRPr/>
            </a:pPr>
            <a:r>
              <a:rPr lang="en-US" sz="1000" dirty="0">
                <a:solidFill>
                  <a:schemeClr val="bg1">
                    <a:lumMod val="50000"/>
                    <a:lumOff val="50000"/>
                  </a:schemeClr>
                </a:solidFill>
                <a:latin typeface="Copperplate Gothic Bold" pitchFamily="34" charset="0"/>
              </a:rPr>
              <a:t>Design</a:t>
            </a:r>
          </a:p>
          <a:p>
            <a:pPr marL="1314450" lvl="2" indent="-400050">
              <a:lnSpc>
                <a:spcPct val="150000"/>
              </a:lnSpc>
              <a:buFont typeface="+mj-lt"/>
              <a:buAutoNum type="romanUcPeriod"/>
              <a:defRPr/>
            </a:pPr>
            <a:r>
              <a:rPr lang="en-US" sz="1000" dirty="0">
                <a:solidFill>
                  <a:schemeClr val="bg1">
                    <a:lumMod val="50000"/>
                    <a:lumOff val="50000"/>
                  </a:schemeClr>
                </a:solidFill>
                <a:latin typeface="Copperplate Gothic Bold" pitchFamily="34" charset="0"/>
              </a:rPr>
              <a:t>Structural Impact</a:t>
            </a:r>
          </a:p>
          <a:p>
            <a:pPr marL="1314450" lvl="2" indent="-400050">
              <a:lnSpc>
                <a:spcPct val="150000"/>
              </a:lnSpc>
              <a:buFont typeface="+mj-lt"/>
              <a:buAutoNum type="romanUcPeriod"/>
              <a:defRPr/>
            </a:pPr>
            <a:r>
              <a:rPr lang="en-US" sz="1000" dirty="0">
                <a:solidFill>
                  <a:schemeClr val="bg1">
                    <a:lumMod val="50000"/>
                    <a:lumOff val="50000"/>
                  </a:schemeClr>
                </a:solidFill>
                <a:latin typeface="Copperplate Gothic Bold" pitchFamily="34" charset="0"/>
              </a:rPr>
              <a:t>Schedule/Cost Impact</a:t>
            </a:r>
          </a:p>
          <a:p>
            <a:pPr marL="1314450" lvl="2" indent="-400050">
              <a:lnSpc>
                <a:spcPct val="150000"/>
              </a:lnSpc>
              <a:buFont typeface="+mj-lt"/>
              <a:buAutoNum type="romanUcPeriod"/>
              <a:defRPr/>
            </a:pPr>
            <a:r>
              <a:rPr lang="en-US" sz="1000" dirty="0" smtClean="0">
                <a:solidFill>
                  <a:schemeClr val="bg1">
                    <a:lumMod val="50000"/>
                    <a:lumOff val="50000"/>
                  </a:schemeClr>
                </a:solidFill>
                <a:latin typeface="Copperplate Gothic Bold" pitchFamily="34" charset="0"/>
              </a:rPr>
              <a:t>Project Impact</a:t>
            </a:r>
            <a:endParaRPr lang="en-US" sz="1000" dirty="0">
              <a:solidFill>
                <a:schemeClr val="bg1">
                  <a:lumMod val="50000"/>
                  <a:lumOff val="50000"/>
                </a:schemeClr>
              </a:solidFill>
              <a:latin typeface="Copperplate Gothic Bold" pitchFamily="34" charset="0"/>
            </a:endParaRPr>
          </a:p>
          <a:p>
            <a:pPr marL="1314450" lvl="2" indent="-400050">
              <a:lnSpc>
                <a:spcPct val="150000"/>
              </a:lnSpc>
              <a:buFont typeface="+mj-lt"/>
              <a:buAutoNum type="romanUcPeriod"/>
              <a:defRPr/>
            </a:pPr>
            <a:r>
              <a:rPr lang="en-US" sz="1000" dirty="0" smtClean="0">
                <a:solidFill>
                  <a:schemeClr val="bg1">
                    <a:lumMod val="50000"/>
                    <a:lumOff val="50000"/>
                  </a:schemeClr>
                </a:solidFill>
                <a:latin typeface="Copperplate Gothic Bold" pitchFamily="34" charset="0"/>
              </a:rPr>
              <a:t>The Choice</a:t>
            </a:r>
            <a:endParaRPr lang="en-US" sz="1000" dirty="0">
              <a:solidFill>
                <a:schemeClr val="bg1">
                  <a:lumMod val="50000"/>
                  <a:lumOff val="50000"/>
                </a:schemeClr>
              </a:solidFill>
              <a:latin typeface="Copperplate Gothic Bold" pitchFamily="34" charset="0"/>
            </a:endParaRPr>
          </a:p>
          <a:p>
            <a:pPr marL="857250" lvl="1" indent="-400050">
              <a:lnSpc>
                <a:spcPct val="150000"/>
              </a:lnSpc>
              <a:buFont typeface="+mj-lt"/>
              <a:buAutoNum type="romanUcPeriod"/>
              <a:defRPr/>
            </a:pPr>
            <a:r>
              <a:rPr lang="en-US" sz="1000" dirty="0">
                <a:solidFill>
                  <a:schemeClr val="bg1">
                    <a:lumMod val="50000"/>
                    <a:lumOff val="50000"/>
                  </a:schemeClr>
                </a:solidFill>
                <a:latin typeface="Copperplate Gothic Bold" pitchFamily="34" charset="0"/>
              </a:rPr>
              <a:t>ANALYSIS #3: </a:t>
            </a:r>
            <a:r>
              <a:rPr lang="en-US" sz="1000" dirty="0" smtClean="0">
                <a:solidFill>
                  <a:schemeClr val="bg1">
                    <a:lumMod val="50000"/>
                    <a:lumOff val="50000"/>
                  </a:schemeClr>
                </a:solidFill>
                <a:latin typeface="Copperplate Gothic Bold" pitchFamily="34" charset="0"/>
              </a:rPr>
              <a:t> BIM  Implementation </a:t>
            </a:r>
          </a:p>
          <a:p>
            <a:pPr marL="857250" lvl="1" indent="-400050">
              <a:lnSpc>
                <a:spcPct val="150000"/>
              </a:lnSpc>
              <a:buFont typeface="+mj-lt"/>
              <a:buAutoNum type="romanUcPeriod"/>
              <a:defRPr/>
            </a:pPr>
            <a:r>
              <a:rPr lang="en-US" sz="1000" dirty="0" smtClean="0">
                <a:solidFill>
                  <a:schemeClr val="bg1">
                    <a:lumMod val="50000"/>
                    <a:lumOff val="50000"/>
                  </a:schemeClr>
                </a:solidFill>
                <a:latin typeface="Copperplate Gothic Bold" pitchFamily="34" charset="0"/>
              </a:rPr>
              <a:t>ANALYSIS #4: ICRA Plan</a:t>
            </a:r>
          </a:p>
          <a:p>
            <a:pPr marL="1314450" lvl="2" indent="-400050">
              <a:lnSpc>
                <a:spcPct val="150000"/>
              </a:lnSpc>
              <a:buFont typeface="+mj-lt"/>
              <a:buAutoNum type="romanUcPeriod"/>
              <a:defRPr/>
            </a:pPr>
            <a:r>
              <a:rPr lang="en-US" sz="1000" dirty="0" smtClean="0">
                <a:solidFill>
                  <a:schemeClr val="bg1">
                    <a:lumMod val="50000"/>
                    <a:lumOff val="50000"/>
                  </a:schemeClr>
                </a:solidFill>
                <a:latin typeface="Copperplate Gothic Bold" pitchFamily="34" charset="0"/>
              </a:rPr>
              <a:t>ICRA Matrix</a:t>
            </a:r>
            <a:endParaRPr lang="en-US" sz="1000" dirty="0">
              <a:solidFill>
                <a:schemeClr val="bg1">
                  <a:lumMod val="50000"/>
                  <a:lumOff val="50000"/>
                </a:schemeClr>
              </a:solidFill>
              <a:latin typeface="Copperplate Gothic Bold" pitchFamily="34" charset="0"/>
            </a:endParaRPr>
          </a:p>
          <a:p>
            <a:pPr marL="1314450" lvl="2" indent="-400050">
              <a:lnSpc>
                <a:spcPct val="150000"/>
              </a:lnSpc>
              <a:buFont typeface="+mj-lt"/>
              <a:buAutoNum type="romanUcPeriod"/>
              <a:defRPr/>
            </a:pPr>
            <a:r>
              <a:rPr lang="en-US" sz="1000" dirty="0" smtClean="0">
                <a:solidFill>
                  <a:schemeClr val="bg1">
                    <a:lumMod val="50000"/>
                    <a:lumOff val="50000"/>
                  </a:schemeClr>
                </a:solidFill>
                <a:latin typeface="Copperplate Gothic Bold" pitchFamily="34" charset="0"/>
              </a:rPr>
              <a:t>Areas of Risk</a:t>
            </a:r>
          </a:p>
          <a:p>
            <a:pPr marL="1314450" lvl="2" indent="-400050">
              <a:lnSpc>
                <a:spcPct val="150000"/>
              </a:lnSpc>
              <a:buFont typeface="+mj-lt"/>
              <a:buAutoNum type="romanUcPeriod"/>
              <a:defRPr/>
            </a:pPr>
            <a:r>
              <a:rPr lang="en-US" sz="1000" dirty="0" smtClean="0">
                <a:solidFill>
                  <a:schemeClr val="bg1">
                    <a:lumMod val="50000"/>
                    <a:lumOff val="50000"/>
                  </a:schemeClr>
                </a:solidFill>
                <a:latin typeface="Copperplate Gothic Bold" pitchFamily="34" charset="0"/>
              </a:rPr>
              <a:t>Construction Precautions</a:t>
            </a:r>
            <a:endParaRPr lang="en-US" sz="1000" dirty="0">
              <a:solidFill>
                <a:schemeClr val="bg1">
                  <a:lumMod val="50000"/>
                  <a:lumOff val="50000"/>
                </a:schemeClr>
              </a:solidFill>
              <a:latin typeface="Copperplate Gothic Bold" pitchFamily="34" charset="0"/>
            </a:endParaRPr>
          </a:p>
          <a:p>
            <a:pPr marL="1314450" lvl="2" indent="-400050">
              <a:lnSpc>
                <a:spcPct val="150000"/>
              </a:lnSpc>
              <a:buFont typeface="+mj-lt"/>
              <a:buAutoNum type="romanUcPeriod"/>
              <a:defRPr/>
            </a:pPr>
            <a:r>
              <a:rPr lang="en-US" sz="1000" dirty="0" smtClean="0">
                <a:solidFill>
                  <a:schemeClr val="bg1">
                    <a:lumMod val="50000"/>
                    <a:lumOff val="50000"/>
                  </a:schemeClr>
                </a:solidFill>
                <a:latin typeface="Copperplate Gothic Bold" pitchFamily="34" charset="0"/>
              </a:rPr>
              <a:t>Mechanical Impact</a:t>
            </a:r>
          </a:p>
          <a:p>
            <a:pPr marL="857250" lvl="1" indent="-400050">
              <a:lnSpc>
                <a:spcPct val="150000"/>
              </a:lnSpc>
              <a:buFont typeface="+mj-lt"/>
              <a:buAutoNum type="romanUcPeriod"/>
              <a:defRPr/>
            </a:pPr>
            <a:r>
              <a:rPr lang="en-US" sz="1000" dirty="0" smtClean="0">
                <a:solidFill>
                  <a:schemeClr val="bg1">
                    <a:lumMod val="50000"/>
                    <a:lumOff val="50000"/>
                  </a:schemeClr>
                </a:solidFill>
                <a:latin typeface="Copperplate Gothic Bold" pitchFamily="34" charset="0"/>
              </a:rPr>
              <a:t>LESSONS </a:t>
            </a:r>
            <a:r>
              <a:rPr lang="en-US" sz="1000" dirty="0">
                <a:solidFill>
                  <a:schemeClr val="bg1">
                    <a:lumMod val="50000"/>
                    <a:lumOff val="50000"/>
                  </a:schemeClr>
                </a:solidFill>
                <a:latin typeface="Copperplate Gothic Bold" pitchFamily="34" charset="0"/>
              </a:rPr>
              <a:t>LEARNED</a:t>
            </a:r>
          </a:p>
          <a:p>
            <a:pPr marL="857250" lvl="1" indent="-400050">
              <a:lnSpc>
                <a:spcPct val="150000"/>
              </a:lnSpc>
              <a:buFont typeface="+mj-lt"/>
              <a:buAutoNum type="romanUcPeriod"/>
              <a:defRPr/>
            </a:pPr>
            <a:r>
              <a:rPr lang="en-US" sz="1000" dirty="0">
                <a:solidFill>
                  <a:schemeClr val="bg1">
                    <a:lumMod val="50000"/>
                    <a:lumOff val="50000"/>
                  </a:schemeClr>
                </a:solidFill>
                <a:latin typeface="Copperplate Gothic Bold" pitchFamily="34" charset="0"/>
              </a:rPr>
              <a:t>ACKNOWLEDGEMENTS </a:t>
            </a:r>
            <a:endParaRPr lang="en-US" sz="1400" dirty="0" smtClean="0">
              <a:solidFill>
                <a:schemeClr val="bg1">
                  <a:lumMod val="50000"/>
                  <a:lumOff val="50000"/>
                </a:schemeClr>
              </a:solidFill>
              <a:latin typeface="Copperplate Gothic Bold" pitchFamily="34" charset="0"/>
            </a:endParaRPr>
          </a:p>
          <a:p>
            <a:pPr marL="857250" lvl="1" indent="-400050">
              <a:lnSpc>
                <a:spcPct val="150000"/>
              </a:lnSpc>
              <a:buFont typeface="+mj-lt"/>
              <a:buAutoNum type="romanUcPeriod"/>
              <a:defRPr/>
            </a:pPr>
            <a:endParaRPr lang="en-US" sz="1400" dirty="0">
              <a:latin typeface="Copperplate Gothic Bold" pitchFamily="34" charset="0"/>
            </a:endParaRPr>
          </a:p>
          <a:p>
            <a:pPr marL="857250" lvl="1" indent="-400050">
              <a:lnSpc>
                <a:spcPct val="125000"/>
              </a:lnSpc>
              <a:defRPr/>
            </a:pPr>
            <a:endParaRPr lang="en-US" sz="1050" dirty="0">
              <a:latin typeface="Copperplate Gothic Bold" pitchFamily="34" charset="0"/>
            </a:endParaRPr>
          </a:p>
          <a:p>
            <a:pPr marL="857250" lvl="1" indent="-400050">
              <a:lnSpc>
                <a:spcPct val="125000"/>
              </a:lnSpc>
              <a:defRPr/>
            </a:pPr>
            <a:endParaRPr lang="en-US" sz="1050" dirty="0">
              <a:latin typeface="Copperplate Gothic Bold" pitchFamily="34" charset="0"/>
            </a:endParaRPr>
          </a:p>
          <a:p>
            <a:pPr marL="857250" lvl="1" indent="-400050">
              <a:lnSpc>
                <a:spcPct val="125000"/>
              </a:lnSpc>
              <a:defRPr/>
            </a:pPr>
            <a:endParaRPr lang="en-US" sz="1050" dirty="0">
              <a:latin typeface="Copperplate Gothic Bold" pitchFamily="34" charset="0"/>
            </a:endParaRPr>
          </a:p>
        </p:txBody>
      </p:sp>
      <p:cxnSp>
        <p:nvCxnSpPr>
          <p:cNvPr id="8" name="Straight Connector 7"/>
          <p:cNvCxnSpPr/>
          <p:nvPr/>
        </p:nvCxnSpPr>
        <p:spPr>
          <a:xfrm rot="5400000" flipH="1" flipV="1">
            <a:off x="914400" y="3962400"/>
            <a:ext cx="57912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0" y="1066800"/>
            <a:ext cx="27432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5400000" flipH="1" flipV="1">
            <a:off x="8610600" y="533400"/>
            <a:ext cx="10668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5400000" flipH="1" flipV="1">
            <a:off x="17754600" y="533400"/>
            <a:ext cx="10668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10058400" y="1220407"/>
            <a:ext cx="7848600" cy="5293757"/>
          </a:xfrm>
          <a:prstGeom prst="rect">
            <a:avLst/>
          </a:prstGeom>
          <a:noFill/>
        </p:spPr>
        <p:txBody>
          <a:bodyPr>
            <a:spAutoFit/>
          </a:bodyPr>
          <a:lstStyle/>
          <a:p>
            <a:r>
              <a:rPr lang="en-US" sz="1800" b="1" dirty="0" smtClean="0">
                <a:solidFill>
                  <a:schemeClr val="bg1">
                    <a:lumMod val="50000"/>
                    <a:lumOff val="50000"/>
                  </a:schemeClr>
                </a:solidFill>
                <a:latin typeface="Copperplate Gothic Bold" pitchFamily="34" charset="0"/>
              </a:rPr>
              <a:t>COST REDUCTION &amp; SAVINGS:</a:t>
            </a:r>
            <a:endParaRPr lang="en-US" sz="1800" dirty="0">
              <a:solidFill>
                <a:schemeClr val="bg1">
                  <a:lumMod val="50000"/>
                  <a:lumOff val="50000"/>
                </a:schemeClr>
              </a:solidFill>
              <a:latin typeface="Copperplate Gothic Bold" pitchFamily="34" charset="0"/>
            </a:endParaRPr>
          </a:p>
          <a:p>
            <a:pPr marL="742950" lvl="1" indent="-285750">
              <a:buFont typeface="Arial" pitchFamily="34" charset="0"/>
              <a:buChar char="•"/>
            </a:pPr>
            <a:r>
              <a:rPr lang="en-US" sz="1800" dirty="0" smtClean="0">
                <a:latin typeface="Copperplate Gothic Bold" pitchFamily="34" charset="0"/>
              </a:rPr>
              <a:t>Project Finishing 13 weeks ahead of original schedule</a:t>
            </a:r>
          </a:p>
          <a:p>
            <a:pPr marL="742950" lvl="1" indent="-285750">
              <a:buFont typeface="Arial" pitchFamily="34" charset="0"/>
              <a:buChar char="•"/>
            </a:pPr>
            <a:r>
              <a:rPr lang="en-US" sz="1800" dirty="0" smtClean="0">
                <a:latin typeface="Copperplate Gothic Bold" pitchFamily="34" charset="0"/>
              </a:rPr>
              <a:t>Personal saving due to less time needed on project</a:t>
            </a:r>
          </a:p>
          <a:p>
            <a:pPr marL="1200150" lvl="2" indent="-285750">
              <a:buFont typeface="Arial" pitchFamily="34" charset="0"/>
              <a:buChar char="•"/>
            </a:pPr>
            <a:r>
              <a:rPr lang="en-US" sz="1800" dirty="0" smtClean="0">
                <a:latin typeface="Copperplate Gothic Bold" pitchFamily="34" charset="0"/>
              </a:rPr>
              <a:t>Over $110,000 saved</a:t>
            </a:r>
          </a:p>
          <a:p>
            <a:pPr marL="742950" lvl="1" indent="-285750">
              <a:buFont typeface="Arial" pitchFamily="34" charset="0"/>
              <a:buChar char="•"/>
            </a:pPr>
            <a:r>
              <a:rPr lang="en-US" sz="1800" dirty="0" smtClean="0">
                <a:latin typeface="Copperplate Gothic Bold" pitchFamily="34" charset="0"/>
              </a:rPr>
              <a:t>General Conditions savings from less time renting equipment and other operational cost</a:t>
            </a:r>
          </a:p>
          <a:p>
            <a:pPr marL="1200150" lvl="2" indent="-285750">
              <a:buFont typeface="Arial" pitchFamily="34" charset="0"/>
              <a:buChar char="•"/>
            </a:pPr>
            <a:r>
              <a:rPr lang="en-US" sz="1800" dirty="0" smtClean="0">
                <a:latin typeface="Copperplate Gothic Bold" pitchFamily="34" charset="0"/>
              </a:rPr>
              <a:t>Would save about $18,000 on </a:t>
            </a:r>
            <a:r>
              <a:rPr lang="en-US" sz="1800" dirty="0">
                <a:latin typeface="Copperplate Gothic Bold" pitchFamily="34" charset="0"/>
              </a:rPr>
              <a:t>t</a:t>
            </a:r>
            <a:r>
              <a:rPr lang="en-US" sz="1800" dirty="0" smtClean="0">
                <a:latin typeface="Copperplate Gothic Bold" pitchFamily="34" charset="0"/>
              </a:rPr>
              <a:t>emporary power </a:t>
            </a:r>
          </a:p>
          <a:p>
            <a:pPr marL="1200150" lvl="2" indent="-285750">
              <a:buFont typeface="Arial" pitchFamily="34" charset="0"/>
              <a:buChar char="•"/>
            </a:pPr>
            <a:r>
              <a:rPr lang="en-US" sz="1800" dirty="0" smtClean="0">
                <a:latin typeface="Copperplate Gothic Bold" pitchFamily="34" charset="0"/>
              </a:rPr>
              <a:t>3 less months of trailer rental saves $4,500</a:t>
            </a:r>
          </a:p>
          <a:p>
            <a:pPr marL="1200150" lvl="2" indent="-285750">
              <a:buFont typeface="Arial" pitchFamily="34" charset="0"/>
              <a:buChar char="•"/>
            </a:pPr>
            <a:r>
              <a:rPr lang="en-US" sz="1800" dirty="0" smtClean="0">
                <a:latin typeface="Copperplate Gothic Bold" pitchFamily="34" charset="0"/>
              </a:rPr>
              <a:t>Total General conditions saved = $32,000 </a:t>
            </a:r>
          </a:p>
          <a:p>
            <a:pPr>
              <a:defRPr/>
            </a:pPr>
            <a:endParaRPr lang="en-US" sz="1800" dirty="0" smtClean="0">
              <a:latin typeface="Copperplate Gothic Bold" pitchFamily="34" charset="0"/>
            </a:endParaRPr>
          </a:p>
          <a:p>
            <a:r>
              <a:rPr lang="en-US" sz="1800" b="1" dirty="0" smtClean="0">
                <a:solidFill>
                  <a:schemeClr val="bg1">
                    <a:lumMod val="50000"/>
                    <a:lumOff val="50000"/>
                  </a:schemeClr>
                </a:solidFill>
                <a:latin typeface="Copperplate Gothic Bold" pitchFamily="34" charset="0"/>
              </a:rPr>
              <a:t>SAINT VINCENT’s BENEFITS:   </a:t>
            </a:r>
            <a:endParaRPr lang="en-US" sz="1800" dirty="0">
              <a:solidFill>
                <a:schemeClr val="bg1">
                  <a:lumMod val="50000"/>
                  <a:lumOff val="50000"/>
                </a:schemeClr>
              </a:solidFill>
              <a:latin typeface="Copperplate Gothic Bold" pitchFamily="34" charset="0"/>
            </a:endParaRPr>
          </a:p>
          <a:p>
            <a:pPr marL="742950" lvl="1" indent="-285750">
              <a:buFont typeface="Arial" pitchFamily="34" charset="0"/>
              <a:buChar char="•"/>
            </a:pPr>
            <a:r>
              <a:rPr lang="en-US" sz="1800" dirty="0" smtClean="0">
                <a:latin typeface="Copperplate Gothic Bold" pitchFamily="34" charset="0"/>
              </a:rPr>
              <a:t>Able to Open new Patient and operation rooms 13 weeks earlier = Revenue  ( $ ) </a:t>
            </a:r>
          </a:p>
          <a:p>
            <a:pPr marL="1200150" lvl="2" indent="-285750">
              <a:buFont typeface="Arial" pitchFamily="34" charset="0"/>
              <a:buChar char="•"/>
            </a:pPr>
            <a:r>
              <a:rPr lang="en-US" sz="1800" dirty="0" smtClean="0">
                <a:latin typeface="Copperplate Gothic Bold" pitchFamily="34" charset="0"/>
              </a:rPr>
              <a:t>Could generate several $100,000s  over the 13 weeks</a:t>
            </a:r>
          </a:p>
          <a:p>
            <a:pPr marL="742950" lvl="1" indent="-285750">
              <a:buFont typeface="Arial" pitchFamily="34" charset="0"/>
              <a:buChar char="•"/>
            </a:pPr>
            <a:r>
              <a:rPr lang="en-US" sz="1800" dirty="0" smtClean="0">
                <a:latin typeface="Copperplate Gothic Bold" pitchFamily="34" charset="0"/>
              </a:rPr>
              <a:t>Site complex could be clean and beautiful by summer</a:t>
            </a:r>
          </a:p>
          <a:p>
            <a:pPr marL="742950" lvl="1" indent="-285750">
              <a:buFont typeface="Arial" pitchFamily="34" charset="0"/>
              <a:buChar char="•"/>
            </a:pPr>
            <a:endParaRPr lang="en-US" sz="1600" dirty="0">
              <a:latin typeface="Copperplate Gothic Bold" pitchFamily="34" charset="0"/>
            </a:endParaRPr>
          </a:p>
          <a:p>
            <a:pPr>
              <a:defRPr/>
            </a:pPr>
            <a:endParaRPr lang="en-US" sz="1600" dirty="0" smtClean="0">
              <a:latin typeface="Copperplate Gothic Bold" pitchFamily="34" charset="0"/>
            </a:endParaRPr>
          </a:p>
        </p:txBody>
      </p:sp>
      <p:pic>
        <p:nvPicPr>
          <p:cNvPr id="23581" name="Picture 52" descr="penns state logo.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4800" y="228600"/>
            <a:ext cx="1114425" cy="593725"/>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23582" name="Picture 53" descr="penns state logo.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6012775" y="228600"/>
            <a:ext cx="1114425" cy="593725"/>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23584" name="TextBox 39"/>
          <p:cNvSpPr txBox="1">
            <a:spLocks noChangeArrowheads="1"/>
          </p:cNvSpPr>
          <p:nvPr/>
        </p:nvSpPr>
        <p:spPr bwMode="auto">
          <a:xfrm>
            <a:off x="26822400" y="6473825"/>
            <a:ext cx="457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200">
                <a:solidFill>
                  <a:schemeClr val="tx1"/>
                </a:solidFill>
                <a:latin typeface="Arial" charset="0"/>
              </a:defRPr>
            </a:lvl1pPr>
            <a:lvl2pPr marL="742950" indent="-285750" eaLnBrk="0" hangingPunct="0">
              <a:defRPr sz="2200">
                <a:solidFill>
                  <a:schemeClr val="tx1"/>
                </a:solidFill>
                <a:latin typeface="Arial" charset="0"/>
              </a:defRPr>
            </a:lvl2pPr>
            <a:lvl3pPr marL="1143000" indent="-228600" eaLnBrk="0" hangingPunct="0">
              <a:defRPr sz="2200">
                <a:solidFill>
                  <a:schemeClr val="tx1"/>
                </a:solidFill>
                <a:latin typeface="Arial" charset="0"/>
              </a:defRPr>
            </a:lvl3pPr>
            <a:lvl4pPr marL="1600200" indent="-228600" eaLnBrk="0" hangingPunct="0">
              <a:defRPr sz="2200">
                <a:solidFill>
                  <a:schemeClr val="tx1"/>
                </a:solidFill>
                <a:latin typeface="Arial" charset="0"/>
              </a:defRPr>
            </a:lvl4pPr>
            <a:lvl5pPr marL="2057400" indent="-228600" eaLnBrk="0" hangingPunct="0">
              <a:defRPr sz="2200">
                <a:solidFill>
                  <a:schemeClr val="tx1"/>
                </a:solidFill>
                <a:latin typeface="Arial" charset="0"/>
              </a:defRPr>
            </a:lvl5pPr>
            <a:lvl6pPr marL="2514600" indent="-228600" eaLnBrk="0" fontAlgn="base" hangingPunct="0">
              <a:spcBef>
                <a:spcPct val="0"/>
              </a:spcBef>
              <a:spcAft>
                <a:spcPct val="0"/>
              </a:spcAft>
              <a:defRPr sz="2200">
                <a:solidFill>
                  <a:schemeClr val="tx1"/>
                </a:solidFill>
                <a:latin typeface="Arial" charset="0"/>
              </a:defRPr>
            </a:lvl6pPr>
            <a:lvl7pPr marL="2971800" indent="-228600" eaLnBrk="0" fontAlgn="base" hangingPunct="0">
              <a:spcBef>
                <a:spcPct val="0"/>
              </a:spcBef>
              <a:spcAft>
                <a:spcPct val="0"/>
              </a:spcAft>
              <a:defRPr sz="2200">
                <a:solidFill>
                  <a:schemeClr val="tx1"/>
                </a:solidFill>
                <a:latin typeface="Arial" charset="0"/>
              </a:defRPr>
            </a:lvl7pPr>
            <a:lvl8pPr marL="3429000" indent="-228600" eaLnBrk="0" fontAlgn="base" hangingPunct="0">
              <a:spcBef>
                <a:spcPct val="0"/>
              </a:spcBef>
              <a:spcAft>
                <a:spcPct val="0"/>
              </a:spcAft>
              <a:defRPr sz="2200">
                <a:solidFill>
                  <a:schemeClr val="tx1"/>
                </a:solidFill>
                <a:latin typeface="Arial" charset="0"/>
              </a:defRPr>
            </a:lvl8pPr>
            <a:lvl9pPr marL="3886200" indent="-228600" eaLnBrk="0" fontAlgn="base" hangingPunct="0">
              <a:spcBef>
                <a:spcPct val="0"/>
              </a:spcBef>
              <a:spcAft>
                <a:spcPct val="0"/>
              </a:spcAft>
              <a:defRPr sz="2200">
                <a:solidFill>
                  <a:schemeClr val="tx1"/>
                </a:solidFill>
                <a:latin typeface="Arial" charset="0"/>
              </a:defRPr>
            </a:lvl9pPr>
          </a:lstStyle>
          <a:p>
            <a:pPr eaLnBrk="1" hangingPunct="1"/>
            <a:fld id="{FBBAE181-011A-42DE-B96B-556D36D4FE92}" type="slidenum">
              <a:rPr lang="en-US" sz="1400" b="1">
                <a:latin typeface="Copperplate Gothic Bold" pitchFamily="34" charset="0"/>
              </a:rPr>
              <a:pPr eaLnBrk="1" hangingPunct="1"/>
              <a:t>10</a:t>
            </a:fld>
            <a:endParaRPr lang="en-US" sz="1400" b="1">
              <a:latin typeface="Copperplate Gothic Bold" pitchFamily="34" charset="0"/>
            </a:endParaRPr>
          </a:p>
        </p:txBody>
      </p:sp>
      <p:pic>
        <p:nvPicPr>
          <p:cNvPr id="36" name="Picture 35"/>
          <p:cNvPicPr/>
          <p:nvPr/>
        </p:nvPicPr>
        <p:blipFill>
          <a:blip r:embed="rId4">
            <a:extLst>
              <a:ext uri="{28A0092B-C50C-407E-A947-70E740481C1C}">
                <a14:useLocalDpi xmlns:a14="http://schemas.microsoft.com/office/drawing/2010/main" val="0"/>
              </a:ext>
            </a:extLst>
          </a:blip>
          <a:srcRect/>
          <a:stretch>
            <a:fillRect/>
          </a:stretch>
        </p:blipFill>
        <p:spPr bwMode="auto">
          <a:xfrm>
            <a:off x="1419225" y="6170610"/>
            <a:ext cx="1728788" cy="457200"/>
          </a:xfrm>
          <a:prstGeom prst="rect">
            <a:avLst/>
          </a:prstGeom>
          <a:noFill/>
          <a:ln>
            <a:noFill/>
          </a:ln>
        </p:spPr>
      </p:pic>
      <p:pic>
        <p:nvPicPr>
          <p:cNvPr id="37" name="Picture 36"/>
          <p:cNvPicPr/>
          <p:nvPr/>
        </p:nvPicPr>
        <p:blipFill>
          <a:blip r:embed="rId5">
            <a:extLst>
              <a:ext uri="{28A0092B-C50C-407E-A947-70E740481C1C}">
                <a14:useLocalDpi xmlns:a14="http://schemas.microsoft.com/office/drawing/2010/main" val="0"/>
              </a:ext>
            </a:extLst>
          </a:blip>
          <a:srcRect/>
          <a:stretch>
            <a:fillRect/>
          </a:stretch>
        </p:blipFill>
        <p:spPr bwMode="auto">
          <a:xfrm>
            <a:off x="570819" y="6170610"/>
            <a:ext cx="582386" cy="457201"/>
          </a:xfrm>
          <a:prstGeom prst="rect">
            <a:avLst/>
          </a:prstGeom>
          <a:noFill/>
          <a:ln>
            <a:noFill/>
          </a:ln>
        </p:spPr>
      </p:pic>
      <p:sp>
        <p:nvSpPr>
          <p:cNvPr id="2" name="AutoShape 2" descr="data:image/jpg;base64,/9j/4AAQSkZJRgABAQAAAQABAAD/2wCEAAkGBhQSERQUEhQWFBQUFBQXFBcXGB0YFBQUFRQXFRQUFBQXHCYeFxwkGRUUHy8gJCcpLCwsFR4xNTAqNSYrLCkBCQoKDgwOFw8PGiwkHBwpLCwpKSksLCkqLCkpLCwsLSwsLCkqKSksLCwsLCwsLCwsLCwsLCwsLCwsLCksLCwsLP/AABEIALcBEwMBIgACEQEDEQH/xAAbAAACAwEBAQAAAAAAAAAAAAACAwABBAUGB//EAEgQAAECAgMLCAcGBQQDAQAAAAEAAgMRBBJhBRMhMUFRcZGh0fAGUmKBkrHS4RQiMkJyosEHFYKy4vEjM0NjwlOTs/Jzg6Ml/8QAGgEAAwEBAQEAAAAAAAAAAAAAAAECAwQFBv/EAC0RAAICAQMEAgEDAwUAAAAAAAABAhESAwQhEzFBUWHwIkJxgQXR4RQykaGx/9oADAMBAAIRAxEAPwDpektzhFf25xrWC9KjBs7l4+TOvBHRD250YIzrlVeJ7lRPGFGQdM60lFyBEOc61DSHZz3IzDpnXkq07VxnUx3O2fVLfSzztqWRXTOw+OBjlsWCkXcYPZwnQAFyqQ4nGdpWOQ88ylts0jpo1Um6USJiMhZgHWVieJTmRlmcZ1zxKokRoyk5hjPU0LPGocRzcLg0ZBOeHpHF1ISXktuuw13sybIyxuydXOK58VrnzEIF5FmU4ATkOjgbKJc+bhWe54GPI2wAZtWZNuvdltHZIBrcwHtOtkO9WnzUeWZOLauXCMPoTKG0PievHdga2c8JwY8dkwmXKohlI4KxrO7wNAnsWG5tBfFffogJnhYDknlPHl6ShXPqmcz1qpuuG+SYJfwZoVCqzxn6p7IbsxHGTCtLzZrS65nLAONKwZ0ptlNY7Odu9HXePeO3ehMIZztUcwZCVJYbaa8e9s80Yus4ZQepZqlpUHGFAmkbWXcdlq8dSey72cDqPkueIfE1YhpkuCOqy7DDjIHWFoZTGnE4awuGIZ/aSIQzbsTIcEd8RbZ9fmrrcT81wmFwynYnMpbxl2BFkvTOueOJquOMKwMui7LhTG3R6KdonBmstVSWYXQGZX6eMyLQsWPkq44wJPpjVXpjUBix9XjgKJPpTFEgpgmLxJAYo4AVGDxPzQmjqylRZpAzy4sSjShnE+sqGim1C6inj9kikkEYwzjjSgMYZxrG5B6KcyH0dIrgt0ccEHvKW6IDwN6J0MAYTJYaRFngZ1k4AnQAUulNGMjYszaS5wwYG84j8oy9yUaKJ46xtGDzWlzScJ2q+Apmf0lzfYbYXHC46ZYtAVtY52F5xYZZAE5rScQGnJqWltyK8qxJE55KurjEjgV4nLiXTcZMo7S8n3gPUadPvHYtlA5NGZfGN8e4gmeIEAywyw4zZqXbo1EEMVWtaBmGDZlT6pzcdSMklUTNpydsRKXsyFnmge95xYOvyWuqcs9qotOY7d6ybNIowEPyz1n6BFeXW/NuWhxNupASbNXkos1M5o7so2HcpejktyYlpD9GobkbCTgEsNglpxYsvUrj3RM21F80Yw0DHl6vqivbecB1j6uRPFZziJVZ4MEpgZZDAJ45DOmwHECRljwaFpqKH6Wc+hqTkvyXHsQIQ521vjRNhDOPl8a01zx+6XWIyd/iWJ02Lq2nUN6MN0n8J+gR48g+bxIDDsGs70AEIYt7LvAivfEneBKLbBx1qVTm7kBQyXHreFQaO9LA6J1DcoNB1+SAob1d+9CRYOPxKi6w6zuUr/FrO5Ai5EZtniVzNmzegL/i1u3qGNafm3oHQzjGN6tLFIt796pMVM6dXjgqi1a6o4nvQFnEjvW+JypmVwSnaPotUVth40lYYjpTkWDrmdTZKHwax5BiRAFz6RdE4mo4gJOEz0CqNeNLbRpWlSbKKXczPdM4ZmzIqEM6OMy3eiEY8BzDHjy5k+DQ5nETLUixuSMMKETiG+3gLVR7lk4Xb8K60C55y9Qbk61qFCAyS0jcnTMXqHLhUJolgw6cK0XkZVtMMZ9p7ipeeJt3J0TlZlAAyca1JjMnmBx+zld54l+pKgtGZzhxLcgJWs0Y8DyQmiHifhSoaaMhnx+6qR4/dazReJncgNHljIHX5JYjyM5hmXG9ZqQ4zDRjdg0D3j3DrOZdCIyqwuybJ8dyzXKue+JOIGEh2BpMhgGkjT1lNNQWbfwjk3GtF1C+H3AEKWDIFYhroi4kTKYbR1uOoAd6Y24J96M78DWt/NWXM9bTXkb3+jFUn/wcwMs2IIha32pAW4BtC7jLgQvevj/iiPl2WkN2LRBuXBZ7MGG05wxs+1Kaze5h4TOeX9Tj+mJ5dlJhk+qa/wAAL9jAVoZRIrvZgRDa4Nhj/wChadi9YHlQFZvdPwvv/Rzy/qeo+yR5aNRHwwL41ra05SdWxY54ABjGdBLQu7dyDWhT5jmu6p1TsM+pctsDB+25dWhPqRtnobTcPVhcu5lqhS9harzb3K71b+VbUdeRmvYsVXtaagz7R9FdQJ0FmS8qvRtK11NCl7HAO9FBkZPRdKi1GFxJUihZM6rgbEl5tVvjgJLo88WtbuRzxTAjQZ5J6VnfBI91idS7oshD1jhORFBpbXgESkcSxlRtFtGJjA4YW5cEh9U+DQnA4BIS4wrow2BPD9CqMCZajMkK54ymfdqT2UWWZNnYs8RzzEDIYYPUL6zy6WBwaQGtGHGMoxqnjBWzCepirk+B16s1FCYenWrbc+KccZo+CHLa97u5Mbcwe9Eiu/FV/wCMNXO93pLscj3umvkVUNuxIdHYD7QnmwE6hhXRbc6EPcB+L1zrfNaGiWBokLMA1BYy3y8Ixf8AUPUTjsJOJjz/AOsja+QRiiRDihtHxuA2MDl1QVawe8m+yRk9/qPtRzWXMfldDGhhdtLh3JouUMr3HRVaNjZ7VtAUWT3Go/JhLdar/UZm3Ohj3Sfic52wmScyEBiaBoAHcjSaZSBDY5xyDBpyLO5TdXZi5yk+XZ5/lHSXRYjIDDlkdJx6hg7S7cNgYxrG4miQ3rgXH9p8V2FzsDc8sp4zldZjyVrrtKoLtH/3yaS8L0PL1YKFrEwNXNZmECiCoBBBpTHlzWva4sMnhrgS05nAHAcGVAh9VSooCjmgYqJDDgWnE4EHQRJceizLRPGMBwH2mmq7LnBXdqrlvh1Yrxhk6Tx1+q/aJ/jXdspfk4+z0NjqYzcfYqpxhVVeJlaS3SqqaV6lHsZGZzOJ+SG98T8lqq2oXC1FBkZTC0axuVXmz8u5aqlqowtCWI8jNebPyqJ940alE8RZC30YoKk3YcAXQIGdZqY9zQKoDsOHQqcaJUrOBdi4r3PrNw4AMeKS23MuWYYABJzzxWyC7EMzAmADYU9rLAl07KeoZmwpDyRBgWsN0KXuwK8DLIzCEgq1Y0J2euw/iZX74bVsvVizU9lVgfL2Hw3dQe2t8pcs9WGUGvgx1vyhJfBvUmoQqXz1ngFzVoVEWASiFWlYi5qTVTVIsC5rHdWgGM0AOqyySmDpw8TWwKinGTi7QJ07OZRbhhnvFxyk7lrbAknqBS3fcptvuce7vKODQwwxy4XwkNqtLsUpk5gJi2xdNpBAIIIIBBGIg4QQVy+V9wvS6K+GB67fXhfG0YB1ibetcj7NbuX2jmA8/wASBgE8ZhH2eyZt7K6OlGWjnHunz/PZl4pwyXddz1oC+f3S/wDzLptjDBR6TOvmEyL5qcQ8WEhfQ5Lk8q7g+l0Z8P3x60M5ojcQ0ETb1o22ooSqX+2XD+/AacqdPs+51wVa8h9nN3jFgGBE/m0f1ZHGYeJs7Wn1ToC9cs9XTenNwfgUo4tplhyyXSMqj+a6TvgiSadTqh6itSCNBDmuacTgQdBEj3o054SUvQ4TwkpehTutAXZppVGcXNBdOsJh2OVZpLXbQU6WnUV9AnZ9EqatFTVKpcYVTUWMIniSEkWITOfl9Zqy9FhRUhYop1qIsAy6wHQQhkOaeNBVl+g/h81MHNGpakghot46kbXDOUt56J+bchEUWjr3hTdDqzSHjOdaMOFqQyNPKflR1vi2KrE0NBFqTTYNeG9uH1mOb1lpAV1tOsKxF09oIE0No8euxj+c1ru0AfqmLJco/wAIDmOezqa9wb8tVal8zNYya9Hzs1jJotSak1JqCCLDT7v0eAZRo0NjuaXet2RM7Fg5Z3eNEornt/mPNSHY5wJLuoAnTJef5G8iIUWAKRSmmK+NNwDnGQaTgc6RBc52OZyELq09GOHU1HxdKu7NYwWOUux6y53KWjR3VIMZj3yJqiYMhjIBAmukubc7kxRoD68GC1j5ETEyQDjAmTLqW+HSGOeWB7S8Y2hwLm6WgzCxmoX+F18/4IlV/iSNGawFz3BrRjLiABpJwJNFujCizvUWHEljqPa6WkA4F85osB116fEEV7mwIVYtY04mh1RobPACcZdL6S38o+QTaPDNIoTojIkH1iKxJLR7RacYIGGWIia63toRahOVSfxwv3NulFNRb5PWcoruNokB0VwrSkGNnKs84hPJlJOYFeVuXAulTmX40oUaG6d7axspicpyGGVpJJSbtUt10bktitH8SBEnGaMtVpDnAZqrw7XmXoeQl2mR6JDa0i+QWNY9mUVRJrgMxABnnmFWHR0nJJZJ075r77HjhBuub5OX9n/KONEiRqNSnl0WGZtrSrSaS2I2YGGRqnWubyiYbnXSh0pg/gxiS8DFhlfm7Q8W6Ff2gFlFpkGkwHtFIn/Eh5wBIOcBirCbSMuMZV26RHhXYoLxCwRWycGn2ocUA1QTla4Vm1rbJDXiMlrJfhNVJevH+S+zU6/GXc9WyIHAEEEEAgjEQcII6kc15vkFDpDaIIdJhuhmG4tZWwOdDlMYLCSNAC9GAvM1IYScbujmksW0eVurAodBpYpkV0Rj41ZtVonDLi0VnOAE8xx48Ml6iBGa9rXNIc1wDmkYi0iYI6igpNEZEaWxGte042uAcNRwI2NkJASAEgBgAAxABOc80ru1x/HgblaXstWqUBWZJjHqxXDDJ4DxpEmv/wAD+Ip9bSk3UEmiJ/purH4D6r9hrfhUrG3UV7e01MtNL1we1tJZadehxiaUJlnKUYht1FEHnP3rrs7KLL7VVcZ1DEOfvQOfaNaLCgpjOFEu+WjjqURwFEIs+UIatmwJgcFRITELc0ZtgSzxj+hTnEIXDiallIWLe8fUI2kcAblAEQQMgHEgrnp1DcoBoV1dCZLCuYZOit6bXdT2Ad7HLasFEwRiOfD2scJf8hXRkvB3SrVZ4G5VajBkoQiVLnOY+dfa48yowyfxj1yhj6lenu3ykhUCjwyQXTY1sJgwVg1owz90AEYbQsn2iXDNIotZgm+C4vAGMsIk8C2Uj+Fc7kzyqokajQ4dMMMPggAX0AtcGiTXtJBE5SB0Wr04pT0IcWot2l35OlLLTjxdPkz0aFdK6eEv9Fo7sUptrA5gPXfpJAK532awAy6MQD1qkOKA7REY2t1/Vd3lF9o8MNMKhzixX+qHgGq2eCbQRN7s0hLuWv7P+SzqLDdEiiUaLKbcrGDCGnpE4ToGZay1JQ0Z5JRUuIrz+/styag7VX2R56mwolyac6OGF9Gil05YqrzWLCcQc1wmJ4wNMurdb7T6NeXCCHviPaWtDm1WtLhKbjPDKeITmvbPaCCCJg4wcIOkFZIFx4DHVmQYTXZ2w2g6wMC5f9Rpzp6kba9Pv+5l1IypyXKPO/ZpceJR6K4xAWmK8ODTjDA0AEjJPCdEld0Ps2o0R9eG6JAJmSIZFXDjqgj1dAMrF62SqSxe51Oo9ROmyepLJyXk89cPkPRqK6+NDokTI+IQ4ttaAAAbcdq7dGozIZdUY1lYzdVaG1jndIYU2SpZT1JzdydkuTbts0tIIQuhJIKcyLnWQC3BUQtJbNJfDQFABXUQkJkN6YAFmAgiYIIIzg4CFxaG9wBYSSYbiw48NX2XY8rap616KrNcS6VHvcdrvditqn/yMExrZP8A2l27PUxnj7O/ZTxnT8kvh4nvUEU2/MrvVnGpUYVi9c9oNsc27dysxDbt8KSYVmxW1skcj4Cvhznj8KtXUHAO9RFsKRK6GZRSs/NvUq2fm8K0oxQBnxJCUzjHvYqJHDm7gpaHYHGJXXRADiR/yVhmaerdNIdlNeiDlKmnU7wqVOMO5AhZiSiwT0y3qexwHzBq65XDugarK3Mcx/Ye15yZgV3XheTvV+aZ429jU0/gFRWqXEcJS4VP5DUOM8vdBk44TUcWAnOQ0yXeCtXCcoO4uhqTXZnNuXyco9HwwYTWHnY39t0yuirUklKTk7k7E3fcpSStRQBTUZhoUcN6Q0AYaAsW9rQULqOlZVGEqSWl0BKfCIRYUCHpgipKuaBBvE0oiSOatAymxZJV1IV9guDfbbJ7PjZhA68LdDimmEs0Wnw4ftxGM+J7QdpVRbTTj3RUW07RloscPYHDEQDrxI1z6FSWXyI2G4PZOs0j2QHzJaCcBk6tiyFq6PUNY3r3oytJn0mnLOKfsW5yW5xTXssCU5liqy6IZ2qlALO9RUIuto1FWH8YfEn+j6NXmp6NxLyW1GOSE3y3afEqMa3anii8S/SoaLZ37kqHkhN8t2/pRVuJDcETqLxwVRo+jZvS5C0UHCzUN6sRBx/2UvBt40BS8m3buSBtAUmT2ObzgW5colntXRubSL5BhPyuhsJ0lontmsLoR4mm3CMoVXmRIjequXN+VzV52+X4p/J52+VxTOgQhVqLyzyilYVFQIAsKFQBZqRdOEz24rGnMXCeqc0LnsNKzSiDVyIvKmAMRc/4WO73ABZn8s5exBcfiMtjQe9VhL0ax0Zvsj0V6VGGvLReV9Jd7LGM/CXHW4y2LFFurSn44rxY31fytCfTZvHaTZ7ljiNCZ96wm+1EY3S4D6r5y6iOf7Re74iT3oody7DqT6Nm8dk/LPdRuUtEH9Zp+EF35QVhjcs6MMV8fobL8xC8y25dhTW3KsPHUrW3RstnDyzpUjlkw+zBedLmt7prI7lZEPswmjSS7uqoW3LsPHUnNubYePwraO2Xo0W00vRlfd+kuxFrdDB/kSkGk0h2ONE6jV/IQus2gWHV+lGKJxw1bLbmq0NNfpRwXXML/bLnfE5zvzOKbCuO0YhLQCO5d286VL3xwVstD5NopLsjNRmVQMe1a20jTt3Jbm28a0EtGzet0q4K4NN/HE/Chc4cf9UjrGzeqBtGxFMfAwnjB4VEuvb3KJgb58et4VJ2d/hUqWHUN6lSw6hvXSchYPGHwomkcf8AVBUsPZCgFh7KQxta3aPJW19v1/ySpm3UfooBbrrfVFhQ6XElJcS8koEWax9So3q2JWKhtXB5Hck3OwRIzc5hv7Tah/4tqOrxgWOn0UOwloJlZizYsK5tzp9SDRhq6fUjRspF1YTPaiMBzTm7siZ2LBG5Uwh7LYj9Dao1xKvcubEoUsAAAswdwQCgnj9l5XQowWyj5Y+Nyoin2IbG2uJcdQDRtWR91aS7+qW/C1o2lpO1aGUCxOZQLFa0fSNo7bTXg5MSjvf/ADHPf8TnOGo4EUK5oGIAaBLuC7TaDxg3JgogzDYtlotmygl2OSy53EvJPZc6zYukKMLNiY2ALNY3q1oIqjAygcST20McBa7yM7dY3oqgzt1+a1WihmYUUcfumtoo4/dMIGduvzUwHNr81a00MjaPaeOtEIduzzVFvw6/NCWjoq1FIdDOMXmmNhE4hs81IDm4PZHGlaRVOVuXNn0ospRFei27EpzOJJxaM7dm9A5oOOr8qMh4C5WbDuSyLNh8KqJBliq62pPGNu5XdixoaRxI+FBxiPhQdW0blOrb5IsdBTHE9ynGXcl4bdfkpI5jt3IAOY4JUSjPM7aomA0QeiflRCD0TqG9S9dBvaRXnofN5q6MrAvXROrcVV7sd2T4ky9dA9rzUvfRd2vNFDsEMsdqdvRNda4YucrqdF/a81AT/cQBd86R2/Vqgf0hs8KIRDniavJWIlr+z5IEVW6Q2bkESR95uzcmGLa/s+Sl9tf2fJS1YGN0Ic5uoblBBGduxbTGtd2fJS+2u7Hks+mgMzYQzt2IhDHOb8q0X3pfIpful8ieCASGjnN+XciBHOHy7kwxekOypfRzh2U8QFGIOcNY8Kl+6fzfpTDF6fyqX3pnsooBd+6fzfpVX/p/MfCmX7pnsqjF6buz5I+/eSiNjy97adye2N0zrPhSBF6b9Xkmwo8vff2fJS/v2ykEX9P5j4Ut56Z1nwrdCjA++/HmG5MIn779Q3KMvv1mlI4zohHvntHwoodPIxvMviPhXSiMwe0/V5LFHZhPrP1eSMgxDbTJ/wBT5v0qjG6fzfpWQxSMTomryRNpmd0QdXkgY58fp/MPCssV0/eGtu5PdH6b8mTySTSRle7sosKEF/Sb8u5VfLW/KjfSAfePZS3Rhzj2U0xUQutbqaqn8Gpu9D6QOf8AKFL+OcOyE7QUXL4NQ8SiG+t5zewoi0HJPvaDzmf7blf3tC5zOw7cooug5rL+9YOdnZfuUF1IWdmp+5RRKgsIXThWdRf4Vf3pDznqc7crUToLC+84ed2s7lYukw+87WdyiidCyC+82c5/HUiF0Wc5/HUoolQ7J94M5z9m5T7xbz36huUUUMoL7yZ/qO7PkoLoN/1HdlRRTkx4on3g3nu7Kv7wbz3dlRRGTHiienDnu7IUNMHOdqCpRLJhiiCljnO1BX6X0nagoojJhRXpY579QV+nDnu1BRRLJlKKHwbogf1HY+aFtg3UGK+u7KtRZSmzaMEzV6Y0j+a7s50qJFB/quy+6oos+o/t/wBzTpow0giX813Z6lhiRB/qu7KtRWpshwQsUyX9U9lH6WD/AFT2VFFWROKFupP909lAaR/dPZUUSyZWCFmk/wB35UIpf9z5FFE8mLBFiP8A3B2FFFFVk4n/2Q=="/>
          <p:cNvSpPr>
            <a:spLocks noChangeAspect="1" noChangeArrowheads="1"/>
          </p:cNvSpPr>
          <p:nvPr/>
        </p:nvSpPr>
        <p:spPr bwMode="auto">
          <a:xfrm>
            <a:off x="106363" y="-830263"/>
            <a:ext cx="2619375" cy="17430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4" descr="data:image/jpg;base64,/9j/4AAQSkZJRgABAQAAAQABAAD/2wCEAAkGBhQSERQUEhQWFBQUFBQXFBcXGB0YFBQUFRQXFRQUFBQXHCYeFxwkGRUUHy8gJCcpLCwsFR4xNTAqNSYrLCkBCQoKDgwOFw8PGiwkHBwpLCwpKSksLCkqLCkpLCwsLSwsLCkqKSksLCwsLCwsLCwsLCwsLCwsLCwsLCksLCwsLP/AABEIALcBEwMBIgACEQEDEQH/xAAbAAACAwEBAQAAAAAAAAAAAAACAwABBAUGB//EAEgQAAECAgMLCAcGBQQDAQAAAAEAAgMRBBJhBRMhMUFRcZGh0fAGUmKBkrHS4RQiMkJyosEHFYKy4vEjM0NjwlOTs/Jzg6Ml/8QAGgEAAwEBAQEAAAAAAAAAAAAAAAECAwQFBv/EAC0RAAICAQMEAgEDAwUAAAAAAAABAhESAwQhEzFBUWHwIkJxgQXR4RQykaGx/9oADAMBAAIRAxEAPwDpektzhFf25xrWC9KjBs7l4+TOvBHRD250YIzrlVeJ7lRPGFGQdM60lFyBEOc61DSHZz3IzDpnXkq07VxnUx3O2fVLfSzztqWRXTOw+OBjlsWCkXcYPZwnQAFyqQ4nGdpWOQ88ylts0jpo1Um6USJiMhZgHWVieJTmRlmcZ1zxKokRoyk5hjPU0LPGocRzcLg0ZBOeHpHF1ISXktuuw13sybIyxuydXOK58VrnzEIF5FmU4ATkOjgbKJc+bhWe54GPI2wAZtWZNuvdltHZIBrcwHtOtkO9WnzUeWZOLauXCMPoTKG0PievHdga2c8JwY8dkwmXKohlI4KxrO7wNAnsWG5tBfFffogJnhYDknlPHl6ShXPqmcz1qpuuG+SYJfwZoVCqzxn6p7IbsxHGTCtLzZrS65nLAONKwZ0ptlNY7Odu9HXePeO3ehMIZztUcwZCVJYbaa8e9s80Yus4ZQepZqlpUHGFAmkbWXcdlq8dSey72cDqPkueIfE1YhpkuCOqy7DDjIHWFoZTGnE4awuGIZ/aSIQzbsTIcEd8RbZ9fmrrcT81wmFwynYnMpbxl2BFkvTOueOJquOMKwMui7LhTG3R6KdonBmstVSWYXQGZX6eMyLQsWPkq44wJPpjVXpjUBix9XjgKJPpTFEgpgmLxJAYo4AVGDxPzQmjqylRZpAzy4sSjShnE+sqGim1C6inj9kikkEYwzjjSgMYZxrG5B6KcyH0dIrgt0ccEHvKW6IDwN6J0MAYTJYaRFngZ1k4AnQAUulNGMjYszaS5wwYG84j8oy9yUaKJ46xtGDzWlzScJ2q+Apmf0lzfYbYXHC46ZYtAVtY52F5xYZZAE5rScQGnJqWltyK8qxJE55KurjEjgV4nLiXTcZMo7S8n3gPUadPvHYtlA5NGZfGN8e4gmeIEAywyw4zZqXbo1EEMVWtaBmGDZlT6pzcdSMklUTNpydsRKXsyFnmge95xYOvyWuqcs9qotOY7d6ybNIowEPyz1n6BFeXW/NuWhxNupASbNXkos1M5o7so2HcpejktyYlpD9GobkbCTgEsNglpxYsvUrj3RM21F80Yw0DHl6vqivbecB1j6uRPFZziJVZ4MEpgZZDAJ45DOmwHECRljwaFpqKH6Wc+hqTkvyXHsQIQ521vjRNhDOPl8a01zx+6XWIyd/iWJ02Lq2nUN6MN0n8J+gR48g+bxIDDsGs70AEIYt7LvAivfEneBKLbBx1qVTm7kBQyXHreFQaO9LA6J1DcoNB1+SAob1d+9CRYOPxKi6w6zuUr/FrO5Ai5EZtniVzNmzegL/i1u3qGNafm3oHQzjGN6tLFIt796pMVM6dXjgqi1a6o4nvQFnEjvW+JypmVwSnaPotUVth40lYYjpTkWDrmdTZKHwax5BiRAFz6RdE4mo4gJOEz0CqNeNLbRpWlSbKKXczPdM4ZmzIqEM6OMy3eiEY8BzDHjy5k+DQ5nETLUixuSMMKETiG+3gLVR7lk4Xb8K60C55y9Qbk61qFCAyS0jcnTMXqHLhUJolgw6cK0XkZVtMMZ9p7ipeeJt3J0TlZlAAyca1JjMnmBx+zld54l+pKgtGZzhxLcgJWs0Y8DyQmiHifhSoaaMhnx+6qR4/dazReJncgNHljIHX5JYjyM5hmXG9ZqQ4zDRjdg0D3j3DrOZdCIyqwuybJ8dyzXKue+JOIGEh2BpMhgGkjT1lNNQWbfwjk3GtF1C+H3AEKWDIFYhroi4kTKYbR1uOoAd6Y24J96M78DWt/NWXM9bTXkb3+jFUn/wcwMs2IIha32pAW4BtC7jLgQvevj/iiPl2WkN2LRBuXBZ7MGG05wxs+1Kaze5h4TOeX9Tj+mJ5dlJhk+qa/wAAL9jAVoZRIrvZgRDa4Nhj/wChadi9YHlQFZvdPwvv/Rzy/qeo+yR5aNRHwwL41ra05SdWxY54ABjGdBLQu7dyDWhT5jmu6p1TsM+pctsDB+25dWhPqRtnobTcPVhcu5lqhS9harzb3K71b+VbUdeRmvYsVXtaagz7R9FdQJ0FmS8qvRtK11NCl7HAO9FBkZPRdKi1GFxJUihZM6rgbEl5tVvjgJLo88WtbuRzxTAjQZ5J6VnfBI91idS7oshD1jhORFBpbXgESkcSxlRtFtGJjA4YW5cEh9U+DQnA4BIS4wrow2BPD9CqMCZajMkK54ymfdqT2UWWZNnYs8RzzEDIYYPUL6zy6WBwaQGtGHGMoxqnjBWzCepirk+B16s1FCYenWrbc+KccZo+CHLa97u5Mbcwe9Eiu/FV/wCMNXO93pLscj3umvkVUNuxIdHYD7QnmwE6hhXRbc6EPcB+L1zrfNaGiWBokLMA1BYy3y8Ixf8AUPUTjsJOJjz/AOsja+QRiiRDihtHxuA2MDl1QVawe8m+yRk9/qPtRzWXMfldDGhhdtLh3JouUMr3HRVaNjZ7VtAUWT3Go/JhLdar/UZm3Ohj3Sfic52wmScyEBiaBoAHcjSaZSBDY5xyDBpyLO5TdXZi5yk+XZ5/lHSXRYjIDDlkdJx6hg7S7cNgYxrG4miQ3rgXH9p8V2FzsDc8sp4zldZjyVrrtKoLtH/3yaS8L0PL1YKFrEwNXNZmECiCoBBBpTHlzWva4sMnhrgS05nAHAcGVAh9VSooCjmgYqJDDgWnE4EHQRJceizLRPGMBwH2mmq7LnBXdqrlvh1Yrxhk6Tx1+q/aJ/jXdspfk4+z0NjqYzcfYqpxhVVeJlaS3SqqaV6lHsZGZzOJ+SG98T8lqq2oXC1FBkZTC0axuVXmz8u5aqlqowtCWI8jNebPyqJ940alE8RZC30YoKk3YcAXQIGdZqY9zQKoDsOHQqcaJUrOBdi4r3PrNw4AMeKS23MuWYYABJzzxWyC7EMzAmADYU9rLAl07KeoZmwpDyRBgWsN0KXuwK8DLIzCEgq1Y0J2euw/iZX74bVsvVizU9lVgfL2Hw3dQe2t8pcs9WGUGvgx1vyhJfBvUmoQqXz1ngFzVoVEWASiFWlYi5qTVTVIsC5rHdWgGM0AOqyySmDpw8TWwKinGTi7QJ07OZRbhhnvFxyk7lrbAknqBS3fcptvuce7vKODQwwxy4XwkNqtLsUpk5gJi2xdNpBAIIIIBBGIg4QQVy+V9wvS6K+GB67fXhfG0YB1ibetcj7NbuX2jmA8/wASBgE8ZhH2eyZt7K6OlGWjnHunz/PZl4pwyXddz1oC+f3S/wDzLptjDBR6TOvmEyL5qcQ8WEhfQ5Lk8q7g+l0Z8P3x60M5ojcQ0ETb1o22ooSqX+2XD+/AacqdPs+51wVa8h9nN3jFgGBE/m0f1ZHGYeJs7Wn1ToC9cs9XTenNwfgUo4tplhyyXSMqj+a6TvgiSadTqh6itSCNBDmuacTgQdBEj3o054SUvQ4TwkpehTutAXZppVGcXNBdOsJh2OVZpLXbQU6WnUV9AnZ9EqatFTVKpcYVTUWMIniSEkWITOfl9Zqy9FhRUhYop1qIsAy6wHQQhkOaeNBVl+g/h81MHNGpakghot46kbXDOUt56J+bchEUWjr3hTdDqzSHjOdaMOFqQyNPKflR1vi2KrE0NBFqTTYNeG9uH1mOb1lpAV1tOsKxF09oIE0No8euxj+c1ru0AfqmLJco/wAIDmOezqa9wb8tVal8zNYya9Hzs1jJotSak1JqCCLDT7v0eAZRo0NjuaXet2RM7Fg5Z3eNEornt/mPNSHY5wJLuoAnTJef5G8iIUWAKRSmmK+NNwDnGQaTgc6RBc52OZyELq09GOHU1HxdKu7NYwWOUux6y53KWjR3VIMZj3yJqiYMhjIBAmukubc7kxRoD68GC1j5ETEyQDjAmTLqW+HSGOeWB7S8Y2hwLm6WgzCxmoX+F18/4IlV/iSNGawFz3BrRjLiABpJwJNFujCizvUWHEljqPa6WkA4F85osB116fEEV7mwIVYtY04mh1RobPACcZdL6S38o+QTaPDNIoTojIkH1iKxJLR7RacYIGGWIia63toRahOVSfxwv3NulFNRb5PWcoruNokB0VwrSkGNnKs84hPJlJOYFeVuXAulTmX40oUaG6d7axspicpyGGVpJJSbtUt10bktitH8SBEnGaMtVpDnAZqrw7XmXoeQl2mR6JDa0i+QWNY9mUVRJrgMxABnnmFWHR0nJJZJ075r77HjhBuub5OX9n/KONEiRqNSnl0WGZtrSrSaS2I2YGGRqnWubyiYbnXSh0pg/gxiS8DFhlfm7Q8W6Ff2gFlFpkGkwHtFIn/Eh5wBIOcBirCbSMuMZV26RHhXYoLxCwRWycGn2ocUA1QTla4Vm1rbJDXiMlrJfhNVJevH+S+zU6/GXc9WyIHAEEEEAgjEQcII6kc15vkFDpDaIIdJhuhmG4tZWwOdDlMYLCSNAC9GAvM1IYScbujmksW0eVurAodBpYpkV0Rj41ZtVonDLi0VnOAE8xx48Ml6iBGa9rXNIc1wDmkYi0iYI6igpNEZEaWxGte042uAcNRwI2NkJASAEgBgAAxABOc80ru1x/HgblaXstWqUBWZJjHqxXDDJ4DxpEmv/wAD+Ip9bSk3UEmiJ/purH4D6r9hrfhUrG3UV7e01MtNL1we1tJZadehxiaUJlnKUYht1FEHnP3rrs7KLL7VVcZ1DEOfvQOfaNaLCgpjOFEu+WjjqURwFEIs+UIatmwJgcFRITELc0ZtgSzxj+hTnEIXDiallIWLe8fUI2kcAblAEQQMgHEgrnp1DcoBoV1dCZLCuYZOit6bXdT2Ad7HLasFEwRiOfD2scJf8hXRkvB3SrVZ4G5VajBkoQiVLnOY+dfa48yowyfxj1yhj6lenu3ykhUCjwyQXTY1sJgwVg1owz90AEYbQsn2iXDNIotZgm+C4vAGMsIk8C2Uj+Fc7kzyqokajQ4dMMMPggAX0AtcGiTXtJBE5SB0Wr04pT0IcWot2l35OlLLTjxdPkz0aFdK6eEv9Fo7sUptrA5gPXfpJAK532awAy6MQD1qkOKA7REY2t1/Vd3lF9o8MNMKhzixX+qHgGq2eCbQRN7s0hLuWv7P+SzqLDdEiiUaLKbcrGDCGnpE4ToGZay1JQ0Z5JRUuIrz+/styag7VX2R56mwolyac6OGF9Gil05YqrzWLCcQc1wmJ4wNMurdb7T6NeXCCHviPaWtDm1WtLhKbjPDKeITmvbPaCCCJg4wcIOkFZIFx4DHVmQYTXZ2w2g6wMC5f9Rpzp6kba9Pv+5l1IypyXKPO/ZpceJR6K4xAWmK8ODTjDA0AEjJPCdEld0Ps2o0R9eG6JAJmSIZFXDjqgj1dAMrF62SqSxe51Oo9ROmyepLJyXk89cPkPRqK6+NDokTI+IQ4ttaAAAbcdq7dGozIZdUY1lYzdVaG1jndIYU2SpZT1JzdydkuTbts0tIIQuhJIKcyLnWQC3BUQtJbNJfDQFABXUQkJkN6YAFmAgiYIIIzg4CFxaG9wBYSSYbiw48NX2XY8rap616KrNcS6VHvcdrvditqn/yMExrZP8A2l27PUxnj7O/ZTxnT8kvh4nvUEU2/MrvVnGpUYVi9c9oNsc27dysxDbt8KSYVmxW1skcj4Cvhznj8KtXUHAO9RFsKRK6GZRSs/NvUq2fm8K0oxQBnxJCUzjHvYqJHDm7gpaHYHGJXXRADiR/yVhmaerdNIdlNeiDlKmnU7wqVOMO5AhZiSiwT0y3qexwHzBq65XDugarK3Mcx/Ye15yZgV3XheTvV+aZ429jU0/gFRWqXEcJS4VP5DUOM8vdBk44TUcWAnOQ0yXeCtXCcoO4uhqTXZnNuXyco9HwwYTWHnY39t0yuirUklKTk7k7E3fcpSStRQBTUZhoUcN6Q0AYaAsW9rQULqOlZVGEqSWl0BKfCIRYUCHpgipKuaBBvE0oiSOatAymxZJV1IV9guDfbbJ7PjZhA68LdDimmEs0Wnw4ftxGM+J7QdpVRbTTj3RUW07RloscPYHDEQDrxI1z6FSWXyI2G4PZOs0j2QHzJaCcBk6tiyFq6PUNY3r3oytJn0mnLOKfsW5yW5xTXssCU5liqy6IZ2qlALO9RUIuto1FWH8YfEn+j6NXmp6NxLyW1GOSE3y3afEqMa3anii8S/SoaLZ37kqHkhN8t2/pRVuJDcETqLxwVRo+jZvS5C0UHCzUN6sRBx/2UvBt40BS8m3buSBtAUmT2ObzgW5colntXRubSL5BhPyuhsJ0lontmsLoR4mm3CMoVXmRIjequXN+VzV52+X4p/J52+VxTOgQhVqLyzyilYVFQIAsKFQBZqRdOEz24rGnMXCeqc0LnsNKzSiDVyIvKmAMRc/4WO73ABZn8s5exBcfiMtjQe9VhL0ax0Zvsj0V6VGGvLReV9Jd7LGM/CXHW4y2LFFurSn44rxY31fytCfTZvHaTZ7ljiNCZ96wm+1EY3S4D6r5y6iOf7Re74iT3oody7DqT6Nm8dk/LPdRuUtEH9Zp+EF35QVhjcs6MMV8fobL8xC8y25dhTW3KsPHUrW3RstnDyzpUjlkw+zBedLmt7prI7lZEPswmjSS7uqoW3LsPHUnNubYePwraO2Xo0W00vRlfd+kuxFrdDB/kSkGk0h2ONE6jV/IQus2gWHV+lGKJxw1bLbmq0NNfpRwXXML/bLnfE5zvzOKbCuO0YhLQCO5d286VL3xwVstD5NopLsjNRmVQMe1a20jTt3Jbm28a0EtGzet0q4K4NN/HE/Chc4cf9UjrGzeqBtGxFMfAwnjB4VEuvb3KJgb58et4VJ2d/hUqWHUN6lSw6hvXSchYPGHwomkcf8AVBUsPZCgFh7KQxta3aPJW19v1/ySpm3UfooBbrrfVFhQ6XElJcS8koEWax9So3q2JWKhtXB5Hck3OwRIzc5hv7Tah/4tqOrxgWOn0UOwloJlZizYsK5tzp9SDRhq6fUjRspF1YTPaiMBzTm7siZ2LBG5Uwh7LYj9Dao1xKvcubEoUsAAAswdwQCgnj9l5XQowWyj5Y+Nyoin2IbG2uJcdQDRtWR91aS7+qW/C1o2lpO1aGUCxOZQLFa0fSNo7bTXg5MSjvf/ADHPf8TnOGo4EUK5oGIAaBLuC7TaDxg3JgogzDYtlotmygl2OSy53EvJPZc6zYukKMLNiY2ALNY3q1oIqjAygcST20McBa7yM7dY3oqgzt1+a1WihmYUUcfumtoo4/dMIGduvzUwHNr81a00MjaPaeOtEIduzzVFvw6/NCWjoq1FIdDOMXmmNhE4hs81IDm4PZHGlaRVOVuXNn0ospRFei27EpzOJJxaM7dm9A5oOOr8qMh4C5WbDuSyLNh8KqJBliq62pPGNu5XdixoaRxI+FBxiPhQdW0blOrb5IsdBTHE9ynGXcl4bdfkpI5jt3IAOY4JUSjPM7aomA0QeiflRCD0TqG9S9dBvaRXnofN5q6MrAvXROrcVV7sd2T4ky9dA9rzUvfRd2vNFDsEMsdqdvRNda4YucrqdF/a81AT/cQBd86R2/Vqgf0hs8KIRDniavJWIlr+z5IEVW6Q2bkESR95uzcmGLa/s+Sl9tf2fJS1YGN0Ic5uoblBBGduxbTGtd2fJS+2u7Hks+mgMzYQzt2IhDHOb8q0X3pfIpful8ieCASGjnN+XciBHOHy7kwxekOypfRzh2U8QFGIOcNY8Kl+6fzfpTDF6fyqX3pnsooBd+6fzfpVX/p/MfCmX7pnsqjF6buz5I+/eSiNjy97adye2N0zrPhSBF6b9Xkmwo8vff2fJS/v2ykEX9P5j4Ut56Z1nwrdCjA++/HmG5MIn779Q3KMvv1mlI4zohHvntHwoodPIxvMviPhXSiMwe0/V5LFHZhPrP1eSMgxDbTJ/wBT5v0qjG6fzfpWQxSMTomryRNpmd0QdXkgY58fp/MPCssV0/eGtu5PdH6b8mTySTSRle7sosKEF/Sb8u5VfLW/KjfSAfePZS3Rhzj2U0xUQutbqaqn8Gpu9D6QOf8AKFL+OcOyE7QUXL4NQ8SiG+t5zewoi0HJPvaDzmf7blf3tC5zOw7cooug5rL+9YOdnZfuUF1IWdmp+5RRKgsIXThWdRf4Vf3pDznqc7crUToLC+84ed2s7lYukw+87WdyiidCyC+82c5/HUiF0Wc5/HUoolQ7J94M5z9m5T7xbz36huUUUMoL7yZ/qO7PkoLoN/1HdlRRTkx4on3g3nu7Kv7wbz3dlRRGTHiienDnu7IUNMHOdqCpRLJhiiCljnO1BX6X0nagoojJhRXpY579QV+nDnu1BRRLJlKKHwbogf1HY+aFtg3UGK+u7KtRZSmzaMEzV6Y0j+a7s50qJFB/quy+6oos+o/t/wBzTpow0giX813Z6lhiRB/qu7KtRWpshwQsUyX9U9lH6WD/AFT2VFFWROKFupP909lAaR/dPZUUSyZWCFmk/wB35UIpf9z5FFE8mLBFiP8A3B2FFFFVk4n/2Q=="/>
          <p:cNvSpPr>
            <a:spLocks noChangeAspect="1" noChangeArrowheads="1"/>
          </p:cNvSpPr>
          <p:nvPr/>
        </p:nvSpPr>
        <p:spPr bwMode="auto">
          <a:xfrm>
            <a:off x="258763" y="-677863"/>
            <a:ext cx="2619375" cy="17430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3315"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285687" y="1761578"/>
            <a:ext cx="5148625" cy="40386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316"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962705" y="1841243"/>
            <a:ext cx="4791716" cy="1904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8" name="Picture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919116" y="4270372"/>
            <a:ext cx="2878895" cy="212883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130349570"/>
      </p:ext>
    </p:extLst>
  </p:cSld>
  <p:clrMapOvr>
    <a:masterClrMapping/>
  </p:clrMapOvr>
  <p:transition spd="med">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p:cNvSpPr txBox="1"/>
          <p:nvPr/>
        </p:nvSpPr>
        <p:spPr>
          <a:xfrm>
            <a:off x="18288000" y="0"/>
            <a:ext cx="9144000" cy="1077913"/>
          </a:xfrm>
          <a:prstGeom prst="rect">
            <a:avLst/>
          </a:prstGeom>
          <a:gradFill flip="none" rotWithShape="1">
            <a:gsLst>
              <a:gs pos="0">
                <a:srgbClr val="2E5C8E">
                  <a:shade val="30000"/>
                  <a:satMod val="115000"/>
                </a:srgbClr>
              </a:gs>
              <a:gs pos="50000">
                <a:srgbClr val="2E5C8E">
                  <a:shade val="67500"/>
                  <a:satMod val="115000"/>
                </a:srgbClr>
              </a:gs>
              <a:gs pos="100000">
                <a:srgbClr val="2E5C8E">
                  <a:shade val="100000"/>
                  <a:satMod val="115000"/>
                </a:srgbClr>
              </a:gs>
            </a:gsLst>
            <a:lin ang="5400000" scaled="1"/>
            <a:tileRect/>
          </a:gradFill>
          <a:ln>
            <a:noFill/>
          </a:ln>
        </p:spPr>
        <p:txBody>
          <a:bodyPr anchor="ctr">
            <a:spAutoFit/>
          </a:bodyPr>
          <a:lstStyle/>
          <a:p>
            <a:pPr algn="ctr">
              <a:defRPr/>
            </a:pPr>
            <a:r>
              <a:rPr lang="en-US" sz="1800" dirty="0">
                <a:effectLst>
                  <a:outerShdw blurRad="38100" dist="38100" dir="2700000" algn="tl">
                    <a:srgbClr val="000000">
                      <a:alpha val="43137"/>
                    </a:srgbClr>
                  </a:outerShdw>
                </a:effectLst>
                <a:latin typeface="Copperplate Gothic Bold" pitchFamily="34" charset="0"/>
              </a:rPr>
              <a:t>Saint Vincent Health Center</a:t>
            </a:r>
          </a:p>
          <a:p>
            <a:pPr algn="ctr">
              <a:defRPr/>
            </a:pPr>
            <a:r>
              <a:rPr lang="en-US" sz="1600" dirty="0">
                <a:effectLst>
                  <a:outerShdw blurRad="38100" dist="38100" dir="2700000" algn="tl">
                    <a:srgbClr val="000000">
                      <a:alpha val="43137"/>
                    </a:srgbClr>
                  </a:outerShdw>
                </a:effectLst>
                <a:latin typeface="Copperplate Gothic Bold" pitchFamily="34" charset="0"/>
              </a:rPr>
              <a:t>New Addition Building</a:t>
            </a:r>
          </a:p>
          <a:p>
            <a:pPr algn="ctr">
              <a:defRPr/>
            </a:pPr>
            <a:r>
              <a:rPr lang="en-US" sz="1200" dirty="0">
                <a:effectLst>
                  <a:outerShdw blurRad="38100" dist="38100" dir="2700000" algn="tl">
                    <a:srgbClr val="000000">
                      <a:alpha val="43137"/>
                    </a:srgbClr>
                  </a:outerShdw>
                </a:effectLst>
                <a:latin typeface="Copperplate Gothic Bold" pitchFamily="34" charset="0"/>
              </a:rPr>
              <a:t>Erie, PA</a:t>
            </a:r>
          </a:p>
          <a:p>
            <a:pPr algn="ctr">
              <a:defRPr/>
            </a:pPr>
            <a:endParaRPr lang="en-US" sz="800" dirty="0" smtClean="0">
              <a:effectLst>
                <a:outerShdw blurRad="38100" dist="38100" dir="2700000" algn="tl">
                  <a:srgbClr val="000000">
                    <a:alpha val="43137"/>
                  </a:srgbClr>
                </a:outerShdw>
              </a:effectLst>
              <a:latin typeface="Copperplate Gothic Bold" pitchFamily="34" charset="0"/>
            </a:endParaRPr>
          </a:p>
          <a:p>
            <a:pPr algn="ctr">
              <a:defRPr/>
            </a:pPr>
            <a:r>
              <a:rPr lang="en-US" sz="1000" dirty="0" smtClean="0">
                <a:effectLst>
                  <a:outerShdw blurRad="38100" dist="38100" dir="2700000" algn="tl">
                    <a:srgbClr val="000000">
                      <a:alpha val="43137"/>
                    </a:srgbClr>
                  </a:outerShdw>
                </a:effectLst>
                <a:latin typeface="Copperplate Gothic Bold" pitchFamily="34" charset="0"/>
              </a:rPr>
              <a:t>TYLER JAGGI | CONSTRUCTION MANAGEMENT</a:t>
            </a:r>
            <a:endParaRPr lang="en-US" sz="1000" dirty="0">
              <a:effectLst>
                <a:outerShdw blurRad="38100" dist="38100" dir="2700000" algn="tl">
                  <a:srgbClr val="000000">
                    <a:alpha val="43137"/>
                  </a:srgbClr>
                </a:outerShdw>
              </a:effectLst>
              <a:latin typeface="Copperplate Gothic Bold" pitchFamily="34" charset="0"/>
            </a:endParaRPr>
          </a:p>
        </p:txBody>
      </p:sp>
      <p:sp>
        <p:nvSpPr>
          <p:cNvPr id="17" name="TextBox 16"/>
          <p:cNvSpPr txBox="1"/>
          <p:nvPr/>
        </p:nvSpPr>
        <p:spPr>
          <a:xfrm>
            <a:off x="9144000" y="348"/>
            <a:ext cx="9144000" cy="1077218"/>
          </a:xfrm>
          <a:prstGeom prst="rect">
            <a:avLst/>
          </a:prstGeom>
          <a:gradFill flip="none" rotWithShape="1">
            <a:gsLst>
              <a:gs pos="0">
                <a:schemeClr val="bg1">
                  <a:lumMod val="65000"/>
                  <a:lumOff val="35000"/>
                  <a:shade val="30000"/>
                  <a:satMod val="115000"/>
                </a:schemeClr>
              </a:gs>
              <a:gs pos="50000">
                <a:schemeClr val="bg1">
                  <a:lumMod val="65000"/>
                  <a:lumOff val="35000"/>
                  <a:shade val="67500"/>
                  <a:satMod val="115000"/>
                </a:schemeClr>
              </a:gs>
              <a:gs pos="100000">
                <a:schemeClr val="bg1">
                  <a:lumMod val="65000"/>
                  <a:lumOff val="35000"/>
                  <a:shade val="100000"/>
                  <a:satMod val="115000"/>
                </a:schemeClr>
              </a:gs>
            </a:gsLst>
            <a:lin ang="5400000" scaled="1"/>
            <a:tileRect/>
          </a:gradFill>
          <a:ln>
            <a:noFill/>
          </a:ln>
        </p:spPr>
        <p:txBody>
          <a:bodyPr anchor="ctr">
            <a:spAutoFit/>
          </a:bodyPr>
          <a:lstStyle/>
          <a:p>
            <a:pPr algn="ctr">
              <a:defRPr/>
            </a:pPr>
            <a:endParaRPr lang="en-US" sz="1000" dirty="0">
              <a:latin typeface="Copperplate Gothic Bold" pitchFamily="34" charset="0"/>
            </a:endParaRPr>
          </a:p>
          <a:p>
            <a:pPr algn="ctr">
              <a:defRPr/>
            </a:pPr>
            <a:endParaRPr lang="en-US" sz="1000" dirty="0">
              <a:latin typeface="Copperplate Gothic Bold" pitchFamily="34" charset="0"/>
            </a:endParaRPr>
          </a:p>
          <a:p>
            <a:pPr algn="ctr">
              <a:defRPr/>
            </a:pPr>
            <a:r>
              <a:rPr lang="en-US" sz="2400" b="1" dirty="0" smtClean="0">
                <a:effectLst>
                  <a:outerShdw blurRad="38100" dist="38100" dir="2700000" algn="tl">
                    <a:srgbClr val="000000">
                      <a:alpha val="43137"/>
                    </a:srgbClr>
                  </a:outerShdw>
                </a:effectLst>
                <a:latin typeface="Copperplate Gothic Bold" pitchFamily="34" charset="0"/>
              </a:rPr>
              <a:t>ANALYSIS #1: Re-Sequencing Phasing</a:t>
            </a:r>
            <a:endParaRPr lang="en-US" sz="2400" b="1" dirty="0">
              <a:effectLst>
                <a:outerShdw blurRad="38100" dist="38100" dir="2700000" algn="tl">
                  <a:srgbClr val="000000">
                    <a:alpha val="43137"/>
                  </a:srgbClr>
                </a:outerShdw>
              </a:effectLst>
              <a:latin typeface="Copperplate Gothic Bold" pitchFamily="34" charset="0"/>
            </a:endParaRPr>
          </a:p>
          <a:p>
            <a:pPr algn="ctr">
              <a:defRPr/>
            </a:pPr>
            <a:endParaRPr lang="en-US" sz="1000" dirty="0">
              <a:latin typeface="Copperplate Gothic Bold" pitchFamily="34" charset="0"/>
            </a:endParaRPr>
          </a:p>
          <a:p>
            <a:pPr algn="ctr">
              <a:defRPr/>
            </a:pPr>
            <a:endParaRPr lang="en-US" sz="1000" dirty="0">
              <a:latin typeface="Copperplate Gothic Bold" pitchFamily="34" charset="0"/>
            </a:endParaRPr>
          </a:p>
        </p:txBody>
      </p:sp>
      <p:sp>
        <p:nvSpPr>
          <p:cNvPr id="6" name="TextBox 5"/>
          <p:cNvSpPr txBox="1"/>
          <p:nvPr/>
        </p:nvSpPr>
        <p:spPr>
          <a:xfrm>
            <a:off x="0" y="0"/>
            <a:ext cx="9144000" cy="1077913"/>
          </a:xfrm>
          <a:prstGeom prst="rect">
            <a:avLst/>
          </a:prstGeom>
          <a:gradFill flip="none" rotWithShape="1">
            <a:gsLst>
              <a:gs pos="0">
                <a:srgbClr val="2E5C8E">
                  <a:shade val="30000"/>
                  <a:satMod val="115000"/>
                </a:srgbClr>
              </a:gs>
              <a:gs pos="50000">
                <a:srgbClr val="2E5C8E">
                  <a:shade val="67500"/>
                  <a:satMod val="115000"/>
                </a:srgbClr>
              </a:gs>
              <a:gs pos="100000">
                <a:srgbClr val="2E5C8E">
                  <a:shade val="100000"/>
                  <a:satMod val="115000"/>
                </a:srgbClr>
              </a:gs>
            </a:gsLst>
            <a:lin ang="5400000" scaled="1"/>
            <a:tileRect/>
          </a:gradFill>
          <a:ln>
            <a:noFill/>
          </a:ln>
        </p:spPr>
        <p:txBody>
          <a:bodyPr anchor="ctr">
            <a:spAutoFit/>
          </a:bodyPr>
          <a:lstStyle/>
          <a:p>
            <a:pPr algn="ctr">
              <a:defRPr/>
            </a:pPr>
            <a:r>
              <a:rPr lang="en-US" sz="1800" dirty="0" smtClean="0">
                <a:effectLst>
                  <a:outerShdw blurRad="38100" dist="38100" dir="2700000" algn="tl">
                    <a:srgbClr val="000000">
                      <a:alpha val="43137"/>
                    </a:srgbClr>
                  </a:outerShdw>
                </a:effectLst>
                <a:latin typeface="Copperplate Gothic Bold" pitchFamily="34" charset="0"/>
              </a:rPr>
              <a:t>Saint Vincent Health Center</a:t>
            </a:r>
            <a:endParaRPr lang="en-US" sz="1800" dirty="0">
              <a:effectLst>
                <a:outerShdw blurRad="38100" dist="38100" dir="2700000" algn="tl">
                  <a:srgbClr val="000000">
                    <a:alpha val="43137"/>
                  </a:srgbClr>
                </a:outerShdw>
              </a:effectLst>
              <a:latin typeface="Copperplate Gothic Bold" pitchFamily="34" charset="0"/>
            </a:endParaRPr>
          </a:p>
          <a:p>
            <a:pPr algn="ctr">
              <a:defRPr/>
            </a:pPr>
            <a:r>
              <a:rPr lang="en-US" sz="1600" dirty="0" smtClean="0">
                <a:effectLst>
                  <a:outerShdw blurRad="38100" dist="38100" dir="2700000" algn="tl">
                    <a:srgbClr val="000000">
                      <a:alpha val="43137"/>
                    </a:srgbClr>
                  </a:outerShdw>
                </a:effectLst>
                <a:latin typeface="Copperplate Gothic Bold" pitchFamily="34" charset="0"/>
              </a:rPr>
              <a:t>New Addition Building</a:t>
            </a:r>
            <a:endParaRPr lang="en-US" sz="1600" dirty="0">
              <a:effectLst>
                <a:outerShdw blurRad="38100" dist="38100" dir="2700000" algn="tl">
                  <a:srgbClr val="000000">
                    <a:alpha val="43137"/>
                  </a:srgbClr>
                </a:outerShdw>
              </a:effectLst>
              <a:latin typeface="Copperplate Gothic Bold" pitchFamily="34" charset="0"/>
            </a:endParaRPr>
          </a:p>
          <a:p>
            <a:pPr algn="ctr">
              <a:defRPr/>
            </a:pPr>
            <a:r>
              <a:rPr lang="en-US" sz="1200" dirty="0" smtClean="0">
                <a:effectLst>
                  <a:outerShdw blurRad="38100" dist="38100" dir="2700000" algn="tl">
                    <a:srgbClr val="000000">
                      <a:alpha val="43137"/>
                    </a:srgbClr>
                  </a:outerShdw>
                </a:effectLst>
                <a:latin typeface="Copperplate Gothic Bold" pitchFamily="34" charset="0"/>
              </a:rPr>
              <a:t>Erie, PA</a:t>
            </a:r>
            <a:endParaRPr lang="en-US" sz="1200" dirty="0">
              <a:effectLst>
                <a:outerShdw blurRad="38100" dist="38100" dir="2700000" algn="tl">
                  <a:srgbClr val="000000">
                    <a:alpha val="43137"/>
                  </a:srgbClr>
                </a:outerShdw>
              </a:effectLst>
              <a:latin typeface="Copperplate Gothic Bold" pitchFamily="34" charset="0"/>
            </a:endParaRPr>
          </a:p>
          <a:p>
            <a:pPr algn="ctr">
              <a:defRPr/>
            </a:pPr>
            <a:endParaRPr lang="en-US" sz="800" dirty="0">
              <a:effectLst>
                <a:outerShdw blurRad="38100" dist="38100" dir="2700000" algn="tl">
                  <a:srgbClr val="000000">
                    <a:alpha val="43137"/>
                  </a:srgbClr>
                </a:outerShdw>
              </a:effectLst>
              <a:latin typeface="Copperplate Gothic Bold" pitchFamily="34" charset="0"/>
            </a:endParaRPr>
          </a:p>
          <a:p>
            <a:pPr algn="ctr">
              <a:defRPr/>
            </a:pPr>
            <a:r>
              <a:rPr lang="en-US" sz="1000" dirty="0" smtClean="0">
                <a:effectLst>
                  <a:outerShdw blurRad="38100" dist="38100" dir="2700000" algn="tl">
                    <a:srgbClr val="000000">
                      <a:alpha val="43137"/>
                    </a:srgbClr>
                  </a:outerShdw>
                </a:effectLst>
                <a:latin typeface="Copperplate Gothic Bold" pitchFamily="34" charset="0"/>
              </a:rPr>
              <a:t>Tyler </a:t>
            </a:r>
            <a:r>
              <a:rPr lang="en-US" sz="1000" dirty="0" err="1" smtClean="0">
                <a:effectLst>
                  <a:outerShdw blurRad="38100" dist="38100" dir="2700000" algn="tl">
                    <a:srgbClr val="000000">
                      <a:alpha val="43137"/>
                    </a:srgbClr>
                  </a:outerShdw>
                </a:effectLst>
                <a:latin typeface="Copperplate Gothic Bold" pitchFamily="34" charset="0"/>
              </a:rPr>
              <a:t>jaggi</a:t>
            </a:r>
            <a:r>
              <a:rPr lang="en-US" sz="1000" dirty="0" smtClean="0">
                <a:effectLst>
                  <a:outerShdw blurRad="38100" dist="38100" dir="2700000" algn="tl">
                    <a:srgbClr val="000000">
                      <a:alpha val="43137"/>
                    </a:srgbClr>
                  </a:outerShdw>
                </a:effectLst>
                <a:latin typeface="Copperplate Gothic Bold" pitchFamily="34" charset="0"/>
              </a:rPr>
              <a:t> | </a:t>
            </a:r>
            <a:r>
              <a:rPr lang="en-US" sz="1000" dirty="0">
                <a:effectLst>
                  <a:outerShdw blurRad="38100" dist="38100" dir="2700000" algn="tl">
                    <a:srgbClr val="000000">
                      <a:alpha val="43137"/>
                    </a:srgbClr>
                  </a:outerShdw>
                </a:effectLst>
                <a:latin typeface="Copperplate Gothic Bold" pitchFamily="34" charset="0"/>
              </a:rPr>
              <a:t>CONSTRUCTION MANAGEMENT</a:t>
            </a:r>
          </a:p>
        </p:txBody>
      </p:sp>
      <p:sp>
        <p:nvSpPr>
          <p:cNvPr id="4" name="TextBox 3"/>
          <p:cNvSpPr txBox="1"/>
          <p:nvPr/>
        </p:nvSpPr>
        <p:spPr>
          <a:xfrm>
            <a:off x="0" y="1058863"/>
            <a:ext cx="3810000" cy="5899692"/>
          </a:xfrm>
          <a:prstGeom prst="rect">
            <a:avLst/>
          </a:prstGeom>
          <a:solidFill>
            <a:schemeClr val="bg1"/>
          </a:solidFill>
          <a:ln>
            <a:noFill/>
          </a:ln>
        </p:spPr>
        <p:txBody>
          <a:bodyPr wrap="square">
            <a:spAutoFit/>
          </a:bodyPr>
          <a:lstStyle/>
          <a:p>
            <a:pPr>
              <a:defRPr/>
            </a:pPr>
            <a:endParaRPr lang="en-US" sz="1200" dirty="0">
              <a:latin typeface="Copperplate Gothic Bold" pitchFamily="34" charset="0"/>
            </a:endParaRPr>
          </a:p>
          <a:p>
            <a:pPr>
              <a:defRPr/>
            </a:pPr>
            <a:r>
              <a:rPr lang="en-US" sz="1200" dirty="0">
                <a:effectLst>
                  <a:outerShdw blurRad="38100" dist="38100" dir="2700000" algn="tl">
                    <a:srgbClr val="000000">
                      <a:alpha val="43137"/>
                    </a:srgbClr>
                  </a:outerShdw>
                </a:effectLst>
                <a:latin typeface="Copperplate Gothic Bold" pitchFamily="34" charset="0"/>
              </a:rPr>
              <a:t>PRESENTATION OUTLINE:</a:t>
            </a:r>
          </a:p>
          <a:p>
            <a:pPr>
              <a:defRPr/>
            </a:pPr>
            <a:endParaRPr lang="en-US" sz="800" dirty="0">
              <a:latin typeface="Copperplate Gothic Bold" pitchFamily="34" charset="0"/>
            </a:endParaRPr>
          </a:p>
          <a:p>
            <a:pPr marL="857250" lvl="1" indent="-400050">
              <a:lnSpc>
                <a:spcPct val="150000"/>
              </a:lnSpc>
              <a:buFont typeface="+mj-lt"/>
              <a:buAutoNum type="romanUcPeriod"/>
              <a:defRPr/>
            </a:pPr>
            <a:r>
              <a:rPr lang="en-US" sz="1000" b="1" dirty="0">
                <a:solidFill>
                  <a:schemeClr val="bg1">
                    <a:lumMod val="50000"/>
                    <a:lumOff val="50000"/>
                  </a:schemeClr>
                </a:solidFill>
                <a:latin typeface="Copperplate Gothic Bold" pitchFamily="34" charset="0"/>
              </a:rPr>
              <a:t>PROJECT BACKGROUND</a:t>
            </a:r>
          </a:p>
          <a:p>
            <a:pPr marL="857250" lvl="1" indent="-400050">
              <a:lnSpc>
                <a:spcPct val="150000"/>
              </a:lnSpc>
              <a:buFont typeface="+mj-lt"/>
              <a:buAutoNum type="romanUcPeriod"/>
              <a:defRPr/>
            </a:pPr>
            <a:r>
              <a:rPr lang="en-US" sz="1000" dirty="0">
                <a:latin typeface="Copperplate Gothic Bold" pitchFamily="34" charset="0"/>
              </a:rPr>
              <a:t>ANALYSIS #1: </a:t>
            </a:r>
            <a:r>
              <a:rPr lang="en-US" sz="1000" dirty="0" smtClean="0">
                <a:latin typeface="Copperplate Gothic Bold" pitchFamily="34" charset="0"/>
              </a:rPr>
              <a:t>Re-Sequencing Phasing</a:t>
            </a:r>
            <a:endParaRPr lang="en-US" sz="1000" dirty="0">
              <a:latin typeface="Copperplate Gothic Bold" pitchFamily="34" charset="0"/>
            </a:endParaRPr>
          </a:p>
          <a:p>
            <a:pPr marL="1314450" lvl="2" indent="-400050">
              <a:lnSpc>
                <a:spcPct val="150000"/>
              </a:lnSpc>
              <a:buFont typeface="+mj-lt"/>
              <a:buAutoNum type="romanUcPeriod"/>
              <a:defRPr/>
            </a:pPr>
            <a:r>
              <a:rPr lang="en-US" sz="1000" dirty="0" smtClean="0">
                <a:solidFill>
                  <a:schemeClr val="bg1">
                    <a:lumMod val="50000"/>
                    <a:lumOff val="50000"/>
                  </a:schemeClr>
                </a:solidFill>
                <a:latin typeface="Copperplate Gothic Bold" pitchFamily="34" charset="0"/>
              </a:rPr>
              <a:t>Background</a:t>
            </a:r>
            <a:endParaRPr lang="en-US" sz="1000" dirty="0">
              <a:solidFill>
                <a:schemeClr val="bg1">
                  <a:lumMod val="50000"/>
                  <a:lumOff val="50000"/>
                </a:schemeClr>
              </a:solidFill>
              <a:latin typeface="Copperplate Gothic Bold" pitchFamily="34" charset="0"/>
            </a:endParaRPr>
          </a:p>
          <a:p>
            <a:pPr marL="1314450" lvl="2" indent="-400050">
              <a:lnSpc>
                <a:spcPct val="150000"/>
              </a:lnSpc>
              <a:buFont typeface="+mj-lt"/>
              <a:buAutoNum type="romanUcPeriod"/>
              <a:defRPr/>
            </a:pPr>
            <a:r>
              <a:rPr lang="en-US" sz="1000" dirty="0" smtClean="0">
                <a:solidFill>
                  <a:schemeClr val="bg1">
                    <a:lumMod val="50000"/>
                    <a:lumOff val="50000"/>
                  </a:schemeClr>
                </a:solidFill>
                <a:latin typeface="Copperplate Gothic Bold" pitchFamily="34" charset="0"/>
              </a:rPr>
              <a:t>Case Findings</a:t>
            </a:r>
            <a:endParaRPr lang="en-US" sz="1000" dirty="0">
              <a:solidFill>
                <a:schemeClr val="bg1">
                  <a:lumMod val="50000"/>
                  <a:lumOff val="50000"/>
                </a:schemeClr>
              </a:solidFill>
              <a:latin typeface="Copperplate Gothic Bold" pitchFamily="34" charset="0"/>
            </a:endParaRPr>
          </a:p>
          <a:p>
            <a:pPr marL="1314450" lvl="2" indent="-400050">
              <a:lnSpc>
                <a:spcPct val="150000"/>
              </a:lnSpc>
              <a:buFont typeface="+mj-lt"/>
              <a:buAutoNum type="romanUcPeriod"/>
              <a:defRPr/>
            </a:pPr>
            <a:r>
              <a:rPr lang="en-US" sz="1000" dirty="0" smtClean="0">
                <a:latin typeface="Copperplate Gothic Bold" pitchFamily="34" charset="0"/>
              </a:rPr>
              <a:t>Recommendations</a:t>
            </a:r>
            <a:endParaRPr lang="en-US" sz="1000" dirty="0">
              <a:latin typeface="Copperplate Gothic Bold" pitchFamily="34" charset="0"/>
            </a:endParaRPr>
          </a:p>
          <a:p>
            <a:pPr marL="857250" lvl="1" indent="-400050">
              <a:lnSpc>
                <a:spcPct val="150000"/>
              </a:lnSpc>
              <a:buFont typeface="+mj-lt"/>
              <a:buAutoNum type="romanUcPeriod"/>
              <a:defRPr/>
            </a:pPr>
            <a:r>
              <a:rPr lang="en-US" sz="1000" dirty="0">
                <a:solidFill>
                  <a:schemeClr val="bg1">
                    <a:lumMod val="50000"/>
                    <a:lumOff val="50000"/>
                  </a:schemeClr>
                </a:solidFill>
                <a:latin typeface="Copperplate Gothic Bold" pitchFamily="34" charset="0"/>
              </a:rPr>
              <a:t>ANALYSIS #2: Precast Façade</a:t>
            </a:r>
          </a:p>
          <a:p>
            <a:pPr marL="1314450" lvl="2" indent="-400050">
              <a:lnSpc>
                <a:spcPct val="150000"/>
              </a:lnSpc>
              <a:buFont typeface="+mj-lt"/>
              <a:buAutoNum type="romanUcPeriod"/>
              <a:defRPr/>
            </a:pPr>
            <a:r>
              <a:rPr lang="en-US" sz="1000" dirty="0">
                <a:solidFill>
                  <a:schemeClr val="bg1">
                    <a:lumMod val="50000"/>
                    <a:lumOff val="50000"/>
                  </a:schemeClr>
                </a:solidFill>
                <a:latin typeface="Copperplate Gothic Bold" pitchFamily="34" charset="0"/>
              </a:rPr>
              <a:t>Design</a:t>
            </a:r>
          </a:p>
          <a:p>
            <a:pPr marL="1314450" lvl="2" indent="-400050">
              <a:lnSpc>
                <a:spcPct val="150000"/>
              </a:lnSpc>
              <a:buFont typeface="+mj-lt"/>
              <a:buAutoNum type="romanUcPeriod"/>
              <a:defRPr/>
            </a:pPr>
            <a:r>
              <a:rPr lang="en-US" sz="1000" dirty="0">
                <a:solidFill>
                  <a:schemeClr val="bg1">
                    <a:lumMod val="50000"/>
                    <a:lumOff val="50000"/>
                  </a:schemeClr>
                </a:solidFill>
                <a:latin typeface="Copperplate Gothic Bold" pitchFamily="34" charset="0"/>
              </a:rPr>
              <a:t>Structural Impact</a:t>
            </a:r>
          </a:p>
          <a:p>
            <a:pPr marL="1314450" lvl="2" indent="-400050">
              <a:lnSpc>
                <a:spcPct val="150000"/>
              </a:lnSpc>
              <a:buFont typeface="+mj-lt"/>
              <a:buAutoNum type="romanUcPeriod"/>
              <a:defRPr/>
            </a:pPr>
            <a:r>
              <a:rPr lang="en-US" sz="1000" dirty="0">
                <a:solidFill>
                  <a:schemeClr val="bg1">
                    <a:lumMod val="50000"/>
                    <a:lumOff val="50000"/>
                  </a:schemeClr>
                </a:solidFill>
                <a:latin typeface="Copperplate Gothic Bold" pitchFamily="34" charset="0"/>
              </a:rPr>
              <a:t>Schedule/Cost Impact</a:t>
            </a:r>
          </a:p>
          <a:p>
            <a:pPr marL="1314450" lvl="2" indent="-400050">
              <a:lnSpc>
                <a:spcPct val="150000"/>
              </a:lnSpc>
              <a:buFont typeface="+mj-lt"/>
              <a:buAutoNum type="romanUcPeriod"/>
              <a:defRPr/>
            </a:pPr>
            <a:r>
              <a:rPr lang="en-US" sz="1000" dirty="0" smtClean="0">
                <a:solidFill>
                  <a:schemeClr val="bg1">
                    <a:lumMod val="50000"/>
                    <a:lumOff val="50000"/>
                  </a:schemeClr>
                </a:solidFill>
                <a:latin typeface="Copperplate Gothic Bold" pitchFamily="34" charset="0"/>
              </a:rPr>
              <a:t>Project Impact</a:t>
            </a:r>
            <a:endParaRPr lang="en-US" sz="1000" dirty="0">
              <a:solidFill>
                <a:schemeClr val="bg1">
                  <a:lumMod val="50000"/>
                  <a:lumOff val="50000"/>
                </a:schemeClr>
              </a:solidFill>
              <a:latin typeface="Copperplate Gothic Bold" pitchFamily="34" charset="0"/>
            </a:endParaRPr>
          </a:p>
          <a:p>
            <a:pPr marL="1314450" lvl="2" indent="-400050">
              <a:lnSpc>
                <a:spcPct val="150000"/>
              </a:lnSpc>
              <a:buFont typeface="+mj-lt"/>
              <a:buAutoNum type="romanUcPeriod"/>
              <a:defRPr/>
            </a:pPr>
            <a:r>
              <a:rPr lang="en-US" sz="1000" dirty="0" smtClean="0">
                <a:solidFill>
                  <a:schemeClr val="bg1">
                    <a:lumMod val="50000"/>
                    <a:lumOff val="50000"/>
                  </a:schemeClr>
                </a:solidFill>
                <a:latin typeface="Copperplate Gothic Bold" pitchFamily="34" charset="0"/>
              </a:rPr>
              <a:t>The Choice</a:t>
            </a:r>
            <a:endParaRPr lang="en-US" sz="1000" dirty="0">
              <a:solidFill>
                <a:schemeClr val="bg1">
                  <a:lumMod val="50000"/>
                  <a:lumOff val="50000"/>
                </a:schemeClr>
              </a:solidFill>
              <a:latin typeface="Copperplate Gothic Bold" pitchFamily="34" charset="0"/>
            </a:endParaRPr>
          </a:p>
          <a:p>
            <a:pPr marL="857250" lvl="1" indent="-400050">
              <a:lnSpc>
                <a:spcPct val="150000"/>
              </a:lnSpc>
              <a:buFont typeface="+mj-lt"/>
              <a:buAutoNum type="romanUcPeriod"/>
              <a:defRPr/>
            </a:pPr>
            <a:r>
              <a:rPr lang="en-US" sz="1000" dirty="0">
                <a:solidFill>
                  <a:schemeClr val="bg1">
                    <a:lumMod val="50000"/>
                    <a:lumOff val="50000"/>
                  </a:schemeClr>
                </a:solidFill>
                <a:latin typeface="Copperplate Gothic Bold" pitchFamily="34" charset="0"/>
              </a:rPr>
              <a:t>ANALYSIS #3: </a:t>
            </a:r>
            <a:r>
              <a:rPr lang="en-US" sz="1000" dirty="0" smtClean="0">
                <a:solidFill>
                  <a:schemeClr val="bg1">
                    <a:lumMod val="50000"/>
                    <a:lumOff val="50000"/>
                  </a:schemeClr>
                </a:solidFill>
                <a:latin typeface="Copperplate Gothic Bold" pitchFamily="34" charset="0"/>
              </a:rPr>
              <a:t> BIM  Implementation </a:t>
            </a:r>
          </a:p>
          <a:p>
            <a:pPr marL="857250" lvl="1" indent="-400050">
              <a:lnSpc>
                <a:spcPct val="150000"/>
              </a:lnSpc>
              <a:buFont typeface="+mj-lt"/>
              <a:buAutoNum type="romanUcPeriod"/>
              <a:defRPr/>
            </a:pPr>
            <a:r>
              <a:rPr lang="en-US" sz="1000" dirty="0" smtClean="0">
                <a:solidFill>
                  <a:schemeClr val="bg1">
                    <a:lumMod val="50000"/>
                    <a:lumOff val="50000"/>
                  </a:schemeClr>
                </a:solidFill>
                <a:latin typeface="Copperplate Gothic Bold" pitchFamily="34" charset="0"/>
              </a:rPr>
              <a:t>ANALYSIS #4: ICRA Plan</a:t>
            </a:r>
          </a:p>
          <a:p>
            <a:pPr marL="1314450" lvl="2" indent="-400050">
              <a:lnSpc>
                <a:spcPct val="150000"/>
              </a:lnSpc>
              <a:buFont typeface="+mj-lt"/>
              <a:buAutoNum type="romanUcPeriod"/>
              <a:defRPr/>
            </a:pPr>
            <a:r>
              <a:rPr lang="en-US" sz="1000" dirty="0" smtClean="0">
                <a:solidFill>
                  <a:schemeClr val="bg1">
                    <a:lumMod val="50000"/>
                    <a:lumOff val="50000"/>
                  </a:schemeClr>
                </a:solidFill>
                <a:latin typeface="Copperplate Gothic Bold" pitchFamily="34" charset="0"/>
              </a:rPr>
              <a:t>ICRA Matrix</a:t>
            </a:r>
            <a:endParaRPr lang="en-US" sz="1000" dirty="0">
              <a:solidFill>
                <a:schemeClr val="bg1">
                  <a:lumMod val="50000"/>
                  <a:lumOff val="50000"/>
                </a:schemeClr>
              </a:solidFill>
              <a:latin typeface="Copperplate Gothic Bold" pitchFamily="34" charset="0"/>
            </a:endParaRPr>
          </a:p>
          <a:p>
            <a:pPr marL="1314450" lvl="2" indent="-400050">
              <a:lnSpc>
                <a:spcPct val="150000"/>
              </a:lnSpc>
              <a:buFont typeface="+mj-lt"/>
              <a:buAutoNum type="romanUcPeriod"/>
              <a:defRPr/>
            </a:pPr>
            <a:r>
              <a:rPr lang="en-US" sz="1000" dirty="0" smtClean="0">
                <a:solidFill>
                  <a:schemeClr val="bg1">
                    <a:lumMod val="50000"/>
                    <a:lumOff val="50000"/>
                  </a:schemeClr>
                </a:solidFill>
                <a:latin typeface="Copperplate Gothic Bold" pitchFamily="34" charset="0"/>
              </a:rPr>
              <a:t>Areas of Risk</a:t>
            </a:r>
          </a:p>
          <a:p>
            <a:pPr marL="1314450" lvl="2" indent="-400050">
              <a:lnSpc>
                <a:spcPct val="150000"/>
              </a:lnSpc>
              <a:buFont typeface="+mj-lt"/>
              <a:buAutoNum type="romanUcPeriod"/>
              <a:defRPr/>
            </a:pPr>
            <a:r>
              <a:rPr lang="en-US" sz="1000" dirty="0" smtClean="0">
                <a:solidFill>
                  <a:schemeClr val="bg1">
                    <a:lumMod val="50000"/>
                    <a:lumOff val="50000"/>
                  </a:schemeClr>
                </a:solidFill>
                <a:latin typeface="Copperplate Gothic Bold" pitchFamily="34" charset="0"/>
              </a:rPr>
              <a:t>Construction Precautions</a:t>
            </a:r>
            <a:endParaRPr lang="en-US" sz="1000" dirty="0">
              <a:solidFill>
                <a:schemeClr val="bg1">
                  <a:lumMod val="50000"/>
                  <a:lumOff val="50000"/>
                </a:schemeClr>
              </a:solidFill>
              <a:latin typeface="Copperplate Gothic Bold" pitchFamily="34" charset="0"/>
            </a:endParaRPr>
          </a:p>
          <a:p>
            <a:pPr marL="1314450" lvl="2" indent="-400050">
              <a:lnSpc>
                <a:spcPct val="150000"/>
              </a:lnSpc>
              <a:buFont typeface="+mj-lt"/>
              <a:buAutoNum type="romanUcPeriod"/>
              <a:defRPr/>
            </a:pPr>
            <a:r>
              <a:rPr lang="en-US" sz="1000" dirty="0" smtClean="0">
                <a:solidFill>
                  <a:schemeClr val="bg1">
                    <a:lumMod val="50000"/>
                    <a:lumOff val="50000"/>
                  </a:schemeClr>
                </a:solidFill>
                <a:latin typeface="Copperplate Gothic Bold" pitchFamily="34" charset="0"/>
              </a:rPr>
              <a:t>Mechanical Impact</a:t>
            </a:r>
          </a:p>
          <a:p>
            <a:pPr marL="857250" lvl="1" indent="-400050">
              <a:lnSpc>
                <a:spcPct val="150000"/>
              </a:lnSpc>
              <a:buFont typeface="+mj-lt"/>
              <a:buAutoNum type="romanUcPeriod"/>
              <a:defRPr/>
            </a:pPr>
            <a:r>
              <a:rPr lang="en-US" sz="1000" dirty="0" smtClean="0">
                <a:solidFill>
                  <a:schemeClr val="bg1">
                    <a:lumMod val="50000"/>
                    <a:lumOff val="50000"/>
                  </a:schemeClr>
                </a:solidFill>
                <a:latin typeface="Copperplate Gothic Bold" pitchFamily="34" charset="0"/>
              </a:rPr>
              <a:t>LESSONS </a:t>
            </a:r>
            <a:r>
              <a:rPr lang="en-US" sz="1000" dirty="0">
                <a:solidFill>
                  <a:schemeClr val="bg1">
                    <a:lumMod val="50000"/>
                    <a:lumOff val="50000"/>
                  </a:schemeClr>
                </a:solidFill>
                <a:latin typeface="Copperplate Gothic Bold" pitchFamily="34" charset="0"/>
              </a:rPr>
              <a:t>LEARNED</a:t>
            </a:r>
          </a:p>
          <a:p>
            <a:pPr marL="857250" lvl="1" indent="-400050">
              <a:lnSpc>
                <a:spcPct val="150000"/>
              </a:lnSpc>
              <a:buFont typeface="+mj-lt"/>
              <a:buAutoNum type="romanUcPeriod"/>
              <a:defRPr/>
            </a:pPr>
            <a:r>
              <a:rPr lang="en-US" sz="1000" dirty="0">
                <a:solidFill>
                  <a:schemeClr val="bg1">
                    <a:lumMod val="50000"/>
                    <a:lumOff val="50000"/>
                  </a:schemeClr>
                </a:solidFill>
                <a:latin typeface="Copperplate Gothic Bold" pitchFamily="34" charset="0"/>
              </a:rPr>
              <a:t>ACKNOWLEDGEMENTS </a:t>
            </a:r>
            <a:endParaRPr lang="en-US" sz="1400" dirty="0" smtClean="0">
              <a:solidFill>
                <a:schemeClr val="bg1">
                  <a:lumMod val="50000"/>
                  <a:lumOff val="50000"/>
                </a:schemeClr>
              </a:solidFill>
              <a:latin typeface="Copperplate Gothic Bold" pitchFamily="34" charset="0"/>
            </a:endParaRPr>
          </a:p>
          <a:p>
            <a:pPr marL="857250" lvl="1" indent="-400050">
              <a:lnSpc>
                <a:spcPct val="150000"/>
              </a:lnSpc>
              <a:buFont typeface="+mj-lt"/>
              <a:buAutoNum type="romanUcPeriod"/>
              <a:defRPr/>
            </a:pPr>
            <a:endParaRPr lang="en-US" sz="1400" dirty="0">
              <a:latin typeface="Copperplate Gothic Bold" pitchFamily="34" charset="0"/>
            </a:endParaRPr>
          </a:p>
          <a:p>
            <a:pPr marL="857250" lvl="1" indent="-400050">
              <a:lnSpc>
                <a:spcPct val="125000"/>
              </a:lnSpc>
              <a:defRPr/>
            </a:pPr>
            <a:endParaRPr lang="en-US" sz="1050" dirty="0">
              <a:latin typeface="Copperplate Gothic Bold" pitchFamily="34" charset="0"/>
            </a:endParaRPr>
          </a:p>
          <a:p>
            <a:pPr marL="857250" lvl="1" indent="-400050">
              <a:lnSpc>
                <a:spcPct val="125000"/>
              </a:lnSpc>
              <a:defRPr/>
            </a:pPr>
            <a:endParaRPr lang="en-US" sz="1050" dirty="0">
              <a:latin typeface="Copperplate Gothic Bold" pitchFamily="34" charset="0"/>
            </a:endParaRPr>
          </a:p>
          <a:p>
            <a:pPr marL="857250" lvl="1" indent="-400050">
              <a:lnSpc>
                <a:spcPct val="125000"/>
              </a:lnSpc>
              <a:defRPr/>
            </a:pPr>
            <a:endParaRPr lang="en-US" sz="1050" dirty="0">
              <a:latin typeface="Copperplate Gothic Bold" pitchFamily="34" charset="0"/>
            </a:endParaRPr>
          </a:p>
        </p:txBody>
      </p:sp>
      <p:cxnSp>
        <p:nvCxnSpPr>
          <p:cNvPr id="8" name="Straight Connector 7"/>
          <p:cNvCxnSpPr/>
          <p:nvPr/>
        </p:nvCxnSpPr>
        <p:spPr>
          <a:xfrm rot="5400000" flipH="1" flipV="1">
            <a:off x="914400" y="3962400"/>
            <a:ext cx="57912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0" y="1066800"/>
            <a:ext cx="27432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5400000" flipH="1" flipV="1">
            <a:off x="8610600" y="533400"/>
            <a:ext cx="10668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5400000" flipH="1" flipV="1">
            <a:off x="17754600" y="533400"/>
            <a:ext cx="10668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10058400" y="1150909"/>
            <a:ext cx="7848600" cy="6093976"/>
          </a:xfrm>
          <a:prstGeom prst="rect">
            <a:avLst/>
          </a:prstGeom>
          <a:noFill/>
        </p:spPr>
        <p:txBody>
          <a:bodyPr>
            <a:spAutoFit/>
          </a:bodyPr>
          <a:lstStyle/>
          <a:p>
            <a:r>
              <a:rPr lang="en-US" sz="1800" b="1" dirty="0" smtClean="0">
                <a:solidFill>
                  <a:schemeClr val="bg1">
                    <a:lumMod val="50000"/>
                    <a:lumOff val="50000"/>
                  </a:schemeClr>
                </a:solidFill>
                <a:latin typeface="Copperplate Gothic Bold" pitchFamily="34" charset="0"/>
              </a:rPr>
              <a:t>RECOMMENDATIONS:  </a:t>
            </a:r>
            <a:endParaRPr lang="en-US" sz="1800" dirty="0">
              <a:solidFill>
                <a:schemeClr val="bg1">
                  <a:lumMod val="50000"/>
                  <a:lumOff val="50000"/>
                </a:schemeClr>
              </a:solidFill>
              <a:latin typeface="Copperplate Gothic Bold" pitchFamily="34" charset="0"/>
            </a:endParaRPr>
          </a:p>
          <a:p>
            <a:pPr marL="742950" lvl="1" indent="-285750">
              <a:buFont typeface="Arial" pitchFamily="34" charset="0"/>
              <a:buChar char="•"/>
            </a:pPr>
            <a:r>
              <a:rPr lang="en-US" sz="1800" dirty="0" smtClean="0">
                <a:latin typeface="Copperplate Gothic Bold" pitchFamily="34" charset="0"/>
              </a:rPr>
              <a:t>Project Finishing 13 weeks ahead of original schedule</a:t>
            </a:r>
          </a:p>
          <a:p>
            <a:pPr marL="742950" lvl="1" indent="-285750">
              <a:buFont typeface="Arial" pitchFamily="34" charset="0"/>
              <a:buChar char="•"/>
            </a:pPr>
            <a:r>
              <a:rPr lang="en-US" sz="1800" dirty="0" smtClean="0">
                <a:latin typeface="Copperplate Gothic Bold" pitchFamily="34" charset="0"/>
              </a:rPr>
              <a:t>Personal saving due to less time needed on project</a:t>
            </a:r>
          </a:p>
          <a:p>
            <a:pPr marL="1200150" lvl="2" indent="-285750">
              <a:buFont typeface="Arial" pitchFamily="34" charset="0"/>
              <a:buChar char="•"/>
            </a:pPr>
            <a:r>
              <a:rPr lang="en-US" sz="1800" dirty="0" smtClean="0">
                <a:latin typeface="Copperplate Gothic Bold" pitchFamily="34" charset="0"/>
              </a:rPr>
              <a:t>Over $110,000 saved</a:t>
            </a:r>
          </a:p>
          <a:p>
            <a:pPr marL="742950" lvl="1" indent="-285750">
              <a:buFont typeface="Arial" pitchFamily="34" charset="0"/>
              <a:buChar char="•"/>
            </a:pPr>
            <a:r>
              <a:rPr lang="en-US" sz="1800" dirty="0" smtClean="0">
                <a:latin typeface="Copperplate Gothic Bold" pitchFamily="34" charset="0"/>
              </a:rPr>
              <a:t>General Conditions savings from less time renting equipment and other operational cost</a:t>
            </a:r>
          </a:p>
          <a:p>
            <a:pPr marL="1200150" lvl="2" indent="-285750">
              <a:buFont typeface="Arial" pitchFamily="34" charset="0"/>
              <a:buChar char="•"/>
            </a:pPr>
            <a:r>
              <a:rPr lang="en-US" sz="1800" dirty="0" smtClean="0">
                <a:latin typeface="Copperplate Gothic Bold" pitchFamily="34" charset="0"/>
              </a:rPr>
              <a:t>Total General conditions saved = $32,000 </a:t>
            </a:r>
          </a:p>
          <a:p>
            <a:pPr marL="742950" lvl="1" indent="-285750">
              <a:buFont typeface="Arial" pitchFamily="34" charset="0"/>
              <a:buChar char="•"/>
              <a:defRPr/>
            </a:pPr>
            <a:r>
              <a:rPr lang="en-US" sz="1800" dirty="0" smtClean="0">
                <a:latin typeface="Copperplate Gothic Bold" pitchFamily="34" charset="0"/>
              </a:rPr>
              <a:t>Total Savings approx. $140,000</a:t>
            </a:r>
          </a:p>
          <a:p>
            <a:pPr marL="742950" lvl="1" indent="-285750">
              <a:buFont typeface="Arial" pitchFamily="34" charset="0"/>
              <a:buChar char="•"/>
              <a:defRPr/>
            </a:pPr>
            <a:r>
              <a:rPr lang="en-US" sz="1800" dirty="0" smtClean="0">
                <a:latin typeface="Copperplate Gothic Bold" pitchFamily="34" charset="0"/>
              </a:rPr>
              <a:t>I would have recommended Saint Vincent does this on the project, but they are already past this point on the project</a:t>
            </a:r>
          </a:p>
          <a:p>
            <a:endParaRPr lang="en-US" sz="1800" b="1" dirty="0" smtClean="0">
              <a:solidFill>
                <a:schemeClr val="bg1">
                  <a:lumMod val="50000"/>
                  <a:lumOff val="50000"/>
                </a:schemeClr>
              </a:solidFill>
              <a:latin typeface="Copperplate Gothic Bold" pitchFamily="34" charset="0"/>
            </a:endParaRPr>
          </a:p>
          <a:p>
            <a:r>
              <a:rPr lang="en-US" sz="1800" b="1" dirty="0">
                <a:solidFill>
                  <a:schemeClr val="bg1">
                    <a:lumMod val="50000"/>
                    <a:lumOff val="50000"/>
                  </a:schemeClr>
                </a:solidFill>
                <a:latin typeface="Copperplate Gothic Bold" pitchFamily="34" charset="0"/>
              </a:rPr>
              <a:t>DRAW-BACKS: </a:t>
            </a:r>
            <a:endParaRPr lang="en-US" sz="1800" dirty="0">
              <a:solidFill>
                <a:schemeClr val="bg1">
                  <a:lumMod val="50000"/>
                  <a:lumOff val="50000"/>
                </a:schemeClr>
              </a:solidFill>
              <a:latin typeface="Copperplate Gothic Bold" pitchFamily="34" charset="0"/>
            </a:endParaRPr>
          </a:p>
          <a:p>
            <a:pPr marL="742950" lvl="1" indent="-285750">
              <a:buFont typeface="Arial" pitchFamily="34" charset="0"/>
              <a:buChar char="•"/>
            </a:pPr>
            <a:r>
              <a:rPr lang="en-US" sz="1800" dirty="0">
                <a:latin typeface="Copperplate Gothic Bold" pitchFamily="34" charset="0"/>
              </a:rPr>
              <a:t>Need to manage more workers on site</a:t>
            </a:r>
          </a:p>
          <a:p>
            <a:pPr marL="742950" lvl="1" indent="-285750">
              <a:buFont typeface="Arial" pitchFamily="34" charset="0"/>
              <a:buChar char="•"/>
            </a:pPr>
            <a:r>
              <a:rPr lang="en-US" sz="1800" dirty="0">
                <a:latin typeface="Copperplate Gothic Bold" pitchFamily="34" charset="0"/>
              </a:rPr>
              <a:t>Decrease in quality workers</a:t>
            </a:r>
          </a:p>
          <a:p>
            <a:pPr marL="742950" lvl="1" indent="-285750">
              <a:buFont typeface="Arial" pitchFamily="34" charset="0"/>
              <a:buChar char="•"/>
            </a:pPr>
            <a:r>
              <a:rPr lang="en-US" sz="1800" dirty="0">
                <a:latin typeface="Copperplate Gothic Bold" pitchFamily="34" charset="0"/>
              </a:rPr>
              <a:t>Congestion on site will </a:t>
            </a:r>
            <a:r>
              <a:rPr lang="en-US" sz="1800" dirty="0" smtClean="0">
                <a:latin typeface="Copperplate Gothic Bold" pitchFamily="34" charset="0"/>
              </a:rPr>
              <a:t>increase</a:t>
            </a:r>
          </a:p>
          <a:p>
            <a:pPr marL="742950" lvl="1" indent="-285750">
              <a:buFont typeface="Arial" pitchFamily="34" charset="0"/>
              <a:buChar char="•"/>
            </a:pPr>
            <a:r>
              <a:rPr lang="en-US" sz="1800" dirty="0" smtClean="0">
                <a:latin typeface="Copperplate Gothic Bold" pitchFamily="34" charset="0"/>
              </a:rPr>
              <a:t>Will make entrancing the building </a:t>
            </a:r>
          </a:p>
          <a:p>
            <a:pPr lvl="1"/>
            <a:r>
              <a:rPr lang="en-US" sz="1800" dirty="0" smtClean="0">
                <a:latin typeface="Copperplate Gothic Bold" pitchFamily="34" charset="0"/>
              </a:rPr>
              <a:t>      harder to work around</a:t>
            </a:r>
          </a:p>
          <a:p>
            <a:pPr lvl="1"/>
            <a:r>
              <a:rPr lang="en-US" sz="1600" dirty="0" smtClean="0">
                <a:latin typeface="Copperplate Gothic Bold" pitchFamily="34" charset="0"/>
              </a:rPr>
              <a:t> </a:t>
            </a:r>
            <a:endParaRPr lang="en-US" sz="1600" dirty="0">
              <a:latin typeface="Copperplate Gothic Bold" pitchFamily="34" charset="0"/>
            </a:endParaRPr>
          </a:p>
          <a:p>
            <a:pPr marL="742950" lvl="1" indent="-285750">
              <a:buFont typeface="Arial" pitchFamily="34" charset="0"/>
              <a:buChar char="•"/>
            </a:pPr>
            <a:endParaRPr lang="en-US" sz="1600" dirty="0">
              <a:latin typeface="Copperplate Gothic Bold" pitchFamily="34" charset="0"/>
            </a:endParaRPr>
          </a:p>
          <a:p>
            <a:pPr>
              <a:defRPr/>
            </a:pPr>
            <a:endParaRPr lang="en-US" sz="1600" dirty="0" smtClean="0">
              <a:latin typeface="Copperplate Gothic Bold" pitchFamily="34" charset="0"/>
            </a:endParaRPr>
          </a:p>
        </p:txBody>
      </p:sp>
      <p:pic>
        <p:nvPicPr>
          <p:cNvPr id="23581" name="Picture 52" descr="penns state logo.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4800" y="228600"/>
            <a:ext cx="1114425" cy="593725"/>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23582" name="Picture 53" descr="penns state logo.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6012775" y="228600"/>
            <a:ext cx="1114425" cy="593725"/>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23584" name="TextBox 39"/>
          <p:cNvSpPr txBox="1">
            <a:spLocks noChangeArrowheads="1"/>
          </p:cNvSpPr>
          <p:nvPr/>
        </p:nvSpPr>
        <p:spPr bwMode="auto">
          <a:xfrm>
            <a:off x="26822400" y="6473825"/>
            <a:ext cx="457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200">
                <a:solidFill>
                  <a:schemeClr val="tx1"/>
                </a:solidFill>
                <a:latin typeface="Arial" charset="0"/>
              </a:defRPr>
            </a:lvl1pPr>
            <a:lvl2pPr marL="742950" indent="-285750" eaLnBrk="0" hangingPunct="0">
              <a:defRPr sz="2200">
                <a:solidFill>
                  <a:schemeClr val="tx1"/>
                </a:solidFill>
                <a:latin typeface="Arial" charset="0"/>
              </a:defRPr>
            </a:lvl2pPr>
            <a:lvl3pPr marL="1143000" indent="-228600" eaLnBrk="0" hangingPunct="0">
              <a:defRPr sz="2200">
                <a:solidFill>
                  <a:schemeClr val="tx1"/>
                </a:solidFill>
                <a:latin typeface="Arial" charset="0"/>
              </a:defRPr>
            </a:lvl3pPr>
            <a:lvl4pPr marL="1600200" indent="-228600" eaLnBrk="0" hangingPunct="0">
              <a:defRPr sz="2200">
                <a:solidFill>
                  <a:schemeClr val="tx1"/>
                </a:solidFill>
                <a:latin typeface="Arial" charset="0"/>
              </a:defRPr>
            </a:lvl4pPr>
            <a:lvl5pPr marL="2057400" indent="-228600" eaLnBrk="0" hangingPunct="0">
              <a:defRPr sz="2200">
                <a:solidFill>
                  <a:schemeClr val="tx1"/>
                </a:solidFill>
                <a:latin typeface="Arial" charset="0"/>
              </a:defRPr>
            </a:lvl5pPr>
            <a:lvl6pPr marL="2514600" indent="-228600" eaLnBrk="0" fontAlgn="base" hangingPunct="0">
              <a:spcBef>
                <a:spcPct val="0"/>
              </a:spcBef>
              <a:spcAft>
                <a:spcPct val="0"/>
              </a:spcAft>
              <a:defRPr sz="2200">
                <a:solidFill>
                  <a:schemeClr val="tx1"/>
                </a:solidFill>
                <a:latin typeface="Arial" charset="0"/>
              </a:defRPr>
            </a:lvl6pPr>
            <a:lvl7pPr marL="2971800" indent="-228600" eaLnBrk="0" fontAlgn="base" hangingPunct="0">
              <a:spcBef>
                <a:spcPct val="0"/>
              </a:spcBef>
              <a:spcAft>
                <a:spcPct val="0"/>
              </a:spcAft>
              <a:defRPr sz="2200">
                <a:solidFill>
                  <a:schemeClr val="tx1"/>
                </a:solidFill>
                <a:latin typeface="Arial" charset="0"/>
              </a:defRPr>
            </a:lvl7pPr>
            <a:lvl8pPr marL="3429000" indent="-228600" eaLnBrk="0" fontAlgn="base" hangingPunct="0">
              <a:spcBef>
                <a:spcPct val="0"/>
              </a:spcBef>
              <a:spcAft>
                <a:spcPct val="0"/>
              </a:spcAft>
              <a:defRPr sz="2200">
                <a:solidFill>
                  <a:schemeClr val="tx1"/>
                </a:solidFill>
                <a:latin typeface="Arial" charset="0"/>
              </a:defRPr>
            </a:lvl8pPr>
            <a:lvl9pPr marL="3886200" indent="-228600" eaLnBrk="0" fontAlgn="base" hangingPunct="0">
              <a:spcBef>
                <a:spcPct val="0"/>
              </a:spcBef>
              <a:spcAft>
                <a:spcPct val="0"/>
              </a:spcAft>
              <a:defRPr sz="2200">
                <a:solidFill>
                  <a:schemeClr val="tx1"/>
                </a:solidFill>
                <a:latin typeface="Arial" charset="0"/>
              </a:defRPr>
            </a:lvl9pPr>
          </a:lstStyle>
          <a:p>
            <a:pPr eaLnBrk="1" hangingPunct="1"/>
            <a:fld id="{FBBAE181-011A-42DE-B96B-556D36D4FE92}" type="slidenum">
              <a:rPr lang="en-US" sz="1400" b="1">
                <a:latin typeface="Copperplate Gothic Bold" pitchFamily="34" charset="0"/>
              </a:rPr>
              <a:pPr eaLnBrk="1" hangingPunct="1"/>
              <a:t>11</a:t>
            </a:fld>
            <a:endParaRPr lang="en-US" sz="1400" b="1">
              <a:latin typeface="Copperplate Gothic Bold" pitchFamily="34" charset="0"/>
            </a:endParaRPr>
          </a:p>
        </p:txBody>
      </p:sp>
      <p:pic>
        <p:nvPicPr>
          <p:cNvPr id="36" name="Picture 35"/>
          <p:cNvPicPr/>
          <p:nvPr/>
        </p:nvPicPr>
        <p:blipFill>
          <a:blip r:embed="rId4">
            <a:extLst>
              <a:ext uri="{28A0092B-C50C-407E-A947-70E740481C1C}">
                <a14:useLocalDpi xmlns:a14="http://schemas.microsoft.com/office/drawing/2010/main" val="0"/>
              </a:ext>
            </a:extLst>
          </a:blip>
          <a:srcRect/>
          <a:stretch>
            <a:fillRect/>
          </a:stretch>
        </p:blipFill>
        <p:spPr bwMode="auto">
          <a:xfrm>
            <a:off x="1419225" y="6170610"/>
            <a:ext cx="1728788" cy="457200"/>
          </a:xfrm>
          <a:prstGeom prst="rect">
            <a:avLst/>
          </a:prstGeom>
          <a:noFill/>
          <a:ln>
            <a:noFill/>
          </a:ln>
        </p:spPr>
      </p:pic>
      <p:pic>
        <p:nvPicPr>
          <p:cNvPr id="37" name="Picture 36"/>
          <p:cNvPicPr/>
          <p:nvPr/>
        </p:nvPicPr>
        <p:blipFill>
          <a:blip r:embed="rId5">
            <a:extLst>
              <a:ext uri="{28A0092B-C50C-407E-A947-70E740481C1C}">
                <a14:useLocalDpi xmlns:a14="http://schemas.microsoft.com/office/drawing/2010/main" val="0"/>
              </a:ext>
            </a:extLst>
          </a:blip>
          <a:srcRect/>
          <a:stretch>
            <a:fillRect/>
          </a:stretch>
        </p:blipFill>
        <p:spPr bwMode="auto">
          <a:xfrm>
            <a:off x="570819" y="6170610"/>
            <a:ext cx="582386" cy="457201"/>
          </a:xfrm>
          <a:prstGeom prst="rect">
            <a:avLst/>
          </a:prstGeom>
          <a:noFill/>
          <a:ln>
            <a:noFill/>
          </a:ln>
        </p:spPr>
      </p:pic>
      <p:sp>
        <p:nvSpPr>
          <p:cNvPr id="2" name="AutoShape 2" descr="data:image/jpg;base64,/9j/4AAQSkZJRgABAQAAAQABAAD/2wCEAAkGBhQSERQUEhQWFBQUFBQXFBcXGB0YFBQUFRQXFRQUFBQXHCYeFxwkGRUUHy8gJCcpLCwsFR4xNTAqNSYrLCkBCQoKDgwOFw8PGiwkHBwpLCwpKSksLCkqLCkpLCwsLSwsLCkqKSksLCwsLCwsLCwsLCwsLCwsLCwsLCksLCwsLP/AABEIALcBEwMBIgACEQEDEQH/xAAbAAACAwEBAQAAAAAAAAAAAAACAwABBAUGB//EAEgQAAECAgMLCAcGBQQDAQAAAAEAAgMRBBJhBRMhMUFRcZGh0fAGUmKBkrHS4RQiMkJyosEHFYKy4vEjM0NjwlOTs/Jzg6Ml/8QAGgEAAwEBAQEAAAAAAAAAAAAAAAECAwQFBv/EAC0RAAICAQMEAgEDAwUAAAAAAAABAhESAwQhEzFBUWHwIkJxgQXR4RQykaGx/9oADAMBAAIRAxEAPwDpektzhFf25xrWC9KjBs7l4+TOvBHRD250YIzrlVeJ7lRPGFGQdM60lFyBEOc61DSHZz3IzDpnXkq07VxnUx3O2fVLfSzztqWRXTOw+OBjlsWCkXcYPZwnQAFyqQ4nGdpWOQ88ylts0jpo1Um6USJiMhZgHWVieJTmRlmcZ1zxKokRoyk5hjPU0LPGocRzcLg0ZBOeHpHF1ISXktuuw13sybIyxuydXOK58VrnzEIF5FmU4ATkOjgbKJc+bhWe54GPI2wAZtWZNuvdltHZIBrcwHtOtkO9WnzUeWZOLauXCMPoTKG0PievHdga2c8JwY8dkwmXKohlI4KxrO7wNAnsWG5tBfFffogJnhYDknlPHl6ShXPqmcz1qpuuG+SYJfwZoVCqzxn6p7IbsxHGTCtLzZrS65nLAONKwZ0ptlNY7Odu9HXePeO3ehMIZztUcwZCVJYbaa8e9s80Yus4ZQepZqlpUHGFAmkbWXcdlq8dSey72cDqPkueIfE1YhpkuCOqy7DDjIHWFoZTGnE4awuGIZ/aSIQzbsTIcEd8RbZ9fmrrcT81wmFwynYnMpbxl2BFkvTOueOJquOMKwMui7LhTG3R6KdonBmstVSWYXQGZX6eMyLQsWPkq44wJPpjVXpjUBix9XjgKJPpTFEgpgmLxJAYo4AVGDxPzQmjqylRZpAzy4sSjShnE+sqGim1C6inj9kikkEYwzjjSgMYZxrG5B6KcyH0dIrgt0ccEHvKW6IDwN6J0MAYTJYaRFngZ1k4AnQAUulNGMjYszaS5wwYG84j8oy9yUaKJ46xtGDzWlzScJ2q+Apmf0lzfYbYXHC46ZYtAVtY52F5xYZZAE5rScQGnJqWltyK8qxJE55KurjEjgV4nLiXTcZMo7S8n3gPUadPvHYtlA5NGZfGN8e4gmeIEAywyw4zZqXbo1EEMVWtaBmGDZlT6pzcdSMklUTNpydsRKXsyFnmge95xYOvyWuqcs9qotOY7d6ybNIowEPyz1n6BFeXW/NuWhxNupASbNXkos1M5o7so2HcpejktyYlpD9GobkbCTgEsNglpxYsvUrj3RM21F80Yw0DHl6vqivbecB1j6uRPFZziJVZ4MEpgZZDAJ45DOmwHECRljwaFpqKH6Wc+hqTkvyXHsQIQ521vjRNhDOPl8a01zx+6XWIyd/iWJ02Lq2nUN6MN0n8J+gR48g+bxIDDsGs70AEIYt7LvAivfEneBKLbBx1qVTm7kBQyXHreFQaO9LA6J1DcoNB1+SAob1d+9CRYOPxKi6w6zuUr/FrO5Ai5EZtniVzNmzegL/i1u3qGNafm3oHQzjGN6tLFIt796pMVM6dXjgqi1a6o4nvQFnEjvW+JypmVwSnaPotUVth40lYYjpTkWDrmdTZKHwax5BiRAFz6RdE4mo4gJOEz0CqNeNLbRpWlSbKKXczPdM4ZmzIqEM6OMy3eiEY8BzDHjy5k+DQ5nETLUixuSMMKETiG+3gLVR7lk4Xb8K60C55y9Qbk61qFCAyS0jcnTMXqHLhUJolgw6cK0XkZVtMMZ9p7ipeeJt3J0TlZlAAyca1JjMnmBx+zld54l+pKgtGZzhxLcgJWs0Y8DyQmiHifhSoaaMhnx+6qR4/dazReJncgNHljIHX5JYjyM5hmXG9ZqQ4zDRjdg0D3j3DrOZdCIyqwuybJ8dyzXKue+JOIGEh2BpMhgGkjT1lNNQWbfwjk3GtF1C+H3AEKWDIFYhroi4kTKYbR1uOoAd6Y24J96M78DWt/NWXM9bTXkb3+jFUn/wcwMs2IIha32pAW4BtC7jLgQvevj/iiPl2WkN2LRBuXBZ7MGG05wxs+1Kaze5h4TOeX9Tj+mJ5dlJhk+qa/wAAL9jAVoZRIrvZgRDa4Nhj/wChadi9YHlQFZvdPwvv/Rzy/qeo+yR5aNRHwwL41ra05SdWxY54ABjGdBLQu7dyDWhT5jmu6p1TsM+pctsDB+25dWhPqRtnobTcPVhcu5lqhS9harzb3K71b+VbUdeRmvYsVXtaagz7R9FdQJ0FmS8qvRtK11NCl7HAO9FBkZPRdKi1GFxJUihZM6rgbEl5tVvjgJLo88WtbuRzxTAjQZ5J6VnfBI91idS7oshD1jhORFBpbXgESkcSxlRtFtGJjA4YW5cEh9U+DQnA4BIS4wrow2BPD9CqMCZajMkK54ymfdqT2UWWZNnYs8RzzEDIYYPUL6zy6WBwaQGtGHGMoxqnjBWzCepirk+B16s1FCYenWrbc+KccZo+CHLa97u5Mbcwe9Eiu/FV/wCMNXO93pLscj3umvkVUNuxIdHYD7QnmwE6hhXRbc6EPcB+L1zrfNaGiWBokLMA1BYy3y8Ixf8AUPUTjsJOJjz/AOsja+QRiiRDihtHxuA2MDl1QVawe8m+yRk9/qPtRzWXMfldDGhhdtLh3JouUMr3HRVaNjZ7VtAUWT3Go/JhLdar/UZm3Ohj3Sfic52wmScyEBiaBoAHcjSaZSBDY5xyDBpyLO5TdXZi5yk+XZ5/lHSXRYjIDDlkdJx6hg7S7cNgYxrG4miQ3rgXH9p8V2FzsDc8sp4zldZjyVrrtKoLtH/3yaS8L0PL1YKFrEwNXNZmECiCoBBBpTHlzWva4sMnhrgS05nAHAcGVAh9VSooCjmgYqJDDgWnE4EHQRJceizLRPGMBwH2mmq7LnBXdqrlvh1Yrxhk6Tx1+q/aJ/jXdspfk4+z0NjqYzcfYqpxhVVeJlaS3SqqaV6lHsZGZzOJ+SG98T8lqq2oXC1FBkZTC0axuVXmz8u5aqlqowtCWI8jNebPyqJ940alE8RZC30YoKk3YcAXQIGdZqY9zQKoDsOHQqcaJUrOBdi4r3PrNw4AMeKS23MuWYYABJzzxWyC7EMzAmADYU9rLAl07KeoZmwpDyRBgWsN0KXuwK8DLIzCEgq1Y0J2euw/iZX74bVsvVizU9lVgfL2Hw3dQe2t8pcs9WGUGvgx1vyhJfBvUmoQqXz1ngFzVoVEWASiFWlYi5qTVTVIsC5rHdWgGM0AOqyySmDpw8TWwKinGTi7QJ07OZRbhhnvFxyk7lrbAknqBS3fcptvuce7vKODQwwxy4XwkNqtLsUpk5gJi2xdNpBAIIIIBBGIg4QQVy+V9wvS6K+GB67fXhfG0YB1ibetcj7NbuX2jmA8/wASBgE8ZhH2eyZt7K6OlGWjnHunz/PZl4pwyXddz1oC+f3S/wDzLptjDBR6TOvmEyL5qcQ8WEhfQ5Lk8q7g+l0Z8P3x60M5ojcQ0ETb1o22ooSqX+2XD+/AacqdPs+51wVa8h9nN3jFgGBE/m0f1ZHGYeJs7Wn1ToC9cs9XTenNwfgUo4tplhyyXSMqj+a6TvgiSadTqh6itSCNBDmuacTgQdBEj3o054SUvQ4TwkpehTutAXZppVGcXNBdOsJh2OVZpLXbQU6WnUV9AnZ9EqatFTVKpcYVTUWMIniSEkWITOfl9Zqy9FhRUhYop1qIsAy6wHQQhkOaeNBVl+g/h81MHNGpakghot46kbXDOUt56J+bchEUWjr3hTdDqzSHjOdaMOFqQyNPKflR1vi2KrE0NBFqTTYNeG9uH1mOb1lpAV1tOsKxF09oIE0No8euxj+c1ru0AfqmLJco/wAIDmOezqa9wb8tVal8zNYya9Hzs1jJotSak1JqCCLDT7v0eAZRo0NjuaXet2RM7Fg5Z3eNEornt/mPNSHY5wJLuoAnTJef5G8iIUWAKRSmmK+NNwDnGQaTgc6RBc52OZyELq09GOHU1HxdKu7NYwWOUux6y53KWjR3VIMZj3yJqiYMhjIBAmukubc7kxRoD68GC1j5ETEyQDjAmTLqW+HSGOeWB7S8Y2hwLm6WgzCxmoX+F18/4IlV/iSNGawFz3BrRjLiABpJwJNFujCizvUWHEljqPa6WkA4F85osB116fEEV7mwIVYtY04mh1RobPACcZdL6S38o+QTaPDNIoTojIkH1iKxJLR7RacYIGGWIia63toRahOVSfxwv3NulFNRb5PWcoruNokB0VwrSkGNnKs84hPJlJOYFeVuXAulTmX40oUaG6d7axspicpyGGVpJJSbtUt10bktitH8SBEnGaMtVpDnAZqrw7XmXoeQl2mR6JDa0i+QWNY9mUVRJrgMxABnnmFWHR0nJJZJ075r77HjhBuub5OX9n/KONEiRqNSnl0WGZtrSrSaS2I2YGGRqnWubyiYbnXSh0pg/gxiS8DFhlfm7Q8W6Ff2gFlFpkGkwHtFIn/Eh5wBIOcBirCbSMuMZV26RHhXYoLxCwRWycGn2ocUA1QTla4Vm1rbJDXiMlrJfhNVJevH+S+zU6/GXc9WyIHAEEEEAgjEQcII6kc15vkFDpDaIIdJhuhmG4tZWwOdDlMYLCSNAC9GAvM1IYScbujmksW0eVurAodBpYpkV0Rj41ZtVonDLi0VnOAE8xx48Ml6iBGa9rXNIc1wDmkYi0iYI6igpNEZEaWxGte042uAcNRwI2NkJASAEgBgAAxABOc80ru1x/HgblaXstWqUBWZJjHqxXDDJ4DxpEmv/wAD+Ip9bSk3UEmiJ/purH4D6r9hrfhUrG3UV7e01MtNL1we1tJZadehxiaUJlnKUYht1FEHnP3rrs7KLL7VVcZ1DEOfvQOfaNaLCgpjOFEu+WjjqURwFEIs+UIatmwJgcFRITELc0ZtgSzxj+hTnEIXDiallIWLe8fUI2kcAblAEQQMgHEgrnp1DcoBoV1dCZLCuYZOit6bXdT2Ad7HLasFEwRiOfD2scJf8hXRkvB3SrVZ4G5VajBkoQiVLnOY+dfa48yowyfxj1yhj6lenu3ykhUCjwyQXTY1sJgwVg1owz90AEYbQsn2iXDNIotZgm+C4vAGMsIk8C2Uj+Fc7kzyqokajQ4dMMMPggAX0AtcGiTXtJBE5SB0Wr04pT0IcWot2l35OlLLTjxdPkz0aFdK6eEv9Fo7sUptrA5gPXfpJAK532awAy6MQD1qkOKA7REY2t1/Vd3lF9o8MNMKhzixX+qHgGq2eCbQRN7s0hLuWv7P+SzqLDdEiiUaLKbcrGDCGnpE4ToGZay1JQ0Z5JRUuIrz+/styag7VX2R56mwolyac6OGF9Gil05YqrzWLCcQc1wmJ4wNMurdb7T6NeXCCHviPaWtDm1WtLhKbjPDKeITmvbPaCCCJg4wcIOkFZIFx4DHVmQYTXZ2w2g6wMC5f9Rpzp6kba9Pv+5l1IypyXKPO/ZpceJR6K4xAWmK8ODTjDA0AEjJPCdEld0Ps2o0R9eG6JAJmSIZFXDjqgj1dAMrF62SqSxe51Oo9ROmyepLJyXk89cPkPRqK6+NDokTI+IQ4ttaAAAbcdq7dGozIZdUY1lYzdVaG1jndIYU2SpZT1JzdydkuTbts0tIIQuhJIKcyLnWQC3BUQtJbNJfDQFABXUQkJkN6YAFmAgiYIIIzg4CFxaG9wBYSSYbiw48NX2XY8rap616KrNcS6VHvcdrvditqn/yMExrZP8A2l27PUxnj7O/ZTxnT8kvh4nvUEU2/MrvVnGpUYVi9c9oNsc27dysxDbt8KSYVmxW1skcj4Cvhznj8KtXUHAO9RFsKRK6GZRSs/NvUq2fm8K0oxQBnxJCUzjHvYqJHDm7gpaHYHGJXXRADiR/yVhmaerdNIdlNeiDlKmnU7wqVOMO5AhZiSiwT0y3qexwHzBq65XDugarK3Mcx/Ye15yZgV3XheTvV+aZ429jU0/gFRWqXEcJS4VP5DUOM8vdBk44TUcWAnOQ0yXeCtXCcoO4uhqTXZnNuXyco9HwwYTWHnY39t0yuirUklKTk7k7E3fcpSStRQBTUZhoUcN6Q0AYaAsW9rQULqOlZVGEqSWl0BKfCIRYUCHpgipKuaBBvE0oiSOatAymxZJV1IV9guDfbbJ7PjZhA68LdDimmEs0Wnw4ftxGM+J7QdpVRbTTj3RUW07RloscPYHDEQDrxI1z6FSWXyI2G4PZOs0j2QHzJaCcBk6tiyFq6PUNY3r3oytJn0mnLOKfsW5yW5xTXssCU5liqy6IZ2qlALO9RUIuto1FWH8YfEn+j6NXmp6NxLyW1GOSE3y3afEqMa3anii8S/SoaLZ37kqHkhN8t2/pRVuJDcETqLxwVRo+jZvS5C0UHCzUN6sRBx/2UvBt40BS8m3buSBtAUmT2ObzgW5colntXRubSL5BhPyuhsJ0lontmsLoR4mm3CMoVXmRIjequXN+VzV52+X4p/J52+VxTOgQhVqLyzyilYVFQIAsKFQBZqRdOEz24rGnMXCeqc0LnsNKzSiDVyIvKmAMRc/4WO73ABZn8s5exBcfiMtjQe9VhL0ax0Zvsj0V6VGGvLReV9Jd7LGM/CXHW4y2LFFurSn44rxY31fytCfTZvHaTZ7ljiNCZ96wm+1EY3S4D6r5y6iOf7Re74iT3oody7DqT6Nm8dk/LPdRuUtEH9Zp+EF35QVhjcs6MMV8fobL8xC8y25dhTW3KsPHUrW3RstnDyzpUjlkw+zBedLmt7prI7lZEPswmjSS7uqoW3LsPHUnNubYePwraO2Xo0W00vRlfd+kuxFrdDB/kSkGk0h2ONE6jV/IQus2gWHV+lGKJxw1bLbmq0NNfpRwXXML/bLnfE5zvzOKbCuO0YhLQCO5d286VL3xwVstD5NopLsjNRmVQMe1a20jTt3Jbm28a0EtGzet0q4K4NN/HE/Chc4cf9UjrGzeqBtGxFMfAwnjB4VEuvb3KJgb58et4VJ2d/hUqWHUN6lSw6hvXSchYPGHwomkcf8AVBUsPZCgFh7KQxta3aPJW19v1/ySpm3UfooBbrrfVFhQ6XElJcS8koEWax9So3q2JWKhtXB5Hck3OwRIzc5hv7Tah/4tqOrxgWOn0UOwloJlZizYsK5tzp9SDRhq6fUjRspF1YTPaiMBzTm7siZ2LBG5Uwh7LYj9Dao1xKvcubEoUsAAAswdwQCgnj9l5XQowWyj5Y+Nyoin2IbG2uJcdQDRtWR91aS7+qW/C1o2lpO1aGUCxOZQLFa0fSNo7bTXg5MSjvf/ADHPf8TnOGo4EUK5oGIAaBLuC7TaDxg3JgogzDYtlotmygl2OSy53EvJPZc6zYukKMLNiY2ALNY3q1oIqjAygcST20McBa7yM7dY3oqgzt1+a1WihmYUUcfumtoo4/dMIGduvzUwHNr81a00MjaPaeOtEIduzzVFvw6/NCWjoq1FIdDOMXmmNhE4hs81IDm4PZHGlaRVOVuXNn0ospRFei27EpzOJJxaM7dm9A5oOOr8qMh4C5WbDuSyLNh8KqJBliq62pPGNu5XdixoaRxI+FBxiPhQdW0blOrb5IsdBTHE9ynGXcl4bdfkpI5jt3IAOY4JUSjPM7aomA0QeiflRCD0TqG9S9dBvaRXnofN5q6MrAvXROrcVV7sd2T4ky9dA9rzUvfRd2vNFDsEMsdqdvRNda4YucrqdF/a81AT/cQBd86R2/Vqgf0hs8KIRDniavJWIlr+z5IEVW6Q2bkESR95uzcmGLa/s+Sl9tf2fJS1YGN0Ic5uoblBBGduxbTGtd2fJS+2u7Hks+mgMzYQzt2IhDHOb8q0X3pfIpful8ieCASGjnN+XciBHOHy7kwxekOypfRzh2U8QFGIOcNY8Kl+6fzfpTDF6fyqX3pnsooBd+6fzfpVX/p/MfCmX7pnsqjF6buz5I+/eSiNjy97adye2N0zrPhSBF6b9Xkmwo8vff2fJS/v2ykEX9P5j4Ut56Z1nwrdCjA++/HmG5MIn779Q3KMvv1mlI4zohHvntHwoodPIxvMviPhXSiMwe0/V5LFHZhPrP1eSMgxDbTJ/wBT5v0qjG6fzfpWQxSMTomryRNpmd0QdXkgY58fp/MPCssV0/eGtu5PdH6b8mTySTSRle7sosKEF/Sb8u5VfLW/KjfSAfePZS3Rhzj2U0xUQutbqaqn8Gpu9D6QOf8AKFL+OcOyE7QUXL4NQ8SiG+t5zewoi0HJPvaDzmf7blf3tC5zOw7cooug5rL+9YOdnZfuUF1IWdmp+5RRKgsIXThWdRf4Vf3pDznqc7crUToLC+84ed2s7lYukw+87WdyiidCyC+82c5/HUiF0Wc5/HUoolQ7J94M5z9m5T7xbz36huUUUMoL7yZ/qO7PkoLoN/1HdlRRTkx4on3g3nu7Kv7wbz3dlRRGTHiienDnu7IUNMHOdqCpRLJhiiCljnO1BX6X0nagoojJhRXpY579QV+nDnu1BRRLJlKKHwbogf1HY+aFtg3UGK+u7KtRZSmzaMEzV6Y0j+a7s50qJFB/quy+6oos+o/t/wBzTpow0giX813Z6lhiRB/qu7KtRWpshwQsUyX9U9lH6WD/AFT2VFFWROKFupP909lAaR/dPZUUSyZWCFmk/wB35UIpf9z5FFE8mLBFiP8A3B2FFFFVk4n/2Q=="/>
          <p:cNvSpPr>
            <a:spLocks noChangeAspect="1" noChangeArrowheads="1"/>
          </p:cNvSpPr>
          <p:nvPr/>
        </p:nvSpPr>
        <p:spPr bwMode="auto">
          <a:xfrm>
            <a:off x="106363" y="-830263"/>
            <a:ext cx="2619375" cy="17430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4" descr="data:image/jpg;base64,/9j/4AAQSkZJRgABAQAAAQABAAD/2wCEAAkGBhQSERQUEhQWFBQUFBQXFBcXGB0YFBQUFRQXFRQUFBQXHCYeFxwkGRUUHy8gJCcpLCwsFR4xNTAqNSYrLCkBCQoKDgwOFw8PGiwkHBwpLCwpKSksLCkqLCkpLCwsLSwsLCkqKSksLCwsLCwsLCwsLCwsLCwsLCwsLCksLCwsLP/AABEIALcBEwMBIgACEQEDEQH/xAAbAAACAwEBAQAAAAAAAAAAAAACAwABBAUGB//EAEgQAAECAgMLCAcGBQQDAQAAAAEAAgMRBBJhBRMhMUFRcZGh0fAGUmKBkrHS4RQiMkJyosEHFYKy4vEjM0NjwlOTs/Jzg6Ml/8QAGgEAAwEBAQEAAAAAAAAAAAAAAAECAwQFBv/EAC0RAAICAQMEAgEDAwUAAAAAAAABAhESAwQhEzFBUWHwIkJxgQXR4RQykaGx/9oADAMBAAIRAxEAPwDpektzhFf25xrWC9KjBs7l4+TOvBHRD250YIzrlVeJ7lRPGFGQdM60lFyBEOc61DSHZz3IzDpnXkq07VxnUx3O2fVLfSzztqWRXTOw+OBjlsWCkXcYPZwnQAFyqQ4nGdpWOQ88ylts0jpo1Um6USJiMhZgHWVieJTmRlmcZ1zxKokRoyk5hjPU0LPGocRzcLg0ZBOeHpHF1ISXktuuw13sybIyxuydXOK58VrnzEIF5FmU4ATkOjgbKJc+bhWe54GPI2wAZtWZNuvdltHZIBrcwHtOtkO9WnzUeWZOLauXCMPoTKG0PievHdga2c8JwY8dkwmXKohlI4KxrO7wNAnsWG5tBfFffogJnhYDknlPHl6ShXPqmcz1qpuuG+SYJfwZoVCqzxn6p7IbsxHGTCtLzZrS65nLAONKwZ0ptlNY7Odu9HXePeO3ehMIZztUcwZCVJYbaa8e9s80Yus4ZQepZqlpUHGFAmkbWXcdlq8dSey72cDqPkueIfE1YhpkuCOqy7DDjIHWFoZTGnE4awuGIZ/aSIQzbsTIcEd8RbZ9fmrrcT81wmFwynYnMpbxl2BFkvTOueOJquOMKwMui7LhTG3R6KdonBmstVSWYXQGZX6eMyLQsWPkq44wJPpjVXpjUBix9XjgKJPpTFEgpgmLxJAYo4AVGDxPzQmjqylRZpAzy4sSjShnE+sqGim1C6inj9kikkEYwzjjSgMYZxrG5B6KcyH0dIrgt0ccEHvKW6IDwN6J0MAYTJYaRFngZ1k4AnQAUulNGMjYszaS5wwYG84j8oy9yUaKJ46xtGDzWlzScJ2q+Apmf0lzfYbYXHC46ZYtAVtY52F5xYZZAE5rScQGnJqWltyK8qxJE55KurjEjgV4nLiXTcZMo7S8n3gPUadPvHYtlA5NGZfGN8e4gmeIEAywyw4zZqXbo1EEMVWtaBmGDZlT6pzcdSMklUTNpydsRKXsyFnmge95xYOvyWuqcs9qotOY7d6ybNIowEPyz1n6BFeXW/NuWhxNupASbNXkos1M5o7so2HcpejktyYlpD9GobkbCTgEsNglpxYsvUrj3RM21F80Yw0DHl6vqivbecB1j6uRPFZziJVZ4MEpgZZDAJ45DOmwHECRljwaFpqKH6Wc+hqTkvyXHsQIQ521vjRNhDOPl8a01zx+6XWIyd/iWJ02Lq2nUN6MN0n8J+gR48g+bxIDDsGs70AEIYt7LvAivfEneBKLbBx1qVTm7kBQyXHreFQaO9LA6J1DcoNB1+SAob1d+9CRYOPxKi6w6zuUr/FrO5Ai5EZtniVzNmzegL/i1u3qGNafm3oHQzjGN6tLFIt796pMVM6dXjgqi1a6o4nvQFnEjvW+JypmVwSnaPotUVth40lYYjpTkWDrmdTZKHwax5BiRAFz6RdE4mo4gJOEz0CqNeNLbRpWlSbKKXczPdM4ZmzIqEM6OMy3eiEY8BzDHjy5k+DQ5nETLUixuSMMKETiG+3gLVR7lk4Xb8K60C55y9Qbk61qFCAyS0jcnTMXqHLhUJolgw6cK0XkZVtMMZ9p7ipeeJt3J0TlZlAAyca1JjMnmBx+zld54l+pKgtGZzhxLcgJWs0Y8DyQmiHifhSoaaMhnx+6qR4/dazReJncgNHljIHX5JYjyM5hmXG9ZqQ4zDRjdg0D3j3DrOZdCIyqwuybJ8dyzXKue+JOIGEh2BpMhgGkjT1lNNQWbfwjk3GtF1C+H3AEKWDIFYhroi4kTKYbR1uOoAd6Y24J96M78DWt/NWXM9bTXkb3+jFUn/wcwMs2IIha32pAW4BtC7jLgQvevj/iiPl2WkN2LRBuXBZ7MGG05wxs+1Kaze5h4TOeX9Tj+mJ5dlJhk+qa/wAAL9jAVoZRIrvZgRDa4Nhj/wChadi9YHlQFZvdPwvv/Rzy/qeo+yR5aNRHwwL41ra05SdWxY54ABjGdBLQu7dyDWhT5jmu6p1TsM+pctsDB+25dWhPqRtnobTcPVhcu5lqhS9harzb3K71b+VbUdeRmvYsVXtaagz7R9FdQJ0FmS8qvRtK11NCl7HAO9FBkZPRdKi1GFxJUihZM6rgbEl5tVvjgJLo88WtbuRzxTAjQZ5J6VnfBI91idS7oshD1jhORFBpbXgESkcSxlRtFtGJjA4YW5cEh9U+DQnA4BIS4wrow2BPD9CqMCZajMkK54ymfdqT2UWWZNnYs8RzzEDIYYPUL6zy6WBwaQGtGHGMoxqnjBWzCepirk+B16s1FCYenWrbc+KccZo+CHLa97u5Mbcwe9Eiu/FV/wCMNXO93pLscj3umvkVUNuxIdHYD7QnmwE6hhXRbc6EPcB+L1zrfNaGiWBokLMA1BYy3y8Ixf8AUPUTjsJOJjz/AOsja+QRiiRDihtHxuA2MDl1QVawe8m+yRk9/qPtRzWXMfldDGhhdtLh3JouUMr3HRVaNjZ7VtAUWT3Go/JhLdar/UZm3Ohj3Sfic52wmScyEBiaBoAHcjSaZSBDY5xyDBpyLO5TdXZi5yk+XZ5/lHSXRYjIDDlkdJx6hg7S7cNgYxrG4miQ3rgXH9p8V2FzsDc8sp4zldZjyVrrtKoLtH/3yaS8L0PL1YKFrEwNXNZmECiCoBBBpTHlzWva4sMnhrgS05nAHAcGVAh9VSooCjmgYqJDDgWnE4EHQRJceizLRPGMBwH2mmq7LnBXdqrlvh1Yrxhk6Tx1+q/aJ/jXdspfk4+z0NjqYzcfYqpxhVVeJlaS3SqqaV6lHsZGZzOJ+SG98T8lqq2oXC1FBkZTC0axuVXmz8u5aqlqowtCWI8jNebPyqJ940alE8RZC30YoKk3YcAXQIGdZqY9zQKoDsOHQqcaJUrOBdi4r3PrNw4AMeKS23MuWYYABJzzxWyC7EMzAmADYU9rLAl07KeoZmwpDyRBgWsN0KXuwK8DLIzCEgq1Y0J2euw/iZX74bVsvVizU9lVgfL2Hw3dQe2t8pcs9WGUGvgx1vyhJfBvUmoQqXz1ngFzVoVEWASiFWlYi5qTVTVIsC5rHdWgGM0AOqyySmDpw8TWwKinGTi7QJ07OZRbhhnvFxyk7lrbAknqBS3fcptvuce7vKODQwwxy4XwkNqtLsUpk5gJi2xdNpBAIIIIBBGIg4QQVy+V9wvS6K+GB67fXhfG0YB1ibetcj7NbuX2jmA8/wASBgE8ZhH2eyZt7K6OlGWjnHunz/PZl4pwyXddz1oC+f3S/wDzLptjDBR6TOvmEyL5qcQ8WEhfQ5Lk8q7g+l0Z8P3x60M5ojcQ0ETb1o22ooSqX+2XD+/AacqdPs+51wVa8h9nN3jFgGBE/m0f1ZHGYeJs7Wn1ToC9cs9XTenNwfgUo4tplhyyXSMqj+a6TvgiSadTqh6itSCNBDmuacTgQdBEj3o054SUvQ4TwkpehTutAXZppVGcXNBdOsJh2OVZpLXbQU6WnUV9AnZ9EqatFTVKpcYVTUWMIniSEkWITOfl9Zqy9FhRUhYop1qIsAy6wHQQhkOaeNBVl+g/h81MHNGpakghot46kbXDOUt56J+bchEUWjr3hTdDqzSHjOdaMOFqQyNPKflR1vi2KrE0NBFqTTYNeG9uH1mOb1lpAV1tOsKxF09oIE0No8euxj+c1ru0AfqmLJco/wAIDmOezqa9wb8tVal8zNYya9Hzs1jJotSak1JqCCLDT7v0eAZRo0NjuaXet2RM7Fg5Z3eNEornt/mPNSHY5wJLuoAnTJef5G8iIUWAKRSmmK+NNwDnGQaTgc6RBc52OZyELq09GOHU1HxdKu7NYwWOUux6y53KWjR3VIMZj3yJqiYMhjIBAmukubc7kxRoD68GC1j5ETEyQDjAmTLqW+HSGOeWB7S8Y2hwLm6WgzCxmoX+F18/4IlV/iSNGawFz3BrRjLiABpJwJNFujCizvUWHEljqPa6WkA4F85osB116fEEV7mwIVYtY04mh1RobPACcZdL6S38o+QTaPDNIoTojIkH1iKxJLR7RacYIGGWIia63toRahOVSfxwv3NulFNRb5PWcoruNokB0VwrSkGNnKs84hPJlJOYFeVuXAulTmX40oUaG6d7axspicpyGGVpJJSbtUt10bktitH8SBEnGaMtVpDnAZqrw7XmXoeQl2mR6JDa0i+QWNY9mUVRJrgMxABnnmFWHR0nJJZJ075r77HjhBuub5OX9n/KONEiRqNSnl0WGZtrSrSaS2I2YGGRqnWubyiYbnXSh0pg/gxiS8DFhlfm7Q8W6Ff2gFlFpkGkwHtFIn/Eh5wBIOcBirCbSMuMZV26RHhXYoLxCwRWycGn2ocUA1QTla4Vm1rbJDXiMlrJfhNVJevH+S+zU6/GXc9WyIHAEEEEAgjEQcII6kc15vkFDpDaIIdJhuhmG4tZWwOdDlMYLCSNAC9GAvM1IYScbujmksW0eVurAodBpYpkV0Rj41ZtVonDLi0VnOAE8xx48Ml6iBGa9rXNIc1wDmkYi0iYI6igpNEZEaWxGte042uAcNRwI2NkJASAEgBgAAxABOc80ru1x/HgblaXstWqUBWZJjHqxXDDJ4DxpEmv/wAD+Ip9bSk3UEmiJ/purH4D6r9hrfhUrG3UV7e01MtNL1we1tJZadehxiaUJlnKUYht1FEHnP3rrs7KLL7VVcZ1DEOfvQOfaNaLCgpjOFEu+WjjqURwFEIs+UIatmwJgcFRITELc0ZtgSzxj+hTnEIXDiallIWLe8fUI2kcAblAEQQMgHEgrnp1DcoBoV1dCZLCuYZOit6bXdT2Ad7HLasFEwRiOfD2scJf8hXRkvB3SrVZ4G5VajBkoQiVLnOY+dfa48yowyfxj1yhj6lenu3ykhUCjwyQXTY1sJgwVg1owz90AEYbQsn2iXDNIotZgm+C4vAGMsIk8C2Uj+Fc7kzyqokajQ4dMMMPggAX0AtcGiTXtJBE5SB0Wr04pT0IcWot2l35OlLLTjxdPkz0aFdK6eEv9Fo7sUptrA5gPXfpJAK532awAy6MQD1qkOKA7REY2t1/Vd3lF9o8MNMKhzixX+qHgGq2eCbQRN7s0hLuWv7P+SzqLDdEiiUaLKbcrGDCGnpE4ToGZay1JQ0Z5JRUuIrz+/styag7VX2R56mwolyac6OGF9Gil05YqrzWLCcQc1wmJ4wNMurdb7T6NeXCCHviPaWtDm1WtLhKbjPDKeITmvbPaCCCJg4wcIOkFZIFx4DHVmQYTXZ2w2g6wMC5f9Rpzp6kba9Pv+5l1IypyXKPO/ZpceJR6K4xAWmK8ODTjDA0AEjJPCdEld0Ps2o0R9eG6JAJmSIZFXDjqgj1dAMrF62SqSxe51Oo9ROmyepLJyXk89cPkPRqK6+NDokTI+IQ4ttaAAAbcdq7dGozIZdUY1lYzdVaG1jndIYU2SpZT1JzdydkuTbts0tIIQuhJIKcyLnWQC3BUQtJbNJfDQFABXUQkJkN6YAFmAgiYIIIzg4CFxaG9wBYSSYbiw48NX2XY8rap616KrNcS6VHvcdrvditqn/yMExrZP8A2l27PUxnj7O/ZTxnT8kvh4nvUEU2/MrvVnGpUYVi9c9oNsc27dysxDbt8KSYVmxW1skcj4Cvhznj8KtXUHAO9RFsKRK6GZRSs/NvUq2fm8K0oxQBnxJCUzjHvYqJHDm7gpaHYHGJXXRADiR/yVhmaerdNIdlNeiDlKmnU7wqVOMO5AhZiSiwT0y3qexwHzBq65XDugarK3Mcx/Ye15yZgV3XheTvV+aZ429jU0/gFRWqXEcJS4VP5DUOM8vdBk44TUcWAnOQ0yXeCtXCcoO4uhqTXZnNuXyco9HwwYTWHnY39t0yuirUklKTk7k7E3fcpSStRQBTUZhoUcN6Q0AYaAsW9rQULqOlZVGEqSWl0BKfCIRYUCHpgipKuaBBvE0oiSOatAymxZJV1IV9guDfbbJ7PjZhA68LdDimmEs0Wnw4ftxGM+J7QdpVRbTTj3RUW07RloscPYHDEQDrxI1z6FSWXyI2G4PZOs0j2QHzJaCcBk6tiyFq6PUNY3r3oytJn0mnLOKfsW5yW5xTXssCU5liqy6IZ2qlALO9RUIuto1FWH8YfEn+j6NXmp6NxLyW1GOSE3y3afEqMa3anii8S/SoaLZ37kqHkhN8t2/pRVuJDcETqLxwVRo+jZvS5C0UHCzUN6sRBx/2UvBt40BS8m3buSBtAUmT2ObzgW5colntXRubSL5BhPyuhsJ0lontmsLoR4mm3CMoVXmRIjequXN+VzV52+X4p/J52+VxTOgQhVqLyzyilYVFQIAsKFQBZqRdOEz24rGnMXCeqc0LnsNKzSiDVyIvKmAMRc/4WO73ABZn8s5exBcfiMtjQe9VhL0ax0Zvsj0V6VGGvLReV9Jd7LGM/CXHW4y2LFFurSn44rxY31fytCfTZvHaTZ7ljiNCZ96wm+1EY3S4D6r5y6iOf7Re74iT3oody7DqT6Nm8dk/LPdRuUtEH9Zp+EF35QVhjcs6MMV8fobL8xC8y25dhTW3KsPHUrW3RstnDyzpUjlkw+zBedLmt7prI7lZEPswmjSS7uqoW3LsPHUnNubYePwraO2Xo0W00vRlfd+kuxFrdDB/kSkGk0h2ONE6jV/IQus2gWHV+lGKJxw1bLbmq0NNfpRwXXML/bLnfE5zvzOKbCuO0YhLQCO5d286VL3xwVstD5NopLsjNRmVQMe1a20jTt3Jbm28a0EtGzet0q4K4NN/HE/Chc4cf9UjrGzeqBtGxFMfAwnjB4VEuvb3KJgb58et4VJ2d/hUqWHUN6lSw6hvXSchYPGHwomkcf8AVBUsPZCgFh7KQxta3aPJW19v1/ySpm3UfooBbrrfVFhQ6XElJcS8koEWax9So3q2JWKhtXB5Hck3OwRIzc5hv7Tah/4tqOrxgWOn0UOwloJlZizYsK5tzp9SDRhq6fUjRspF1YTPaiMBzTm7siZ2LBG5Uwh7LYj9Dao1xKvcubEoUsAAAswdwQCgnj9l5XQowWyj5Y+Nyoin2IbG2uJcdQDRtWR91aS7+qW/C1o2lpO1aGUCxOZQLFa0fSNo7bTXg5MSjvf/ADHPf8TnOGo4EUK5oGIAaBLuC7TaDxg3JgogzDYtlotmygl2OSy53EvJPZc6zYukKMLNiY2ALNY3q1oIqjAygcST20McBa7yM7dY3oqgzt1+a1WihmYUUcfumtoo4/dMIGduvzUwHNr81a00MjaPaeOtEIduzzVFvw6/NCWjoq1FIdDOMXmmNhE4hs81IDm4PZHGlaRVOVuXNn0ospRFei27EpzOJJxaM7dm9A5oOOr8qMh4C5WbDuSyLNh8KqJBliq62pPGNu5XdixoaRxI+FBxiPhQdW0blOrb5IsdBTHE9ynGXcl4bdfkpI5jt3IAOY4JUSjPM7aomA0QeiflRCD0TqG9S9dBvaRXnofN5q6MrAvXROrcVV7sd2T4ky9dA9rzUvfRd2vNFDsEMsdqdvRNda4YucrqdF/a81AT/cQBd86R2/Vqgf0hs8KIRDniavJWIlr+z5IEVW6Q2bkESR95uzcmGLa/s+Sl9tf2fJS1YGN0Ic5uoblBBGduxbTGtd2fJS+2u7Hks+mgMzYQzt2IhDHOb8q0X3pfIpful8ieCASGjnN+XciBHOHy7kwxekOypfRzh2U8QFGIOcNY8Kl+6fzfpTDF6fyqX3pnsooBd+6fzfpVX/p/MfCmX7pnsqjF6buz5I+/eSiNjy97adye2N0zrPhSBF6b9Xkmwo8vff2fJS/v2ykEX9P5j4Ut56Z1nwrdCjA++/HmG5MIn779Q3KMvv1mlI4zohHvntHwoodPIxvMviPhXSiMwe0/V5LFHZhPrP1eSMgxDbTJ/wBT5v0qjG6fzfpWQxSMTomryRNpmd0QdXkgY58fp/MPCssV0/eGtu5PdH6b8mTySTSRle7sosKEF/Sb8u5VfLW/KjfSAfePZS3Rhzj2U0xUQutbqaqn8Gpu9D6QOf8AKFL+OcOyE7QUXL4NQ8SiG+t5zewoi0HJPvaDzmf7blf3tC5zOw7cooug5rL+9YOdnZfuUF1IWdmp+5RRKgsIXThWdRf4Vf3pDznqc7crUToLC+84ed2s7lYukw+87WdyiidCyC+82c5/HUiF0Wc5/HUoolQ7J94M5z9m5T7xbz36huUUUMoL7yZ/qO7PkoLoN/1HdlRRTkx4on3g3nu7Kv7wbz3dlRRGTHiienDnu7IUNMHOdqCpRLJhiiCljnO1BX6X0nagoojJhRXpY579QV+nDnu1BRRLJlKKHwbogf1HY+aFtg3UGK+u7KtRZSmzaMEzV6Y0j+a7s50qJFB/quy+6oos+o/t/wBzTpow0giX813Z6lhiRB/qu7KtRWpshwQsUyX9U9lH6WD/AFT2VFFWROKFupP909lAaR/dPZUUSyZWCFmk/wB35UIpf9z5FFE8mLBFiP8A3B2FFFFVk4n/2Q=="/>
          <p:cNvSpPr>
            <a:spLocks noChangeAspect="1" noChangeArrowheads="1"/>
          </p:cNvSpPr>
          <p:nvPr/>
        </p:nvSpPr>
        <p:spPr bwMode="auto">
          <a:xfrm>
            <a:off x="258763" y="-677863"/>
            <a:ext cx="2619375" cy="17430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3318"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72000" y="2367337"/>
            <a:ext cx="3733800" cy="2761009"/>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chemeClr val="accent1"/>
                </a:solidFill>
              </a14:hiddenFill>
            </a:ext>
          </a:extLst>
        </p:spPr>
      </p:pic>
      <p:pic>
        <p:nvPicPr>
          <p:cNvPr id="21"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364198" y="5130613"/>
            <a:ext cx="992729" cy="138459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38"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9431000" y="2576511"/>
            <a:ext cx="2771775" cy="2771775"/>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a:extLst>
            <a:ext uri="{909E8E84-426E-40DD-AFC4-6F175D3DCCD1}">
              <a14:hiddenFill xmlns:a14="http://schemas.microsoft.com/office/drawing/2010/main">
                <a:solidFill>
                  <a:schemeClr val="accent1"/>
                </a:solidFill>
              </a14:hiddenFill>
            </a:ext>
          </a:extLst>
        </p:spPr>
      </p:pic>
      <p:pic>
        <p:nvPicPr>
          <p:cNvPr id="14339" name="Picture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2459949" y="1692823"/>
            <a:ext cx="4110038" cy="4110038"/>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a:extLst/>
        </p:spPr>
      </p:pic>
    </p:spTree>
    <p:extLst>
      <p:ext uri="{BB962C8B-B14F-4D97-AF65-F5344CB8AC3E}">
        <p14:creationId xmlns:p14="http://schemas.microsoft.com/office/powerpoint/2010/main" val="612037566"/>
      </p:ext>
    </p:extLst>
  </p:cSld>
  <p:clrMapOvr>
    <a:masterClrMapping/>
  </p:clrMapOvr>
  <p:transition spd="med">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p:cNvSpPr txBox="1"/>
          <p:nvPr/>
        </p:nvSpPr>
        <p:spPr>
          <a:xfrm>
            <a:off x="18288000" y="0"/>
            <a:ext cx="9144000" cy="1077913"/>
          </a:xfrm>
          <a:prstGeom prst="rect">
            <a:avLst/>
          </a:prstGeom>
          <a:gradFill flip="none" rotWithShape="1">
            <a:gsLst>
              <a:gs pos="0">
                <a:srgbClr val="2E5C8E">
                  <a:shade val="30000"/>
                  <a:satMod val="115000"/>
                </a:srgbClr>
              </a:gs>
              <a:gs pos="50000">
                <a:srgbClr val="2E5C8E">
                  <a:shade val="67500"/>
                  <a:satMod val="115000"/>
                </a:srgbClr>
              </a:gs>
              <a:gs pos="100000">
                <a:srgbClr val="2E5C8E">
                  <a:shade val="100000"/>
                  <a:satMod val="115000"/>
                </a:srgbClr>
              </a:gs>
            </a:gsLst>
            <a:lin ang="5400000" scaled="1"/>
            <a:tileRect/>
          </a:gradFill>
          <a:ln>
            <a:noFill/>
          </a:ln>
        </p:spPr>
        <p:txBody>
          <a:bodyPr anchor="ctr">
            <a:spAutoFit/>
          </a:bodyPr>
          <a:lstStyle/>
          <a:p>
            <a:pPr algn="ctr">
              <a:defRPr/>
            </a:pPr>
            <a:r>
              <a:rPr lang="en-US" sz="1800" dirty="0">
                <a:effectLst>
                  <a:outerShdw blurRad="38100" dist="38100" dir="2700000" algn="tl">
                    <a:srgbClr val="000000">
                      <a:alpha val="43137"/>
                    </a:srgbClr>
                  </a:outerShdw>
                </a:effectLst>
                <a:latin typeface="Copperplate Gothic Bold" pitchFamily="34" charset="0"/>
              </a:rPr>
              <a:t>Saint Vincent Health Center</a:t>
            </a:r>
          </a:p>
          <a:p>
            <a:pPr algn="ctr">
              <a:defRPr/>
            </a:pPr>
            <a:r>
              <a:rPr lang="en-US" sz="1600" dirty="0">
                <a:effectLst>
                  <a:outerShdw blurRad="38100" dist="38100" dir="2700000" algn="tl">
                    <a:srgbClr val="000000">
                      <a:alpha val="43137"/>
                    </a:srgbClr>
                  </a:outerShdw>
                </a:effectLst>
                <a:latin typeface="Copperplate Gothic Bold" pitchFamily="34" charset="0"/>
              </a:rPr>
              <a:t>New Addition Building</a:t>
            </a:r>
          </a:p>
          <a:p>
            <a:pPr algn="ctr">
              <a:defRPr/>
            </a:pPr>
            <a:r>
              <a:rPr lang="en-US" sz="1200" dirty="0">
                <a:effectLst>
                  <a:outerShdw blurRad="38100" dist="38100" dir="2700000" algn="tl">
                    <a:srgbClr val="000000">
                      <a:alpha val="43137"/>
                    </a:srgbClr>
                  </a:outerShdw>
                </a:effectLst>
                <a:latin typeface="Copperplate Gothic Bold" pitchFamily="34" charset="0"/>
              </a:rPr>
              <a:t>Erie, PA</a:t>
            </a:r>
          </a:p>
          <a:p>
            <a:pPr algn="ctr">
              <a:defRPr/>
            </a:pPr>
            <a:endParaRPr lang="en-US" sz="800" dirty="0" smtClean="0">
              <a:effectLst>
                <a:outerShdw blurRad="38100" dist="38100" dir="2700000" algn="tl">
                  <a:srgbClr val="000000">
                    <a:alpha val="43137"/>
                  </a:srgbClr>
                </a:outerShdw>
              </a:effectLst>
              <a:latin typeface="Copperplate Gothic Bold" pitchFamily="34" charset="0"/>
            </a:endParaRPr>
          </a:p>
          <a:p>
            <a:pPr algn="ctr">
              <a:defRPr/>
            </a:pPr>
            <a:r>
              <a:rPr lang="en-US" sz="1000" dirty="0" smtClean="0">
                <a:effectLst>
                  <a:outerShdw blurRad="38100" dist="38100" dir="2700000" algn="tl">
                    <a:srgbClr val="000000">
                      <a:alpha val="43137"/>
                    </a:srgbClr>
                  </a:outerShdw>
                </a:effectLst>
                <a:latin typeface="Copperplate Gothic Bold" pitchFamily="34" charset="0"/>
              </a:rPr>
              <a:t>TYLER JAGGI | CONSTRUCTION MANAGEMENT</a:t>
            </a:r>
            <a:endParaRPr lang="en-US" sz="1000" dirty="0">
              <a:effectLst>
                <a:outerShdw blurRad="38100" dist="38100" dir="2700000" algn="tl">
                  <a:srgbClr val="000000">
                    <a:alpha val="43137"/>
                  </a:srgbClr>
                </a:outerShdw>
              </a:effectLst>
              <a:latin typeface="Copperplate Gothic Bold" pitchFamily="34" charset="0"/>
            </a:endParaRPr>
          </a:p>
        </p:txBody>
      </p:sp>
      <p:sp>
        <p:nvSpPr>
          <p:cNvPr id="17" name="TextBox 16"/>
          <p:cNvSpPr txBox="1"/>
          <p:nvPr/>
        </p:nvSpPr>
        <p:spPr>
          <a:xfrm>
            <a:off x="9144000" y="0"/>
            <a:ext cx="9144000" cy="1077913"/>
          </a:xfrm>
          <a:prstGeom prst="rect">
            <a:avLst/>
          </a:prstGeom>
          <a:gradFill flip="none" rotWithShape="1">
            <a:gsLst>
              <a:gs pos="0">
                <a:schemeClr val="bg1">
                  <a:lumMod val="65000"/>
                  <a:lumOff val="35000"/>
                  <a:shade val="30000"/>
                  <a:satMod val="115000"/>
                </a:schemeClr>
              </a:gs>
              <a:gs pos="50000">
                <a:schemeClr val="bg1">
                  <a:lumMod val="65000"/>
                  <a:lumOff val="35000"/>
                  <a:shade val="67500"/>
                  <a:satMod val="115000"/>
                </a:schemeClr>
              </a:gs>
              <a:gs pos="100000">
                <a:schemeClr val="bg1">
                  <a:lumMod val="65000"/>
                  <a:lumOff val="35000"/>
                  <a:shade val="100000"/>
                  <a:satMod val="115000"/>
                </a:schemeClr>
              </a:gs>
            </a:gsLst>
            <a:lin ang="5400000" scaled="1"/>
            <a:tileRect/>
          </a:gradFill>
          <a:ln>
            <a:noFill/>
          </a:ln>
        </p:spPr>
        <p:txBody>
          <a:bodyPr anchor="ctr">
            <a:spAutoFit/>
          </a:bodyPr>
          <a:lstStyle/>
          <a:p>
            <a:pPr algn="ctr">
              <a:defRPr/>
            </a:pPr>
            <a:endParaRPr lang="en-US" sz="1000" dirty="0">
              <a:latin typeface="Copperplate Gothic Bold" pitchFamily="34" charset="0"/>
            </a:endParaRPr>
          </a:p>
          <a:p>
            <a:pPr algn="ctr">
              <a:defRPr/>
            </a:pPr>
            <a:endParaRPr lang="en-US" sz="1000" dirty="0">
              <a:latin typeface="Copperplate Gothic Bold" pitchFamily="34" charset="0"/>
            </a:endParaRPr>
          </a:p>
          <a:p>
            <a:pPr algn="ctr">
              <a:defRPr/>
            </a:pPr>
            <a:r>
              <a:rPr lang="en-US" sz="2400" b="1" dirty="0" smtClean="0">
                <a:effectLst>
                  <a:outerShdw blurRad="38100" dist="38100" dir="2700000" algn="tl">
                    <a:srgbClr val="000000">
                      <a:alpha val="43137"/>
                    </a:srgbClr>
                  </a:outerShdw>
                </a:effectLst>
                <a:latin typeface="Copperplate Gothic Bold" pitchFamily="34" charset="0"/>
              </a:rPr>
              <a:t>Precast Façade vs. Hand-Laid Masonry </a:t>
            </a:r>
            <a:endParaRPr lang="en-US" sz="2400" b="1" dirty="0">
              <a:effectLst>
                <a:outerShdw blurRad="38100" dist="38100" dir="2700000" algn="tl">
                  <a:srgbClr val="000000">
                    <a:alpha val="43137"/>
                  </a:srgbClr>
                </a:outerShdw>
              </a:effectLst>
              <a:latin typeface="Copperplate Gothic Bold" pitchFamily="34" charset="0"/>
            </a:endParaRPr>
          </a:p>
          <a:p>
            <a:pPr algn="ctr">
              <a:defRPr/>
            </a:pPr>
            <a:endParaRPr lang="en-US" sz="1000" dirty="0">
              <a:latin typeface="Copperplate Gothic Bold" pitchFamily="34" charset="0"/>
            </a:endParaRPr>
          </a:p>
          <a:p>
            <a:pPr algn="ctr">
              <a:defRPr/>
            </a:pPr>
            <a:endParaRPr lang="en-US" sz="1000" dirty="0">
              <a:latin typeface="Copperplate Gothic Bold" pitchFamily="34" charset="0"/>
            </a:endParaRPr>
          </a:p>
        </p:txBody>
      </p:sp>
      <p:sp>
        <p:nvSpPr>
          <p:cNvPr id="6" name="TextBox 5"/>
          <p:cNvSpPr txBox="1"/>
          <p:nvPr/>
        </p:nvSpPr>
        <p:spPr>
          <a:xfrm>
            <a:off x="0" y="0"/>
            <a:ext cx="9144000" cy="1077913"/>
          </a:xfrm>
          <a:prstGeom prst="rect">
            <a:avLst/>
          </a:prstGeom>
          <a:gradFill flip="none" rotWithShape="1">
            <a:gsLst>
              <a:gs pos="0">
                <a:srgbClr val="2E5C8E">
                  <a:shade val="30000"/>
                  <a:satMod val="115000"/>
                </a:srgbClr>
              </a:gs>
              <a:gs pos="50000">
                <a:srgbClr val="2E5C8E">
                  <a:shade val="67500"/>
                  <a:satMod val="115000"/>
                </a:srgbClr>
              </a:gs>
              <a:gs pos="100000">
                <a:srgbClr val="2E5C8E">
                  <a:shade val="100000"/>
                  <a:satMod val="115000"/>
                </a:srgbClr>
              </a:gs>
            </a:gsLst>
            <a:lin ang="5400000" scaled="1"/>
            <a:tileRect/>
          </a:gradFill>
          <a:ln>
            <a:noFill/>
          </a:ln>
        </p:spPr>
        <p:txBody>
          <a:bodyPr anchor="ctr">
            <a:spAutoFit/>
          </a:bodyPr>
          <a:lstStyle/>
          <a:p>
            <a:pPr algn="ctr">
              <a:defRPr/>
            </a:pPr>
            <a:r>
              <a:rPr lang="en-US" sz="1800" dirty="0" smtClean="0">
                <a:effectLst>
                  <a:outerShdw blurRad="38100" dist="38100" dir="2700000" algn="tl">
                    <a:srgbClr val="000000">
                      <a:alpha val="43137"/>
                    </a:srgbClr>
                  </a:outerShdw>
                </a:effectLst>
                <a:latin typeface="Copperplate Gothic Bold" pitchFamily="34" charset="0"/>
              </a:rPr>
              <a:t>Saint Vincent Health Center</a:t>
            </a:r>
            <a:endParaRPr lang="en-US" sz="1800" dirty="0">
              <a:effectLst>
                <a:outerShdw blurRad="38100" dist="38100" dir="2700000" algn="tl">
                  <a:srgbClr val="000000">
                    <a:alpha val="43137"/>
                  </a:srgbClr>
                </a:outerShdw>
              </a:effectLst>
              <a:latin typeface="Copperplate Gothic Bold" pitchFamily="34" charset="0"/>
            </a:endParaRPr>
          </a:p>
          <a:p>
            <a:pPr algn="ctr">
              <a:defRPr/>
            </a:pPr>
            <a:r>
              <a:rPr lang="en-US" sz="1600" dirty="0" smtClean="0">
                <a:effectLst>
                  <a:outerShdw blurRad="38100" dist="38100" dir="2700000" algn="tl">
                    <a:srgbClr val="000000">
                      <a:alpha val="43137"/>
                    </a:srgbClr>
                  </a:outerShdw>
                </a:effectLst>
                <a:latin typeface="Copperplate Gothic Bold" pitchFamily="34" charset="0"/>
              </a:rPr>
              <a:t>New Addition Building</a:t>
            </a:r>
            <a:endParaRPr lang="en-US" sz="1600" dirty="0">
              <a:effectLst>
                <a:outerShdw blurRad="38100" dist="38100" dir="2700000" algn="tl">
                  <a:srgbClr val="000000">
                    <a:alpha val="43137"/>
                  </a:srgbClr>
                </a:outerShdw>
              </a:effectLst>
              <a:latin typeface="Copperplate Gothic Bold" pitchFamily="34" charset="0"/>
            </a:endParaRPr>
          </a:p>
          <a:p>
            <a:pPr algn="ctr">
              <a:defRPr/>
            </a:pPr>
            <a:r>
              <a:rPr lang="en-US" sz="1200" dirty="0" smtClean="0">
                <a:effectLst>
                  <a:outerShdw blurRad="38100" dist="38100" dir="2700000" algn="tl">
                    <a:srgbClr val="000000">
                      <a:alpha val="43137"/>
                    </a:srgbClr>
                  </a:outerShdw>
                </a:effectLst>
                <a:latin typeface="Copperplate Gothic Bold" pitchFamily="34" charset="0"/>
              </a:rPr>
              <a:t>Erie, PA</a:t>
            </a:r>
            <a:endParaRPr lang="en-US" sz="1200" dirty="0">
              <a:effectLst>
                <a:outerShdw blurRad="38100" dist="38100" dir="2700000" algn="tl">
                  <a:srgbClr val="000000">
                    <a:alpha val="43137"/>
                  </a:srgbClr>
                </a:outerShdw>
              </a:effectLst>
              <a:latin typeface="Copperplate Gothic Bold" pitchFamily="34" charset="0"/>
            </a:endParaRPr>
          </a:p>
          <a:p>
            <a:pPr algn="ctr">
              <a:defRPr/>
            </a:pPr>
            <a:endParaRPr lang="en-US" sz="800" dirty="0">
              <a:effectLst>
                <a:outerShdw blurRad="38100" dist="38100" dir="2700000" algn="tl">
                  <a:srgbClr val="000000">
                    <a:alpha val="43137"/>
                  </a:srgbClr>
                </a:outerShdw>
              </a:effectLst>
              <a:latin typeface="Copperplate Gothic Bold" pitchFamily="34" charset="0"/>
            </a:endParaRPr>
          </a:p>
          <a:p>
            <a:pPr algn="ctr">
              <a:defRPr/>
            </a:pPr>
            <a:r>
              <a:rPr lang="en-US" sz="1000" dirty="0" smtClean="0">
                <a:effectLst>
                  <a:outerShdw blurRad="38100" dist="38100" dir="2700000" algn="tl">
                    <a:srgbClr val="000000">
                      <a:alpha val="43137"/>
                    </a:srgbClr>
                  </a:outerShdw>
                </a:effectLst>
                <a:latin typeface="Copperplate Gothic Bold" pitchFamily="34" charset="0"/>
              </a:rPr>
              <a:t>Tyler </a:t>
            </a:r>
            <a:r>
              <a:rPr lang="en-US" sz="1000" dirty="0" err="1" smtClean="0">
                <a:effectLst>
                  <a:outerShdw blurRad="38100" dist="38100" dir="2700000" algn="tl">
                    <a:srgbClr val="000000">
                      <a:alpha val="43137"/>
                    </a:srgbClr>
                  </a:outerShdw>
                </a:effectLst>
                <a:latin typeface="Copperplate Gothic Bold" pitchFamily="34" charset="0"/>
              </a:rPr>
              <a:t>jaggi</a:t>
            </a:r>
            <a:r>
              <a:rPr lang="en-US" sz="1000" dirty="0" smtClean="0">
                <a:effectLst>
                  <a:outerShdw blurRad="38100" dist="38100" dir="2700000" algn="tl">
                    <a:srgbClr val="000000">
                      <a:alpha val="43137"/>
                    </a:srgbClr>
                  </a:outerShdw>
                </a:effectLst>
                <a:latin typeface="Copperplate Gothic Bold" pitchFamily="34" charset="0"/>
              </a:rPr>
              <a:t> | </a:t>
            </a:r>
            <a:r>
              <a:rPr lang="en-US" sz="1000" dirty="0">
                <a:effectLst>
                  <a:outerShdw blurRad="38100" dist="38100" dir="2700000" algn="tl">
                    <a:srgbClr val="000000">
                      <a:alpha val="43137"/>
                    </a:srgbClr>
                  </a:outerShdw>
                </a:effectLst>
                <a:latin typeface="Copperplate Gothic Bold" pitchFamily="34" charset="0"/>
              </a:rPr>
              <a:t>CONSTRUCTION MANAGEMENT</a:t>
            </a:r>
          </a:p>
        </p:txBody>
      </p:sp>
      <p:sp>
        <p:nvSpPr>
          <p:cNvPr id="4" name="TextBox 3"/>
          <p:cNvSpPr txBox="1"/>
          <p:nvPr/>
        </p:nvSpPr>
        <p:spPr>
          <a:xfrm>
            <a:off x="0" y="1058863"/>
            <a:ext cx="3810000" cy="5899692"/>
          </a:xfrm>
          <a:prstGeom prst="rect">
            <a:avLst/>
          </a:prstGeom>
          <a:solidFill>
            <a:schemeClr val="bg1"/>
          </a:solidFill>
          <a:ln>
            <a:noFill/>
          </a:ln>
        </p:spPr>
        <p:txBody>
          <a:bodyPr wrap="square">
            <a:spAutoFit/>
          </a:bodyPr>
          <a:lstStyle/>
          <a:p>
            <a:pPr>
              <a:defRPr/>
            </a:pPr>
            <a:endParaRPr lang="en-US" sz="1200" dirty="0">
              <a:latin typeface="Copperplate Gothic Bold" pitchFamily="34" charset="0"/>
            </a:endParaRPr>
          </a:p>
          <a:p>
            <a:pPr>
              <a:defRPr/>
            </a:pPr>
            <a:r>
              <a:rPr lang="en-US" sz="1200" dirty="0">
                <a:effectLst>
                  <a:outerShdw blurRad="38100" dist="38100" dir="2700000" algn="tl">
                    <a:srgbClr val="000000">
                      <a:alpha val="43137"/>
                    </a:srgbClr>
                  </a:outerShdw>
                </a:effectLst>
                <a:latin typeface="Copperplate Gothic Bold" pitchFamily="34" charset="0"/>
              </a:rPr>
              <a:t>PRESENTATION OUTLINE:</a:t>
            </a:r>
          </a:p>
          <a:p>
            <a:pPr>
              <a:defRPr/>
            </a:pPr>
            <a:endParaRPr lang="en-US" sz="800" dirty="0">
              <a:latin typeface="Copperplate Gothic Bold" pitchFamily="34" charset="0"/>
            </a:endParaRPr>
          </a:p>
          <a:p>
            <a:pPr marL="857250" lvl="1" indent="-400050">
              <a:lnSpc>
                <a:spcPct val="150000"/>
              </a:lnSpc>
              <a:buFont typeface="+mj-lt"/>
              <a:buAutoNum type="romanUcPeriod"/>
              <a:defRPr/>
            </a:pPr>
            <a:r>
              <a:rPr lang="en-US" sz="1000" dirty="0">
                <a:solidFill>
                  <a:schemeClr val="bg1">
                    <a:lumMod val="50000"/>
                    <a:lumOff val="50000"/>
                  </a:schemeClr>
                </a:solidFill>
                <a:latin typeface="Copperplate Gothic Bold" pitchFamily="34" charset="0"/>
              </a:rPr>
              <a:t>PROJECT BACKGROUND</a:t>
            </a:r>
          </a:p>
          <a:p>
            <a:pPr marL="857250" lvl="1" indent="-400050">
              <a:lnSpc>
                <a:spcPct val="150000"/>
              </a:lnSpc>
              <a:buFont typeface="+mj-lt"/>
              <a:buAutoNum type="romanUcPeriod"/>
              <a:defRPr/>
            </a:pPr>
            <a:r>
              <a:rPr lang="en-US" sz="1000" dirty="0">
                <a:solidFill>
                  <a:schemeClr val="bg1">
                    <a:lumMod val="50000"/>
                    <a:lumOff val="50000"/>
                  </a:schemeClr>
                </a:solidFill>
                <a:latin typeface="Copperplate Gothic Bold" pitchFamily="34" charset="0"/>
              </a:rPr>
              <a:t>ANALYSIS #1: </a:t>
            </a:r>
            <a:r>
              <a:rPr lang="en-US" sz="1000" dirty="0" smtClean="0">
                <a:solidFill>
                  <a:schemeClr val="bg1">
                    <a:lumMod val="50000"/>
                    <a:lumOff val="50000"/>
                  </a:schemeClr>
                </a:solidFill>
                <a:latin typeface="Copperplate Gothic Bold" pitchFamily="34" charset="0"/>
              </a:rPr>
              <a:t>Re-Sequencing Phasing</a:t>
            </a:r>
            <a:endParaRPr lang="en-US" sz="1000" dirty="0">
              <a:solidFill>
                <a:schemeClr val="bg1">
                  <a:lumMod val="50000"/>
                  <a:lumOff val="50000"/>
                </a:schemeClr>
              </a:solidFill>
              <a:latin typeface="Copperplate Gothic Bold" pitchFamily="34" charset="0"/>
            </a:endParaRPr>
          </a:p>
          <a:p>
            <a:pPr marL="1314450" lvl="2" indent="-400050">
              <a:lnSpc>
                <a:spcPct val="150000"/>
              </a:lnSpc>
              <a:buFont typeface="+mj-lt"/>
              <a:buAutoNum type="romanUcPeriod"/>
              <a:defRPr/>
            </a:pPr>
            <a:r>
              <a:rPr lang="en-US" sz="1000" dirty="0" smtClean="0">
                <a:solidFill>
                  <a:schemeClr val="bg1">
                    <a:lumMod val="50000"/>
                    <a:lumOff val="50000"/>
                  </a:schemeClr>
                </a:solidFill>
                <a:latin typeface="Copperplate Gothic Bold" pitchFamily="34" charset="0"/>
              </a:rPr>
              <a:t>Background</a:t>
            </a:r>
            <a:endParaRPr lang="en-US" sz="1000" dirty="0">
              <a:solidFill>
                <a:schemeClr val="bg1">
                  <a:lumMod val="50000"/>
                  <a:lumOff val="50000"/>
                </a:schemeClr>
              </a:solidFill>
              <a:latin typeface="Copperplate Gothic Bold" pitchFamily="34" charset="0"/>
            </a:endParaRPr>
          </a:p>
          <a:p>
            <a:pPr marL="1314450" lvl="2" indent="-400050">
              <a:lnSpc>
                <a:spcPct val="150000"/>
              </a:lnSpc>
              <a:buFont typeface="+mj-lt"/>
              <a:buAutoNum type="romanUcPeriod"/>
              <a:defRPr/>
            </a:pPr>
            <a:r>
              <a:rPr lang="en-US" sz="1000" dirty="0" smtClean="0">
                <a:solidFill>
                  <a:schemeClr val="bg1">
                    <a:lumMod val="50000"/>
                    <a:lumOff val="50000"/>
                  </a:schemeClr>
                </a:solidFill>
                <a:latin typeface="Copperplate Gothic Bold" pitchFamily="34" charset="0"/>
              </a:rPr>
              <a:t>Case Findings</a:t>
            </a:r>
            <a:endParaRPr lang="en-US" sz="1000" dirty="0">
              <a:solidFill>
                <a:schemeClr val="bg1">
                  <a:lumMod val="50000"/>
                  <a:lumOff val="50000"/>
                </a:schemeClr>
              </a:solidFill>
              <a:latin typeface="Copperplate Gothic Bold" pitchFamily="34" charset="0"/>
            </a:endParaRPr>
          </a:p>
          <a:p>
            <a:pPr marL="1314450" lvl="2" indent="-400050">
              <a:lnSpc>
                <a:spcPct val="150000"/>
              </a:lnSpc>
              <a:buFont typeface="+mj-lt"/>
              <a:buAutoNum type="romanUcPeriod"/>
              <a:defRPr/>
            </a:pPr>
            <a:r>
              <a:rPr lang="en-US" sz="1000" dirty="0" smtClean="0">
                <a:solidFill>
                  <a:schemeClr val="bg1">
                    <a:lumMod val="50000"/>
                    <a:lumOff val="50000"/>
                  </a:schemeClr>
                </a:solidFill>
                <a:latin typeface="Copperplate Gothic Bold" pitchFamily="34" charset="0"/>
              </a:rPr>
              <a:t>Recommendations</a:t>
            </a:r>
            <a:endParaRPr lang="en-US" sz="1000" dirty="0">
              <a:solidFill>
                <a:schemeClr val="bg1">
                  <a:lumMod val="50000"/>
                  <a:lumOff val="50000"/>
                </a:schemeClr>
              </a:solidFill>
              <a:latin typeface="Copperplate Gothic Bold" pitchFamily="34" charset="0"/>
            </a:endParaRPr>
          </a:p>
          <a:p>
            <a:pPr marL="857250" lvl="1" indent="-400050">
              <a:lnSpc>
                <a:spcPct val="150000"/>
              </a:lnSpc>
              <a:buFont typeface="+mj-lt"/>
              <a:buAutoNum type="romanUcPeriod"/>
              <a:defRPr/>
            </a:pPr>
            <a:r>
              <a:rPr lang="en-US" sz="1000" dirty="0">
                <a:latin typeface="Copperplate Gothic Bold" pitchFamily="34" charset="0"/>
              </a:rPr>
              <a:t>ANALYSIS #2: Precast Façade</a:t>
            </a:r>
          </a:p>
          <a:p>
            <a:pPr marL="1314450" lvl="2" indent="-400050">
              <a:lnSpc>
                <a:spcPct val="150000"/>
              </a:lnSpc>
              <a:buFont typeface="+mj-lt"/>
              <a:buAutoNum type="romanUcPeriod"/>
              <a:defRPr/>
            </a:pPr>
            <a:r>
              <a:rPr lang="en-US" sz="1000" dirty="0">
                <a:latin typeface="Copperplate Gothic Bold" pitchFamily="34" charset="0"/>
              </a:rPr>
              <a:t>Design</a:t>
            </a:r>
          </a:p>
          <a:p>
            <a:pPr marL="1314450" lvl="2" indent="-400050">
              <a:lnSpc>
                <a:spcPct val="150000"/>
              </a:lnSpc>
              <a:buFont typeface="+mj-lt"/>
              <a:buAutoNum type="romanUcPeriod"/>
              <a:defRPr/>
            </a:pPr>
            <a:r>
              <a:rPr lang="en-US" sz="1000" dirty="0">
                <a:solidFill>
                  <a:schemeClr val="bg1">
                    <a:lumMod val="50000"/>
                    <a:lumOff val="50000"/>
                  </a:schemeClr>
                </a:solidFill>
                <a:latin typeface="Copperplate Gothic Bold" pitchFamily="34" charset="0"/>
              </a:rPr>
              <a:t>Structural Impact</a:t>
            </a:r>
          </a:p>
          <a:p>
            <a:pPr marL="1314450" lvl="2" indent="-400050">
              <a:lnSpc>
                <a:spcPct val="150000"/>
              </a:lnSpc>
              <a:buFont typeface="+mj-lt"/>
              <a:buAutoNum type="romanUcPeriod"/>
              <a:defRPr/>
            </a:pPr>
            <a:r>
              <a:rPr lang="en-US" sz="1000" dirty="0">
                <a:solidFill>
                  <a:schemeClr val="bg1">
                    <a:lumMod val="50000"/>
                    <a:lumOff val="50000"/>
                  </a:schemeClr>
                </a:solidFill>
                <a:latin typeface="Copperplate Gothic Bold" pitchFamily="34" charset="0"/>
              </a:rPr>
              <a:t>Schedule/Cost Impact</a:t>
            </a:r>
          </a:p>
          <a:p>
            <a:pPr marL="1314450" lvl="2" indent="-400050">
              <a:lnSpc>
                <a:spcPct val="150000"/>
              </a:lnSpc>
              <a:buFont typeface="+mj-lt"/>
              <a:buAutoNum type="romanUcPeriod"/>
              <a:defRPr/>
            </a:pPr>
            <a:r>
              <a:rPr lang="en-US" sz="1000" dirty="0" smtClean="0">
                <a:solidFill>
                  <a:schemeClr val="bg1">
                    <a:lumMod val="50000"/>
                    <a:lumOff val="50000"/>
                  </a:schemeClr>
                </a:solidFill>
                <a:latin typeface="Copperplate Gothic Bold" pitchFamily="34" charset="0"/>
              </a:rPr>
              <a:t>Project Impact</a:t>
            </a:r>
            <a:endParaRPr lang="en-US" sz="1000" dirty="0">
              <a:solidFill>
                <a:schemeClr val="bg1">
                  <a:lumMod val="50000"/>
                  <a:lumOff val="50000"/>
                </a:schemeClr>
              </a:solidFill>
              <a:latin typeface="Copperplate Gothic Bold" pitchFamily="34" charset="0"/>
            </a:endParaRPr>
          </a:p>
          <a:p>
            <a:pPr marL="1314450" lvl="2" indent="-400050">
              <a:lnSpc>
                <a:spcPct val="150000"/>
              </a:lnSpc>
              <a:buFont typeface="+mj-lt"/>
              <a:buAutoNum type="romanUcPeriod"/>
              <a:defRPr/>
            </a:pPr>
            <a:r>
              <a:rPr lang="en-US" sz="1000" dirty="0" smtClean="0">
                <a:solidFill>
                  <a:schemeClr val="bg1">
                    <a:lumMod val="50000"/>
                    <a:lumOff val="50000"/>
                  </a:schemeClr>
                </a:solidFill>
                <a:latin typeface="Copperplate Gothic Bold" pitchFamily="34" charset="0"/>
              </a:rPr>
              <a:t>The Choice</a:t>
            </a:r>
            <a:endParaRPr lang="en-US" sz="1000" dirty="0">
              <a:solidFill>
                <a:schemeClr val="bg1">
                  <a:lumMod val="50000"/>
                  <a:lumOff val="50000"/>
                </a:schemeClr>
              </a:solidFill>
              <a:latin typeface="Copperplate Gothic Bold" pitchFamily="34" charset="0"/>
            </a:endParaRPr>
          </a:p>
          <a:p>
            <a:pPr marL="857250" lvl="1" indent="-400050">
              <a:lnSpc>
                <a:spcPct val="150000"/>
              </a:lnSpc>
              <a:buFont typeface="+mj-lt"/>
              <a:buAutoNum type="romanUcPeriod"/>
              <a:defRPr/>
            </a:pPr>
            <a:r>
              <a:rPr lang="en-US" sz="1000" dirty="0">
                <a:solidFill>
                  <a:schemeClr val="bg1">
                    <a:lumMod val="50000"/>
                    <a:lumOff val="50000"/>
                  </a:schemeClr>
                </a:solidFill>
                <a:latin typeface="Copperplate Gothic Bold" pitchFamily="34" charset="0"/>
              </a:rPr>
              <a:t>ANALYSIS #3: </a:t>
            </a:r>
            <a:r>
              <a:rPr lang="en-US" sz="1000" dirty="0" smtClean="0">
                <a:solidFill>
                  <a:schemeClr val="bg1">
                    <a:lumMod val="50000"/>
                    <a:lumOff val="50000"/>
                  </a:schemeClr>
                </a:solidFill>
                <a:latin typeface="Copperplate Gothic Bold" pitchFamily="34" charset="0"/>
              </a:rPr>
              <a:t> BIM  Implementation </a:t>
            </a:r>
          </a:p>
          <a:p>
            <a:pPr marL="857250" lvl="1" indent="-400050">
              <a:lnSpc>
                <a:spcPct val="150000"/>
              </a:lnSpc>
              <a:buFont typeface="+mj-lt"/>
              <a:buAutoNum type="romanUcPeriod"/>
              <a:defRPr/>
            </a:pPr>
            <a:r>
              <a:rPr lang="en-US" sz="1000" dirty="0" smtClean="0">
                <a:solidFill>
                  <a:schemeClr val="bg1">
                    <a:lumMod val="50000"/>
                    <a:lumOff val="50000"/>
                  </a:schemeClr>
                </a:solidFill>
                <a:latin typeface="Copperplate Gothic Bold" pitchFamily="34" charset="0"/>
              </a:rPr>
              <a:t>ANALYSIS #4: ICRA Plan</a:t>
            </a:r>
          </a:p>
          <a:p>
            <a:pPr marL="1314450" lvl="2" indent="-400050">
              <a:lnSpc>
                <a:spcPct val="150000"/>
              </a:lnSpc>
              <a:buFont typeface="+mj-lt"/>
              <a:buAutoNum type="romanUcPeriod"/>
              <a:defRPr/>
            </a:pPr>
            <a:r>
              <a:rPr lang="en-US" sz="1000" dirty="0" smtClean="0">
                <a:solidFill>
                  <a:schemeClr val="bg1">
                    <a:lumMod val="50000"/>
                    <a:lumOff val="50000"/>
                  </a:schemeClr>
                </a:solidFill>
                <a:latin typeface="Copperplate Gothic Bold" pitchFamily="34" charset="0"/>
              </a:rPr>
              <a:t>ICRA Matrix</a:t>
            </a:r>
            <a:endParaRPr lang="en-US" sz="1000" dirty="0">
              <a:solidFill>
                <a:schemeClr val="bg1">
                  <a:lumMod val="50000"/>
                  <a:lumOff val="50000"/>
                </a:schemeClr>
              </a:solidFill>
              <a:latin typeface="Copperplate Gothic Bold" pitchFamily="34" charset="0"/>
            </a:endParaRPr>
          </a:p>
          <a:p>
            <a:pPr marL="1314450" lvl="2" indent="-400050">
              <a:lnSpc>
                <a:spcPct val="150000"/>
              </a:lnSpc>
              <a:buFont typeface="+mj-lt"/>
              <a:buAutoNum type="romanUcPeriod"/>
              <a:defRPr/>
            </a:pPr>
            <a:r>
              <a:rPr lang="en-US" sz="1000" dirty="0" smtClean="0">
                <a:solidFill>
                  <a:schemeClr val="bg1">
                    <a:lumMod val="50000"/>
                    <a:lumOff val="50000"/>
                  </a:schemeClr>
                </a:solidFill>
                <a:latin typeface="Copperplate Gothic Bold" pitchFamily="34" charset="0"/>
              </a:rPr>
              <a:t>Areas of Risk</a:t>
            </a:r>
          </a:p>
          <a:p>
            <a:pPr marL="1314450" lvl="2" indent="-400050">
              <a:lnSpc>
                <a:spcPct val="150000"/>
              </a:lnSpc>
              <a:buFont typeface="+mj-lt"/>
              <a:buAutoNum type="romanUcPeriod"/>
              <a:defRPr/>
            </a:pPr>
            <a:r>
              <a:rPr lang="en-US" sz="1000" dirty="0" smtClean="0">
                <a:solidFill>
                  <a:schemeClr val="bg1">
                    <a:lumMod val="50000"/>
                    <a:lumOff val="50000"/>
                  </a:schemeClr>
                </a:solidFill>
                <a:latin typeface="Copperplate Gothic Bold" pitchFamily="34" charset="0"/>
              </a:rPr>
              <a:t>Construction Precautions</a:t>
            </a:r>
            <a:endParaRPr lang="en-US" sz="1000" dirty="0">
              <a:solidFill>
                <a:schemeClr val="bg1">
                  <a:lumMod val="50000"/>
                  <a:lumOff val="50000"/>
                </a:schemeClr>
              </a:solidFill>
              <a:latin typeface="Copperplate Gothic Bold" pitchFamily="34" charset="0"/>
            </a:endParaRPr>
          </a:p>
          <a:p>
            <a:pPr marL="1314450" lvl="2" indent="-400050">
              <a:lnSpc>
                <a:spcPct val="150000"/>
              </a:lnSpc>
              <a:buFont typeface="+mj-lt"/>
              <a:buAutoNum type="romanUcPeriod"/>
              <a:defRPr/>
            </a:pPr>
            <a:r>
              <a:rPr lang="en-US" sz="1000" dirty="0" smtClean="0">
                <a:solidFill>
                  <a:schemeClr val="bg1">
                    <a:lumMod val="50000"/>
                    <a:lumOff val="50000"/>
                  </a:schemeClr>
                </a:solidFill>
                <a:latin typeface="Copperplate Gothic Bold" pitchFamily="34" charset="0"/>
              </a:rPr>
              <a:t>Mechanical Impact</a:t>
            </a:r>
          </a:p>
          <a:p>
            <a:pPr marL="857250" lvl="1" indent="-400050">
              <a:lnSpc>
                <a:spcPct val="150000"/>
              </a:lnSpc>
              <a:buFont typeface="+mj-lt"/>
              <a:buAutoNum type="romanUcPeriod"/>
              <a:defRPr/>
            </a:pPr>
            <a:r>
              <a:rPr lang="en-US" sz="1000" dirty="0" smtClean="0">
                <a:solidFill>
                  <a:schemeClr val="bg1">
                    <a:lumMod val="50000"/>
                    <a:lumOff val="50000"/>
                  </a:schemeClr>
                </a:solidFill>
                <a:latin typeface="Copperplate Gothic Bold" pitchFamily="34" charset="0"/>
              </a:rPr>
              <a:t>LESSONS </a:t>
            </a:r>
            <a:r>
              <a:rPr lang="en-US" sz="1000" dirty="0">
                <a:solidFill>
                  <a:schemeClr val="bg1">
                    <a:lumMod val="50000"/>
                    <a:lumOff val="50000"/>
                  </a:schemeClr>
                </a:solidFill>
                <a:latin typeface="Copperplate Gothic Bold" pitchFamily="34" charset="0"/>
              </a:rPr>
              <a:t>LEARNED</a:t>
            </a:r>
          </a:p>
          <a:p>
            <a:pPr marL="857250" lvl="1" indent="-400050">
              <a:lnSpc>
                <a:spcPct val="150000"/>
              </a:lnSpc>
              <a:buFont typeface="+mj-lt"/>
              <a:buAutoNum type="romanUcPeriod"/>
              <a:defRPr/>
            </a:pPr>
            <a:r>
              <a:rPr lang="en-US" sz="1000" dirty="0">
                <a:solidFill>
                  <a:schemeClr val="bg1">
                    <a:lumMod val="50000"/>
                    <a:lumOff val="50000"/>
                  </a:schemeClr>
                </a:solidFill>
                <a:latin typeface="Copperplate Gothic Bold" pitchFamily="34" charset="0"/>
              </a:rPr>
              <a:t>ACKNOWLEDGEMENTS </a:t>
            </a:r>
            <a:endParaRPr lang="en-US" sz="1400" dirty="0" smtClean="0">
              <a:solidFill>
                <a:schemeClr val="bg1">
                  <a:lumMod val="50000"/>
                  <a:lumOff val="50000"/>
                </a:schemeClr>
              </a:solidFill>
              <a:latin typeface="Copperplate Gothic Bold" pitchFamily="34" charset="0"/>
            </a:endParaRPr>
          </a:p>
          <a:p>
            <a:pPr marL="857250" lvl="1" indent="-400050">
              <a:lnSpc>
                <a:spcPct val="150000"/>
              </a:lnSpc>
              <a:buFont typeface="+mj-lt"/>
              <a:buAutoNum type="romanUcPeriod"/>
              <a:defRPr/>
            </a:pPr>
            <a:endParaRPr lang="en-US" sz="1400" dirty="0">
              <a:latin typeface="Copperplate Gothic Bold" pitchFamily="34" charset="0"/>
            </a:endParaRPr>
          </a:p>
          <a:p>
            <a:pPr marL="857250" lvl="1" indent="-400050">
              <a:lnSpc>
                <a:spcPct val="125000"/>
              </a:lnSpc>
              <a:defRPr/>
            </a:pPr>
            <a:endParaRPr lang="en-US" sz="1050" dirty="0">
              <a:latin typeface="Copperplate Gothic Bold" pitchFamily="34" charset="0"/>
            </a:endParaRPr>
          </a:p>
          <a:p>
            <a:pPr marL="857250" lvl="1" indent="-400050">
              <a:lnSpc>
                <a:spcPct val="125000"/>
              </a:lnSpc>
              <a:defRPr/>
            </a:pPr>
            <a:endParaRPr lang="en-US" sz="1050" dirty="0">
              <a:latin typeface="Copperplate Gothic Bold" pitchFamily="34" charset="0"/>
            </a:endParaRPr>
          </a:p>
          <a:p>
            <a:pPr marL="857250" lvl="1" indent="-400050">
              <a:lnSpc>
                <a:spcPct val="125000"/>
              </a:lnSpc>
              <a:defRPr/>
            </a:pPr>
            <a:endParaRPr lang="en-US" sz="1050" dirty="0">
              <a:latin typeface="Copperplate Gothic Bold" pitchFamily="34" charset="0"/>
            </a:endParaRPr>
          </a:p>
        </p:txBody>
      </p:sp>
      <p:cxnSp>
        <p:nvCxnSpPr>
          <p:cNvPr id="8" name="Straight Connector 7"/>
          <p:cNvCxnSpPr/>
          <p:nvPr/>
        </p:nvCxnSpPr>
        <p:spPr>
          <a:xfrm rot="5400000" flipH="1" flipV="1">
            <a:off x="914400" y="3962400"/>
            <a:ext cx="57912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0" y="1066800"/>
            <a:ext cx="27432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5400000" flipH="1" flipV="1">
            <a:off x="8610600" y="533400"/>
            <a:ext cx="10668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5400000" flipH="1" flipV="1">
            <a:off x="17754600" y="533400"/>
            <a:ext cx="10668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10058400" y="1905000"/>
            <a:ext cx="7848600" cy="4062651"/>
          </a:xfrm>
          <a:prstGeom prst="rect">
            <a:avLst/>
          </a:prstGeom>
          <a:noFill/>
        </p:spPr>
        <p:txBody>
          <a:bodyPr>
            <a:spAutoFit/>
          </a:bodyPr>
          <a:lstStyle/>
          <a:p>
            <a:pPr lvl="1">
              <a:buFont typeface="Arial" charset="0"/>
              <a:buNone/>
            </a:pPr>
            <a:r>
              <a:rPr lang="en-US" sz="1800" b="1" dirty="0">
                <a:solidFill>
                  <a:schemeClr val="bg1">
                    <a:lumMod val="50000"/>
                    <a:lumOff val="50000"/>
                  </a:schemeClr>
                </a:solidFill>
                <a:latin typeface="Copperplate Gothic Bold" pitchFamily="34" charset="0"/>
              </a:rPr>
              <a:t>Problem Statement</a:t>
            </a:r>
            <a:r>
              <a:rPr lang="en-US" sz="1800" b="1" dirty="0" smtClean="0">
                <a:solidFill>
                  <a:schemeClr val="bg1">
                    <a:lumMod val="50000"/>
                    <a:lumOff val="50000"/>
                  </a:schemeClr>
                </a:solidFill>
                <a:latin typeface="Copperplate Gothic Bold" pitchFamily="34" charset="0"/>
              </a:rPr>
              <a:t>:</a:t>
            </a:r>
          </a:p>
          <a:p>
            <a:pPr lvl="1">
              <a:buFont typeface="Arial" charset="0"/>
              <a:buNone/>
            </a:pPr>
            <a:endParaRPr lang="en-US" sz="1800" b="1" dirty="0">
              <a:solidFill>
                <a:schemeClr val="bg1">
                  <a:lumMod val="50000"/>
                  <a:lumOff val="50000"/>
                </a:schemeClr>
              </a:solidFill>
              <a:latin typeface="Copperplate Gothic Bold" pitchFamily="34" charset="0"/>
            </a:endParaRPr>
          </a:p>
          <a:p>
            <a:pPr lvl="1">
              <a:buFont typeface="Arial" charset="0"/>
              <a:buChar char="•"/>
            </a:pPr>
            <a:r>
              <a:rPr lang="en-US" sz="1800" dirty="0">
                <a:latin typeface="Copperplate Gothic Bold" pitchFamily="34" charset="0"/>
              </a:rPr>
              <a:t>Hand-Laid Masonry </a:t>
            </a:r>
            <a:r>
              <a:rPr lang="en-US" sz="1800" dirty="0">
                <a:latin typeface="Copperplate Gothic Bold" pitchFamily="34" charset="0"/>
                <a:sym typeface="Wingdings" pitchFamily="2" charset="2"/>
              </a:rPr>
              <a:t> time and space for construction</a:t>
            </a:r>
            <a:endParaRPr lang="en-US" sz="1800" dirty="0">
              <a:latin typeface="Copperplate Gothic Bold" pitchFamily="34" charset="0"/>
            </a:endParaRPr>
          </a:p>
          <a:p>
            <a:pPr lvl="1">
              <a:buFont typeface="Arial" charset="0"/>
              <a:buChar char="•"/>
            </a:pPr>
            <a:r>
              <a:rPr lang="en-US" sz="1800" dirty="0">
                <a:latin typeface="Copperplate Gothic Bold" pitchFamily="34" charset="0"/>
              </a:rPr>
              <a:t>Problems with through wall flashing and drip edge details &amp; application of spray-on hot fluid applied vapor barrier.</a:t>
            </a:r>
          </a:p>
          <a:p>
            <a:pPr lvl="1">
              <a:spcAft>
                <a:spcPts val="1200"/>
              </a:spcAft>
              <a:buFont typeface="Arial" charset="0"/>
              <a:buChar char="•"/>
            </a:pPr>
            <a:r>
              <a:rPr lang="en-US" sz="1800" dirty="0">
                <a:latin typeface="Copperplate Gothic Bold" pitchFamily="34" charset="0"/>
              </a:rPr>
              <a:t>Alternative systems may eliminate problems and ease construction</a:t>
            </a:r>
          </a:p>
          <a:p>
            <a:pPr lvl="1">
              <a:buFont typeface="Arial" charset="0"/>
              <a:buNone/>
            </a:pPr>
            <a:r>
              <a:rPr lang="en-US" sz="1800" b="1" dirty="0">
                <a:solidFill>
                  <a:schemeClr val="bg1">
                    <a:lumMod val="50000"/>
                    <a:lumOff val="50000"/>
                  </a:schemeClr>
                </a:solidFill>
                <a:latin typeface="Copperplate Gothic Bold" pitchFamily="34" charset="0"/>
              </a:rPr>
              <a:t>Goal</a:t>
            </a:r>
            <a:r>
              <a:rPr lang="en-US" sz="1800" b="1" dirty="0" smtClean="0">
                <a:solidFill>
                  <a:schemeClr val="bg1">
                    <a:lumMod val="50000"/>
                    <a:lumOff val="50000"/>
                  </a:schemeClr>
                </a:solidFill>
                <a:latin typeface="Copperplate Gothic Bold" pitchFamily="34" charset="0"/>
              </a:rPr>
              <a:t>:</a:t>
            </a:r>
          </a:p>
          <a:p>
            <a:pPr lvl="1">
              <a:buFont typeface="Arial" charset="0"/>
              <a:buNone/>
            </a:pPr>
            <a:endParaRPr lang="en-US" sz="1800" b="1" dirty="0">
              <a:solidFill>
                <a:schemeClr val="bg1">
                  <a:lumMod val="50000"/>
                  <a:lumOff val="50000"/>
                </a:schemeClr>
              </a:solidFill>
              <a:latin typeface="Copperplate Gothic Bold" pitchFamily="34" charset="0"/>
            </a:endParaRPr>
          </a:p>
          <a:p>
            <a:pPr lvl="1">
              <a:buFont typeface="Arial" charset="0"/>
              <a:buChar char="•"/>
            </a:pPr>
            <a:r>
              <a:rPr lang="en-US" sz="1800" dirty="0">
                <a:latin typeface="Copperplate Gothic Bold" pitchFamily="34" charset="0"/>
              </a:rPr>
              <a:t>Matching quality &amp; performance</a:t>
            </a:r>
          </a:p>
          <a:p>
            <a:pPr lvl="1">
              <a:buFont typeface="Arial" charset="0"/>
              <a:buChar char="•"/>
            </a:pPr>
            <a:r>
              <a:rPr lang="en-US" sz="1800" dirty="0">
                <a:latin typeface="Copperplate Gothic Bold" pitchFamily="34" charset="0"/>
              </a:rPr>
              <a:t>Cost-effective</a:t>
            </a:r>
          </a:p>
          <a:p>
            <a:pPr lvl="1">
              <a:buFont typeface="Arial" charset="0"/>
              <a:buChar char="•"/>
            </a:pPr>
            <a:r>
              <a:rPr lang="en-US" sz="1800" dirty="0">
                <a:latin typeface="Copperplate Gothic Bold" pitchFamily="34" charset="0"/>
              </a:rPr>
              <a:t>Reduce site congestion and staging area</a:t>
            </a:r>
          </a:p>
          <a:p>
            <a:pPr>
              <a:defRPr/>
            </a:pPr>
            <a:endParaRPr lang="en-US" sz="1400" dirty="0">
              <a:latin typeface="Copperplate Gothic Bold" pitchFamily="34" charset="0"/>
            </a:endParaRPr>
          </a:p>
        </p:txBody>
      </p:sp>
      <p:pic>
        <p:nvPicPr>
          <p:cNvPr id="23581" name="Picture 52" descr="penns state logo.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4800" y="228600"/>
            <a:ext cx="1114425" cy="593725"/>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23582" name="Picture 53" descr="penns state logo.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6012775" y="228600"/>
            <a:ext cx="1114425" cy="593725"/>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23584" name="TextBox 39"/>
          <p:cNvSpPr txBox="1">
            <a:spLocks noChangeArrowheads="1"/>
          </p:cNvSpPr>
          <p:nvPr/>
        </p:nvSpPr>
        <p:spPr bwMode="auto">
          <a:xfrm>
            <a:off x="26822400" y="6473825"/>
            <a:ext cx="457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200">
                <a:solidFill>
                  <a:schemeClr val="tx1"/>
                </a:solidFill>
                <a:latin typeface="Arial" charset="0"/>
              </a:defRPr>
            </a:lvl1pPr>
            <a:lvl2pPr marL="742950" indent="-285750" eaLnBrk="0" hangingPunct="0">
              <a:defRPr sz="2200">
                <a:solidFill>
                  <a:schemeClr val="tx1"/>
                </a:solidFill>
                <a:latin typeface="Arial" charset="0"/>
              </a:defRPr>
            </a:lvl2pPr>
            <a:lvl3pPr marL="1143000" indent="-228600" eaLnBrk="0" hangingPunct="0">
              <a:defRPr sz="2200">
                <a:solidFill>
                  <a:schemeClr val="tx1"/>
                </a:solidFill>
                <a:latin typeface="Arial" charset="0"/>
              </a:defRPr>
            </a:lvl3pPr>
            <a:lvl4pPr marL="1600200" indent="-228600" eaLnBrk="0" hangingPunct="0">
              <a:defRPr sz="2200">
                <a:solidFill>
                  <a:schemeClr val="tx1"/>
                </a:solidFill>
                <a:latin typeface="Arial" charset="0"/>
              </a:defRPr>
            </a:lvl4pPr>
            <a:lvl5pPr marL="2057400" indent="-228600" eaLnBrk="0" hangingPunct="0">
              <a:defRPr sz="2200">
                <a:solidFill>
                  <a:schemeClr val="tx1"/>
                </a:solidFill>
                <a:latin typeface="Arial" charset="0"/>
              </a:defRPr>
            </a:lvl5pPr>
            <a:lvl6pPr marL="2514600" indent="-228600" eaLnBrk="0" fontAlgn="base" hangingPunct="0">
              <a:spcBef>
                <a:spcPct val="0"/>
              </a:spcBef>
              <a:spcAft>
                <a:spcPct val="0"/>
              </a:spcAft>
              <a:defRPr sz="2200">
                <a:solidFill>
                  <a:schemeClr val="tx1"/>
                </a:solidFill>
                <a:latin typeface="Arial" charset="0"/>
              </a:defRPr>
            </a:lvl6pPr>
            <a:lvl7pPr marL="2971800" indent="-228600" eaLnBrk="0" fontAlgn="base" hangingPunct="0">
              <a:spcBef>
                <a:spcPct val="0"/>
              </a:spcBef>
              <a:spcAft>
                <a:spcPct val="0"/>
              </a:spcAft>
              <a:defRPr sz="2200">
                <a:solidFill>
                  <a:schemeClr val="tx1"/>
                </a:solidFill>
                <a:latin typeface="Arial" charset="0"/>
              </a:defRPr>
            </a:lvl7pPr>
            <a:lvl8pPr marL="3429000" indent="-228600" eaLnBrk="0" fontAlgn="base" hangingPunct="0">
              <a:spcBef>
                <a:spcPct val="0"/>
              </a:spcBef>
              <a:spcAft>
                <a:spcPct val="0"/>
              </a:spcAft>
              <a:defRPr sz="2200">
                <a:solidFill>
                  <a:schemeClr val="tx1"/>
                </a:solidFill>
                <a:latin typeface="Arial" charset="0"/>
              </a:defRPr>
            </a:lvl8pPr>
            <a:lvl9pPr marL="3886200" indent="-228600" eaLnBrk="0" fontAlgn="base" hangingPunct="0">
              <a:spcBef>
                <a:spcPct val="0"/>
              </a:spcBef>
              <a:spcAft>
                <a:spcPct val="0"/>
              </a:spcAft>
              <a:defRPr sz="2200">
                <a:solidFill>
                  <a:schemeClr val="tx1"/>
                </a:solidFill>
                <a:latin typeface="Arial" charset="0"/>
              </a:defRPr>
            </a:lvl9pPr>
          </a:lstStyle>
          <a:p>
            <a:pPr eaLnBrk="1" hangingPunct="1"/>
            <a:fld id="{FBBAE181-011A-42DE-B96B-556D36D4FE92}" type="slidenum">
              <a:rPr lang="en-US" sz="1400" b="1">
                <a:latin typeface="Copperplate Gothic Bold" pitchFamily="34" charset="0"/>
              </a:rPr>
              <a:pPr eaLnBrk="1" hangingPunct="1"/>
              <a:t>12</a:t>
            </a:fld>
            <a:endParaRPr lang="en-US" sz="1400" b="1">
              <a:latin typeface="Copperplate Gothic Bold" pitchFamily="34" charset="0"/>
            </a:endParaRPr>
          </a:p>
        </p:txBody>
      </p:sp>
      <p:pic>
        <p:nvPicPr>
          <p:cNvPr id="36" name="Picture 35"/>
          <p:cNvPicPr/>
          <p:nvPr/>
        </p:nvPicPr>
        <p:blipFill>
          <a:blip r:embed="rId4">
            <a:extLst>
              <a:ext uri="{28A0092B-C50C-407E-A947-70E740481C1C}">
                <a14:useLocalDpi xmlns:a14="http://schemas.microsoft.com/office/drawing/2010/main" val="0"/>
              </a:ext>
            </a:extLst>
          </a:blip>
          <a:srcRect/>
          <a:stretch>
            <a:fillRect/>
          </a:stretch>
        </p:blipFill>
        <p:spPr bwMode="auto">
          <a:xfrm>
            <a:off x="1419225" y="6170610"/>
            <a:ext cx="1728788" cy="457200"/>
          </a:xfrm>
          <a:prstGeom prst="rect">
            <a:avLst/>
          </a:prstGeom>
          <a:noFill/>
          <a:ln>
            <a:noFill/>
          </a:ln>
        </p:spPr>
      </p:pic>
      <p:pic>
        <p:nvPicPr>
          <p:cNvPr id="37" name="Picture 36"/>
          <p:cNvPicPr/>
          <p:nvPr/>
        </p:nvPicPr>
        <p:blipFill>
          <a:blip r:embed="rId5">
            <a:extLst>
              <a:ext uri="{28A0092B-C50C-407E-A947-70E740481C1C}">
                <a14:useLocalDpi xmlns:a14="http://schemas.microsoft.com/office/drawing/2010/main" val="0"/>
              </a:ext>
            </a:extLst>
          </a:blip>
          <a:srcRect/>
          <a:stretch>
            <a:fillRect/>
          </a:stretch>
        </p:blipFill>
        <p:spPr bwMode="auto">
          <a:xfrm>
            <a:off x="570819" y="6170610"/>
            <a:ext cx="582386" cy="457201"/>
          </a:xfrm>
          <a:prstGeom prst="rect">
            <a:avLst/>
          </a:prstGeom>
          <a:noFill/>
          <a:ln>
            <a:noFill/>
          </a:ln>
        </p:spPr>
      </p:pic>
      <p:sp>
        <p:nvSpPr>
          <p:cNvPr id="3" name="TextBox 2"/>
          <p:cNvSpPr txBox="1"/>
          <p:nvPr/>
        </p:nvSpPr>
        <p:spPr>
          <a:xfrm>
            <a:off x="10058400" y="1348085"/>
            <a:ext cx="7848600" cy="430887"/>
          </a:xfrm>
          <a:prstGeom prst="rect">
            <a:avLst/>
          </a:prstGeom>
          <a:noFill/>
        </p:spPr>
        <p:txBody>
          <a:bodyPr wrap="square" rtlCol="0">
            <a:spAutoFit/>
          </a:bodyPr>
          <a:lstStyle/>
          <a:p>
            <a:pPr algn="ctr"/>
            <a:r>
              <a:rPr lang="en-US" b="1" dirty="0" smtClean="0">
                <a:latin typeface="Copperplate Gothic Bold" pitchFamily="34" charset="0"/>
              </a:rPr>
              <a:t>Structural Breadth</a:t>
            </a:r>
            <a:endParaRPr lang="en-US" b="1" dirty="0">
              <a:latin typeface="Copperplate Gothic Bold" pitchFamily="34" charset="0"/>
            </a:endParaRPr>
          </a:p>
        </p:txBody>
      </p:sp>
      <p:pic>
        <p:nvPicPr>
          <p:cNvPr id="20" name="Picture 2" descr="E:\Thesis\TECH 3\FTP SITE\Vapor Barrier Pics\Vapor Barrier Photos\New Folder\DSC09638.JPG"/>
          <p:cNvPicPr>
            <a:picLocks noChangeAspect="1" noChangeArrowheads="1"/>
          </p:cNvPicPr>
          <p:nvPr/>
        </p:nvPicPr>
        <p:blipFill>
          <a:blip r:embed="rId6" cstate="print"/>
          <a:srcRect/>
          <a:stretch>
            <a:fillRect/>
          </a:stretch>
        </p:blipFill>
        <p:spPr bwMode="auto">
          <a:xfrm>
            <a:off x="18516600" y="1778972"/>
            <a:ext cx="4114800" cy="3086100"/>
          </a:xfrm>
          <a:prstGeom prst="rect">
            <a:avLst/>
          </a:prstGeom>
          <a:ln>
            <a:noFill/>
          </a:ln>
          <a:effectLst>
            <a:softEdge rad="112500"/>
          </a:effectLst>
        </p:spPr>
      </p:pic>
      <p:pic>
        <p:nvPicPr>
          <p:cNvPr id="23" name="Picture 22" descr="DSC02100.JPG"/>
          <p:cNvPicPr>
            <a:picLocks noChangeAspect="1"/>
          </p:cNvPicPr>
          <p:nvPr/>
        </p:nvPicPr>
        <p:blipFill>
          <a:blip r:embed="rId7" cstate="print"/>
          <a:srcRect t="-2500" r="625"/>
          <a:stretch>
            <a:fillRect/>
          </a:stretch>
        </p:blipFill>
        <p:spPr>
          <a:xfrm>
            <a:off x="22860000" y="3370053"/>
            <a:ext cx="4114800" cy="3183147"/>
          </a:xfrm>
          <a:prstGeom prst="rect">
            <a:avLst/>
          </a:prstGeom>
          <a:ln>
            <a:noFill/>
          </a:ln>
          <a:effectLst>
            <a:softEdge rad="112500"/>
          </a:effectLst>
        </p:spPr>
      </p:pic>
      <p:pic>
        <p:nvPicPr>
          <p:cNvPr id="24" name="Picture 23" descr="brick.jpg"/>
          <p:cNvPicPr>
            <a:picLocks noChangeAspect="1"/>
          </p:cNvPicPr>
          <p:nvPr/>
        </p:nvPicPr>
        <p:blipFill>
          <a:blip r:embed="rId8" cstate="print"/>
          <a:stretch>
            <a:fillRect/>
          </a:stretch>
        </p:blipFill>
        <p:spPr>
          <a:xfrm>
            <a:off x="4724400" y="2796920"/>
            <a:ext cx="3505200" cy="2330958"/>
          </a:xfrm>
          <a:prstGeom prst="rect">
            <a:avLst/>
          </a:prstGeom>
          <a:ln>
            <a:noFill/>
          </a:ln>
          <a:effectLst>
            <a:softEdge rad="112500"/>
          </a:effectLst>
        </p:spPr>
      </p:pic>
    </p:spTree>
    <p:extLst>
      <p:ext uri="{BB962C8B-B14F-4D97-AF65-F5344CB8AC3E}">
        <p14:creationId xmlns:p14="http://schemas.microsoft.com/office/powerpoint/2010/main" val="4245684303"/>
      </p:ext>
    </p:extLst>
  </p:cSld>
  <p:clrMapOvr>
    <a:masterClrMapping/>
  </p:clrMapOvr>
  <p:transition spd="med">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p:cNvSpPr txBox="1"/>
          <p:nvPr/>
        </p:nvSpPr>
        <p:spPr>
          <a:xfrm>
            <a:off x="18288000" y="0"/>
            <a:ext cx="9144000" cy="1077913"/>
          </a:xfrm>
          <a:prstGeom prst="rect">
            <a:avLst/>
          </a:prstGeom>
          <a:gradFill flip="none" rotWithShape="1">
            <a:gsLst>
              <a:gs pos="0">
                <a:srgbClr val="2E5C8E">
                  <a:shade val="30000"/>
                  <a:satMod val="115000"/>
                </a:srgbClr>
              </a:gs>
              <a:gs pos="50000">
                <a:srgbClr val="2E5C8E">
                  <a:shade val="67500"/>
                  <a:satMod val="115000"/>
                </a:srgbClr>
              </a:gs>
              <a:gs pos="100000">
                <a:srgbClr val="2E5C8E">
                  <a:shade val="100000"/>
                  <a:satMod val="115000"/>
                </a:srgbClr>
              </a:gs>
            </a:gsLst>
            <a:lin ang="5400000" scaled="1"/>
            <a:tileRect/>
          </a:gradFill>
          <a:ln>
            <a:noFill/>
          </a:ln>
        </p:spPr>
        <p:txBody>
          <a:bodyPr anchor="ctr">
            <a:spAutoFit/>
          </a:bodyPr>
          <a:lstStyle/>
          <a:p>
            <a:pPr algn="ctr">
              <a:defRPr/>
            </a:pPr>
            <a:r>
              <a:rPr lang="en-US" sz="1800" dirty="0">
                <a:effectLst>
                  <a:outerShdw blurRad="38100" dist="38100" dir="2700000" algn="tl">
                    <a:srgbClr val="000000">
                      <a:alpha val="43137"/>
                    </a:srgbClr>
                  </a:outerShdw>
                </a:effectLst>
                <a:latin typeface="Copperplate Gothic Bold" pitchFamily="34" charset="0"/>
              </a:rPr>
              <a:t>Saint Vincent Health Center</a:t>
            </a:r>
          </a:p>
          <a:p>
            <a:pPr algn="ctr">
              <a:defRPr/>
            </a:pPr>
            <a:r>
              <a:rPr lang="en-US" sz="1600" dirty="0">
                <a:effectLst>
                  <a:outerShdw blurRad="38100" dist="38100" dir="2700000" algn="tl">
                    <a:srgbClr val="000000">
                      <a:alpha val="43137"/>
                    </a:srgbClr>
                  </a:outerShdw>
                </a:effectLst>
                <a:latin typeface="Copperplate Gothic Bold" pitchFamily="34" charset="0"/>
              </a:rPr>
              <a:t>New Addition Building</a:t>
            </a:r>
          </a:p>
          <a:p>
            <a:pPr algn="ctr">
              <a:defRPr/>
            </a:pPr>
            <a:r>
              <a:rPr lang="en-US" sz="1200" dirty="0">
                <a:effectLst>
                  <a:outerShdw blurRad="38100" dist="38100" dir="2700000" algn="tl">
                    <a:srgbClr val="000000">
                      <a:alpha val="43137"/>
                    </a:srgbClr>
                  </a:outerShdw>
                </a:effectLst>
                <a:latin typeface="Copperplate Gothic Bold" pitchFamily="34" charset="0"/>
              </a:rPr>
              <a:t>Erie, PA</a:t>
            </a:r>
          </a:p>
          <a:p>
            <a:pPr algn="ctr">
              <a:defRPr/>
            </a:pPr>
            <a:endParaRPr lang="en-US" sz="800" dirty="0" smtClean="0">
              <a:effectLst>
                <a:outerShdw blurRad="38100" dist="38100" dir="2700000" algn="tl">
                  <a:srgbClr val="000000">
                    <a:alpha val="43137"/>
                  </a:srgbClr>
                </a:outerShdw>
              </a:effectLst>
              <a:latin typeface="Copperplate Gothic Bold" pitchFamily="34" charset="0"/>
            </a:endParaRPr>
          </a:p>
          <a:p>
            <a:pPr algn="ctr">
              <a:defRPr/>
            </a:pPr>
            <a:r>
              <a:rPr lang="en-US" sz="1000" dirty="0" smtClean="0">
                <a:effectLst>
                  <a:outerShdw blurRad="38100" dist="38100" dir="2700000" algn="tl">
                    <a:srgbClr val="000000">
                      <a:alpha val="43137"/>
                    </a:srgbClr>
                  </a:outerShdw>
                </a:effectLst>
                <a:latin typeface="Copperplate Gothic Bold" pitchFamily="34" charset="0"/>
              </a:rPr>
              <a:t>TYLER JAGGI | CONSTRUCTION MANAGEMENT</a:t>
            </a:r>
            <a:endParaRPr lang="en-US" sz="1000" dirty="0">
              <a:effectLst>
                <a:outerShdw blurRad="38100" dist="38100" dir="2700000" algn="tl">
                  <a:srgbClr val="000000">
                    <a:alpha val="43137"/>
                  </a:srgbClr>
                </a:outerShdw>
              </a:effectLst>
              <a:latin typeface="Copperplate Gothic Bold" pitchFamily="34" charset="0"/>
            </a:endParaRPr>
          </a:p>
        </p:txBody>
      </p:sp>
      <p:sp>
        <p:nvSpPr>
          <p:cNvPr id="17" name="TextBox 16"/>
          <p:cNvSpPr txBox="1"/>
          <p:nvPr/>
        </p:nvSpPr>
        <p:spPr>
          <a:xfrm>
            <a:off x="9144000" y="0"/>
            <a:ext cx="9144000" cy="1077913"/>
          </a:xfrm>
          <a:prstGeom prst="rect">
            <a:avLst/>
          </a:prstGeom>
          <a:gradFill flip="none" rotWithShape="1">
            <a:gsLst>
              <a:gs pos="0">
                <a:schemeClr val="bg1">
                  <a:lumMod val="65000"/>
                  <a:lumOff val="35000"/>
                  <a:shade val="30000"/>
                  <a:satMod val="115000"/>
                </a:schemeClr>
              </a:gs>
              <a:gs pos="50000">
                <a:schemeClr val="bg1">
                  <a:lumMod val="65000"/>
                  <a:lumOff val="35000"/>
                  <a:shade val="67500"/>
                  <a:satMod val="115000"/>
                </a:schemeClr>
              </a:gs>
              <a:gs pos="100000">
                <a:schemeClr val="bg1">
                  <a:lumMod val="65000"/>
                  <a:lumOff val="35000"/>
                  <a:shade val="100000"/>
                  <a:satMod val="115000"/>
                </a:schemeClr>
              </a:gs>
            </a:gsLst>
            <a:lin ang="5400000" scaled="1"/>
            <a:tileRect/>
          </a:gradFill>
          <a:ln>
            <a:noFill/>
          </a:ln>
        </p:spPr>
        <p:txBody>
          <a:bodyPr anchor="ctr">
            <a:spAutoFit/>
          </a:bodyPr>
          <a:lstStyle/>
          <a:p>
            <a:pPr algn="ctr">
              <a:defRPr/>
            </a:pPr>
            <a:endParaRPr lang="en-US" sz="1000" dirty="0">
              <a:latin typeface="Copperplate Gothic Bold" pitchFamily="34" charset="0"/>
            </a:endParaRPr>
          </a:p>
          <a:p>
            <a:pPr algn="ctr">
              <a:defRPr/>
            </a:pPr>
            <a:endParaRPr lang="en-US" sz="1000" dirty="0">
              <a:latin typeface="Copperplate Gothic Bold" pitchFamily="34" charset="0"/>
            </a:endParaRPr>
          </a:p>
          <a:p>
            <a:pPr algn="ctr">
              <a:defRPr/>
            </a:pPr>
            <a:r>
              <a:rPr lang="en-US" sz="2400" b="1" dirty="0" smtClean="0">
                <a:effectLst>
                  <a:outerShdw blurRad="38100" dist="38100" dir="2700000" algn="tl">
                    <a:srgbClr val="000000">
                      <a:alpha val="43137"/>
                    </a:srgbClr>
                  </a:outerShdw>
                </a:effectLst>
                <a:latin typeface="Copperplate Gothic Bold" pitchFamily="34" charset="0"/>
              </a:rPr>
              <a:t>Precast Façade vs. Hand-Laid Masonry </a:t>
            </a:r>
            <a:endParaRPr lang="en-US" sz="2400" b="1" dirty="0">
              <a:effectLst>
                <a:outerShdw blurRad="38100" dist="38100" dir="2700000" algn="tl">
                  <a:srgbClr val="000000">
                    <a:alpha val="43137"/>
                  </a:srgbClr>
                </a:outerShdw>
              </a:effectLst>
              <a:latin typeface="Copperplate Gothic Bold" pitchFamily="34" charset="0"/>
            </a:endParaRPr>
          </a:p>
          <a:p>
            <a:pPr algn="ctr">
              <a:defRPr/>
            </a:pPr>
            <a:endParaRPr lang="en-US" sz="1000" dirty="0">
              <a:latin typeface="Copperplate Gothic Bold" pitchFamily="34" charset="0"/>
            </a:endParaRPr>
          </a:p>
          <a:p>
            <a:pPr algn="ctr">
              <a:defRPr/>
            </a:pPr>
            <a:endParaRPr lang="en-US" sz="1000" dirty="0">
              <a:latin typeface="Copperplate Gothic Bold" pitchFamily="34" charset="0"/>
            </a:endParaRPr>
          </a:p>
        </p:txBody>
      </p:sp>
      <p:sp>
        <p:nvSpPr>
          <p:cNvPr id="6" name="TextBox 5"/>
          <p:cNvSpPr txBox="1"/>
          <p:nvPr/>
        </p:nvSpPr>
        <p:spPr>
          <a:xfrm>
            <a:off x="0" y="0"/>
            <a:ext cx="9144000" cy="1077913"/>
          </a:xfrm>
          <a:prstGeom prst="rect">
            <a:avLst/>
          </a:prstGeom>
          <a:gradFill flip="none" rotWithShape="1">
            <a:gsLst>
              <a:gs pos="0">
                <a:srgbClr val="2E5C8E">
                  <a:shade val="30000"/>
                  <a:satMod val="115000"/>
                </a:srgbClr>
              </a:gs>
              <a:gs pos="50000">
                <a:srgbClr val="2E5C8E">
                  <a:shade val="67500"/>
                  <a:satMod val="115000"/>
                </a:srgbClr>
              </a:gs>
              <a:gs pos="100000">
                <a:srgbClr val="2E5C8E">
                  <a:shade val="100000"/>
                  <a:satMod val="115000"/>
                </a:srgbClr>
              </a:gs>
            </a:gsLst>
            <a:lin ang="5400000" scaled="1"/>
            <a:tileRect/>
          </a:gradFill>
          <a:ln>
            <a:noFill/>
          </a:ln>
        </p:spPr>
        <p:txBody>
          <a:bodyPr anchor="ctr">
            <a:spAutoFit/>
          </a:bodyPr>
          <a:lstStyle/>
          <a:p>
            <a:pPr algn="ctr">
              <a:defRPr/>
            </a:pPr>
            <a:r>
              <a:rPr lang="en-US" sz="1800" dirty="0" smtClean="0">
                <a:effectLst>
                  <a:outerShdw blurRad="38100" dist="38100" dir="2700000" algn="tl">
                    <a:srgbClr val="000000">
                      <a:alpha val="43137"/>
                    </a:srgbClr>
                  </a:outerShdw>
                </a:effectLst>
                <a:latin typeface="Copperplate Gothic Bold" pitchFamily="34" charset="0"/>
              </a:rPr>
              <a:t>Saint Vincent Health Center</a:t>
            </a:r>
            <a:endParaRPr lang="en-US" sz="1800" dirty="0">
              <a:effectLst>
                <a:outerShdw blurRad="38100" dist="38100" dir="2700000" algn="tl">
                  <a:srgbClr val="000000">
                    <a:alpha val="43137"/>
                  </a:srgbClr>
                </a:outerShdw>
              </a:effectLst>
              <a:latin typeface="Copperplate Gothic Bold" pitchFamily="34" charset="0"/>
            </a:endParaRPr>
          </a:p>
          <a:p>
            <a:pPr algn="ctr">
              <a:defRPr/>
            </a:pPr>
            <a:r>
              <a:rPr lang="en-US" sz="1600" dirty="0" smtClean="0">
                <a:effectLst>
                  <a:outerShdw blurRad="38100" dist="38100" dir="2700000" algn="tl">
                    <a:srgbClr val="000000">
                      <a:alpha val="43137"/>
                    </a:srgbClr>
                  </a:outerShdw>
                </a:effectLst>
                <a:latin typeface="Copperplate Gothic Bold" pitchFamily="34" charset="0"/>
              </a:rPr>
              <a:t>New Addition Building</a:t>
            </a:r>
            <a:endParaRPr lang="en-US" sz="1600" dirty="0">
              <a:effectLst>
                <a:outerShdw blurRad="38100" dist="38100" dir="2700000" algn="tl">
                  <a:srgbClr val="000000">
                    <a:alpha val="43137"/>
                  </a:srgbClr>
                </a:outerShdw>
              </a:effectLst>
              <a:latin typeface="Copperplate Gothic Bold" pitchFamily="34" charset="0"/>
            </a:endParaRPr>
          </a:p>
          <a:p>
            <a:pPr algn="ctr">
              <a:defRPr/>
            </a:pPr>
            <a:r>
              <a:rPr lang="en-US" sz="1200" dirty="0" smtClean="0">
                <a:effectLst>
                  <a:outerShdw blurRad="38100" dist="38100" dir="2700000" algn="tl">
                    <a:srgbClr val="000000">
                      <a:alpha val="43137"/>
                    </a:srgbClr>
                  </a:outerShdw>
                </a:effectLst>
                <a:latin typeface="Copperplate Gothic Bold" pitchFamily="34" charset="0"/>
              </a:rPr>
              <a:t>Erie, PA</a:t>
            </a:r>
            <a:endParaRPr lang="en-US" sz="1200" dirty="0">
              <a:effectLst>
                <a:outerShdw blurRad="38100" dist="38100" dir="2700000" algn="tl">
                  <a:srgbClr val="000000">
                    <a:alpha val="43137"/>
                  </a:srgbClr>
                </a:outerShdw>
              </a:effectLst>
              <a:latin typeface="Copperplate Gothic Bold" pitchFamily="34" charset="0"/>
            </a:endParaRPr>
          </a:p>
          <a:p>
            <a:pPr algn="ctr">
              <a:defRPr/>
            </a:pPr>
            <a:endParaRPr lang="en-US" sz="800" dirty="0">
              <a:effectLst>
                <a:outerShdw blurRad="38100" dist="38100" dir="2700000" algn="tl">
                  <a:srgbClr val="000000">
                    <a:alpha val="43137"/>
                  </a:srgbClr>
                </a:outerShdw>
              </a:effectLst>
              <a:latin typeface="Copperplate Gothic Bold" pitchFamily="34" charset="0"/>
            </a:endParaRPr>
          </a:p>
          <a:p>
            <a:pPr algn="ctr">
              <a:defRPr/>
            </a:pPr>
            <a:r>
              <a:rPr lang="en-US" sz="1000" dirty="0" smtClean="0">
                <a:effectLst>
                  <a:outerShdw blurRad="38100" dist="38100" dir="2700000" algn="tl">
                    <a:srgbClr val="000000">
                      <a:alpha val="43137"/>
                    </a:srgbClr>
                  </a:outerShdw>
                </a:effectLst>
                <a:latin typeface="Copperplate Gothic Bold" pitchFamily="34" charset="0"/>
              </a:rPr>
              <a:t>Tyler </a:t>
            </a:r>
            <a:r>
              <a:rPr lang="en-US" sz="1000" dirty="0" err="1" smtClean="0">
                <a:effectLst>
                  <a:outerShdw blurRad="38100" dist="38100" dir="2700000" algn="tl">
                    <a:srgbClr val="000000">
                      <a:alpha val="43137"/>
                    </a:srgbClr>
                  </a:outerShdw>
                </a:effectLst>
                <a:latin typeface="Copperplate Gothic Bold" pitchFamily="34" charset="0"/>
              </a:rPr>
              <a:t>jaggi</a:t>
            </a:r>
            <a:r>
              <a:rPr lang="en-US" sz="1000" dirty="0" smtClean="0">
                <a:effectLst>
                  <a:outerShdw blurRad="38100" dist="38100" dir="2700000" algn="tl">
                    <a:srgbClr val="000000">
                      <a:alpha val="43137"/>
                    </a:srgbClr>
                  </a:outerShdw>
                </a:effectLst>
                <a:latin typeface="Copperplate Gothic Bold" pitchFamily="34" charset="0"/>
              </a:rPr>
              <a:t> | </a:t>
            </a:r>
            <a:r>
              <a:rPr lang="en-US" sz="1000" dirty="0">
                <a:effectLst>
                  <a:outerShdw blurRad="38100" dist="38100" dir="2700000" algn="tl">
                    <a:srgbClr val="000000">
                      <a:alpha val="43137"/>
                    </a:srgbClr>
                  </a:outerShdw>
                </a:effectLst>
                <a:latin typeface="Copperplate Gothic Bold" pitchFamily="34" charset="0"/>
              </a:rPr>
              <a:t>CONSTRUCTION MANAGEMENT</a:t>
            </a:r>
          </a:p>
        </p:txBody>
      </p:sp>
      <p:sp>
        <p:nvSpPr>
          <p:cNvPr id="4" name="TextBox 3"/>
          <p:cNvSpPr txBox="1"/>
          <p:nvPr/>
        </p:nvSpPr>
        <p:spPr>
          <a:xfrm>
            <a:off x="0" y="1058863"/>
            <a:ext cx="3810000" cy="5899692"/>
          </a:xfrm>
          <a:prstGeom prst="rect">
            <a:avLst/>
          </a:prstGeom>
          <a:solidFill>
            <a:schemeClr val="bg1"/>
          </a:solidFill>
          <a:ln>
            <a:noFill/>
          </a:ln>
        </p:spPr>
        <p:txBody>
          <a:bodyPr wrap="square">
            <a:spAutoFit/>
          </a:bodyPr>
          <a:lstStyle/>
          <a:p>
            <a:pPr>
              <a:defRPr/>
            </a:pPr>
            <a:endParaRPr lang="en-US" sz="1200" dirty="0">
              <a:latin typeface="Copperplate Gothic Bold" pitchFamily="34" charset="0"/>
            </a:endParaRPr>
          </a:p>
          <a:p>
            <a:pPr>
              <a:defRPr/>
            </a:pPr>
            <a:r>
              <a:rPr lang="en-US" sz="1200" dirty="0">
                <a:effectLst>
                  <a:outerShdw blurRad="38100" dist="38100" dir="2700000" algn="tl">
                    <a:srgbClr val="000000">
                      <a:alpha val="43137"/>
                    </a:srgbClr>
                  </a:outerShdw>
                </a:effectLst>
                <a:latin typeface="Copperplate Gothic Bold" pitchFamily="34" charset="0"/>
              </a:rPr>
              <a:t>PRESENTATION OUTLINE:</a:t>
            </a:r>
          </a:p>
          <a:p>
            <a:pPr>
              <a:defRPr/>
            </a:pPr>
            <a:endParaRPr lang="en-US" sz="800" dirty="0">
              <a:latin typeface="Copperplate Gothic Bold" pitchFamily="34" charset="0"/>
            </a:endParaRPr>
          </a:p>
          <a:p>
            <a:pPr marL="857250" lvl="1" indent="-400050">
              <a:lnSpc>
                <a:spcPct val="150000"/>
              </a:lnSpc>
              <a:buFont typeface="+mj-lt"/>
              <a:buAutoNum type="romanUcPeriod"/>
              <a:defRPr/>
            </a:pPr>
            <a:r>
              <a:rPr lang="en-US" sz="1000" dirty="0">
                <a:solidFill>
                  <a:schemeClr val="bg1">
                    <a:lumMod val="50000"/>
                    <a:lumOff val="50000"/>
                  </a:schemeClr>
                </a:solidFill>
                <a:latin typeface="Copperplate Gothic Bold" pitchFamily="34" charset="0"/>
              </a:rPr>
              <a:t>PROJECT BACKGROUND</a:t>
            </a:r>
          </a:p>
          <a:p>
            <a:pPr marL="857250" lvl="1" indent="-400050">
              <a:lnSpc>
                <a:spcPct val="150000"/>
              </a:lnSpc>
              <a:buFont typeface="+mj-lt"/>
              <a:buAutoNum type="romanUcPeriod"/>
              <a:defRPr/>
            </a:pPr>
            <a:r>
              <a:rPr lang="en-US" sz="1000" dirty="0">
                <a:solidFill>
                  <a:schemeClr val="bg1">
                    <a:lumMod val="50000"/>
                    <a:lumOff val="50000"/>
                  </a:schemeClr>
                </a:solidFill>
                <a:latin typeface="Copperplate Gothic Bold" pitchFamily="34" charset="0"/>
              </a:rPr>
              <a:t>ANALYSIS #1: </a:t>
            </a:r>
            <a:r>
              <a:rPr lang="en-US" sz="1000" dirty="0" smtClean="0">
                <a:solidFill>
                  <a:schemeClr val="bg1">
                    <a:lumMod val="50000"/>
                    <a:lumOff val="50000"/>
                  </a:schemeClr>
                </a:solidFill>
                <a:latin typeface="Copperplate Gothic Bold" pitchFamily="34" charset="0"/>
              </a:rPr>
              <a:t>Re-Sequencing Phasing</a:t>
            </a:r>
            <a:endParaRPr lang="en-US" sz="1000" dirty="0">
              <a:solidFill>
                <a:schemeClr val="bg1">
                  <a:lumMod val="50000"/>
                  <a:lumOff val="50000"/>
                </a:schemeClr>
              </a:solidFill>
              <a:latin typeface="Copperplate Gothic Bold" pitchFamily="34" charset="0"/>
            </a:endParaRPr>
          </a:p>
          <a:p>
            <a:pPr marL="1314450" lvl="2" indent="-400050">
              <a:lnSpc>
                <a:spcPct val="150000"/>
              </a:lnSpc>
              <a:buFont typeface="+mj-lt"/>
              <a:buAutoNum type="romanUcPeriod"/>
              <a:defRPr/>
            </a:pPr>
            <a:r>
              <a:rPr lang="en-US" sz="1000" dirty="0" smtClean="0">
                <a:solidFill>
                  <a:schemeClr val="bg1">
                    <a:lumMod val="50000"/>
                    <a:lumOff val="50000"/>
                  </a:schemeClr>
                </a:solidFill>
                <a:latin typeface="Copperplate Gothic Bold" pitchFamily="34" charset="0"/>
              </a:rPr>
              <a:t>Background</a:t>
            </a:r>
            <a:endParaRPr lang="en-US" sz="1000" dirty="0">
              <a:solidFill>
                <a:schemeClr val="bg1">
                  <a:lumMod val="50000"/>
                  <a:lumOff val="50000"/>
                </a:schemeClr>
              </a:solidFill>
              <a:latin typeface="Copperplate Gothic Bold" pitchFamily="34" charset="0"/>
            </a:endParaRPr>
          </a:p>
          <a:p>
            <a:pPr marL="1314450" lvl="2" indent="-400050">
              <a:lnSpc>
                <a:spcPct val="150000"/>
              </a:lnSpc>
              <a:buFont typeface="+mj-lt"/>
              <a:buAutoNum type="romanUcPeriod"/>
              <a:defRPr/>
            </a:pPr>
            <a:r>
              <a:rPr lang="en-US" sz="1000" dirty="0" smtClean="0">
                <a:solidFill>
                  <a:schemeClr val="bg1">
                    <a:lumMod val="50000"/>
                    <a:lumOff val="50000"/>
                  </a:schemeClr>
                </a:solidFill>
                <a:latin typeface="Copperplate Gothic Bold" pitchFamily="34" charset="0"/>
              </a:rPr>
              <a:t>Case Findings</a:t>
            </a:r>
            <a:endParaRPr lang="en-US" sz="1000" dirty="0">
              <a:solidFill>
                <a:schemeClr val="bg1">
                  <a:lumMod val="50000"/>
                  <a:lumOff val="50000"/>
                </a:schemeClr>
              </a:solidFill>
              <a:latin typeface="Copperplate Gothic Bold" pitchFamily="34" charset="0"/>
            </a:endParaRPr>
          </a:p>
          <a:p>
            <a:pPr marL="1314450" lvl="2" indent="-400050">
              <a:lnSpc>
                <a:spcPct val="150000"/>
              </a:lnSpc>
              <a:buFont typeface="+mj-lt"/>
              <a:buAutoNum type="romanUcPeriod"/>
              <a:defRPr/>
            </a:pPr>
            <a:r>
              <a:rPr lang="en-US" sz="1000" dirty="0" smtClean="0">
                <a:solidFill>
                  <a:schemeClr val="bg1">
                    <a:lumMod val="50000"/>
                    <a:lumOff val="50000"/>
                  </a:schemeClr>
                </a:solidFill>
                <a:latin typeface="Copperplate Gothic Bold" pitchFamily="34" charset="0"/>
              </a:rPr>
              <a:t>Recommendations</a:t>
            </a:r>
            <a:endParaRPr lang="en-US" sz="1000" dirty="0">
              <a:solidFill>
                <a:schemeClr val="bg1">
                  <a:lumMod val="50000"/>
                  <a:lumOff val="50000"/>
                </a:schemeClr>
              </a:solidFill>
              <a:latin typeface="Copperplate Gothic Bold" pitchFamily="34" charset="0"/>
            </a:endParaRPr>
          </a:p>
          <a:p>
            <a:pPr marL="857250" lvl="1" indent="-400050">
              <a:lnSpc>
                <a:spcPct val="150000"/>
              </a:lnSpc>
              <a:buFont typeface="+mj-lt"/>
              <a:buAutoNum type="romanUcPeriod"/>
              <a:defRPr/>
            </a:pPr>
            <a:r>
              <a:rPr lang="en-US" sz="1000" dirty="0">
                <a:latin typeface="Copperplate Gothic Bold" pitchFamily="34" charset="0"/>
              </a:rPr>
              <a:t>ANALYSIS #2: Precast Façade</a:t>
            </a:r>
          </a:p>
          <a:p>
            <a:pPr marL="1314450" lvl="2" indent="-400050">
              <a:lnSpc>
                <a:spcPct val="150000"/>
              </a:lnSpc>
              <a:buFont typeface="+mj-lt"/>
              <a:buAutoNum type="romanUcPeriod"/>
              <a:defRPr/>
            </a:pPr>
            <a:r>
              <a:rPr lang="en-US" sz="1000" dirty="0">
                <a:latin typeface="Copperplate Gothic Bold" pitchFamily="34" charset="0"/>
              </a:rPr>
              <a:t>Design</a:t>
            </a:r>
          </a:p>
          <a:p>
            <a:pPr marL="1314450" lvl="2" indent="-400050">
              <a:lnSpc>
                <a:spcPct val="150000"/>
              </a:lnSpc>
              <a:buFont typeface="+mj-lt"/>
              <a:buAutoNum type="romanUcPeriod"/>
              <a:defRPr/>
            </a:pPr>
            <a:r>
              <a:rPr lang="en-US" sz="1000" dirty="0">
                <a:solidFill>
                  <a:schemeClr val="bg1">
                    <a:lumMod val="50000"/>
                    <a:lumOff val="50000"/>
                  </a:schemeClr>
                </a:solidFill>
                <a:latin typeface="Copperplate Gothic Bold" pitchFamily="34" charset="0"/>
              </a:rPr>
              <a:t>Structural Impact</a:t>
            </a:r>
          </a:p>
          <a:p>
            <a:pPr marL="1314450" lvl="2" indent="-400050">
              <a:lnSpc>
                <a:spcPct val="150000"/>
              </a:lnSpc>
              <a:buFont typeface="+mj-lt"/>
              <a:buAutoNum type="romanUcPeriod"/>
              <a:defRPr/>
            </a:pPr>
            <a:r>
              <a:rPr lang="en-US" sz="1000" dirty="0">
                <a:solidFill>
                  <a:schemeClr val="bg1">
                    <a:lumMod val="50000"/>
                    <a:lumOff val="50000"/>
                  </a:schemeClr>
                </a:solidFill>
                <a:latin typeface="Copperplate Gothic Bold" pitchFamily="34" charset="0"/>
              </a:rPr>
              <a:t>Schedule/Cost Impact</a:t>
            </a:r>
          </a:p>
          <a:p>
            <a:pPr marL="1314450" lvl="2" indent="-400050">
              <a:lnSpc>
                <a:spcPct val="150000"/>
              </a:lnSpc>
              <a:buFont typeface="+mj-lt"/>
              <a:buAutoNum type="romanUcPeriod"/>
              <a:defRPr/>
            </a:pPr>
            <a:r>
              <a:rPr lang="en-US" sz="1000" dirty="0" smtClean="0">
                <a:solidFill>
                  <a:schemeClr val="bg1">
                    <a:lumMod val="50000"/>
                    <a:lumOff val="50000"/>
                  </a:schemeClr>
                </a:solidFill>
                <a:latin typeface="Copperplate Gothic Bold" pitchFamily="34" charset="0"/>
              </a:rPr>
              <a:t>Project Impact</a:t>
            </a:r>
            <a:endParaRPr lang="en-US" sz="1000" dirty="0">
              <a:solidFill>
                <a:schemeClr val="bg1">
                  <a:lumMod val="50000"/>
                  <a:lumOff val="50000"/>
                </a:schemeClr>
              </a:solidFill>
              <a:latin typeface="Copperplate Gothic Bold" pitchFamily="34" charset="0"/>
            </a:endParaRPr>
          </a:p>
          <a:p>
            <a:pPr marL="1314450" lvl="2" indent="-400050">
              <a:lnSpc>
                <a:spcPct val="150000"/>
              </a:lnSpc>
              <a:buFont typeface="+mj-lt"/>
              <a:buAutoNum type="romanUcPeriod"/>
              <a:defRPr/>
            </a:pPr>
            <a:r>
              <a:rPr lang="en-US" sz="1000" dirty="0" smtClean="0">
                <a:solidFill>
                  <a:schemeClr val="bg1">
                    <a:lumMod val="50000"/>
                    <a:lumOff val="50000"/>
                  </a:schemeClr>
                </a:solidFill>
                <a:latin typeface="Copperplate Gothic Bold" pitchFamily="34" charset="0"/>
              </a:rPr>
              <a:t>The Choice</a:t>
            </a:r>
            <a:endParaRPr lang="en-US" sz="1000" dirty="0">
              <a:solidFill>
                <a:schemeClr val="bg1">
                  <a:lumMod val="50000"/>
                  <a:lumOff val="50000"/>
                </a:schemeClr>
              </a:solidFill>
              <a:latin typeface="Copperplate Gothic Bold" pitchFamily="34" charset="0"/>
            </a:endParaRPr>
          </a:p>
          <a:p>
            <a:pPr marL="857250" lvl="1" indent="-400050">
              <a:lnSpc>
                <a:spcPct val="150000"/>
              </a:lnSpc>
              <a:buFont typeface="+mj-lt"/>
              <a:buAutoNum type="romanUcPeriod"/>
              <a:defRPr/>
            </a:pPr>
            <a:r>
              <a:rPr lang="en-US" sz="1000" dirty="0">
                <a:solidFill>
                  <a:schemeClr val="bg1">
                    <a:lumMod val="50000"/>
                    <a:lumOff val="50000"/>
                  </a:schemeClr>
                </a:solidFill>
                <a:latin typeface="Copperplate Gothic Bold" pitchFamily="34" charset="0"/>
              </a:rPr>
              <a:t>ANALYSIS #3: </a:t>
            </a:r>
            <a:r>
              <a:rPr lang="en-US" sz="1000" dirty="0" smtClean="0">
                <a:solidFill>
                  <a:schemeClr val="bg1">
                    <a:lumMod val="50000"/>
                    <a:lumOff val="50000"/>
                  </a:schemeClr>
                </a:solidFill>
                <a:latin typeface="Copperplate Gothic Bold" pitchFamily="34" charset="0"/>
              </a:rPr>
              <a:t> BIM  Implementation </a:t>
            </a:r>
          </a:p>
          <a:p>
            <a:pPr marL="857250" lvl="1" indent="-400050">
              <a:lnSpc>
                <a:spcPct val="150000"/>
              </a:lnSpc>
              <a:buFont typeface="+mj-lt"/>
              <a:buAutoNum type="romanUcPeriod"/>
              <a:defRPr/>
            </a:pPr>
            <a:r>
              <a:rPr lang="en-US" sz="1000" dirty="0" smtClean="0">
                <a:solidFill>
                  <a:schemeClr val="bg1">
                    <a:lumMod val="50000"/>
                    <a:lumOff val="50000"/>
                  </a:schemeClr>
                </a:solidFill>
                <a:latin typeface="Copperplate Gothic Bold" pitchFamily="34" charset="0"/>
              </a:rPr>
              <a:t>ANALYSIS #4: ICRA Plan</a:t>
            </a:r>
          </a:p>
          <a:p>
            <a:pPr marL="1314450" lvl="2" indent="-400050">
              <a:lnSpc>
                <a:spcPct val="150000"/>
              </a:lnSpc>
              <a:buFont typeface="+mj-lt"/>
              <a:buAutoNum type="romanUcPeriod"/>
              <a:defRPr/>
            </a:pPr>
            <a:r>
              <a:rPr lang="en-US" sz="1000" dirty="0" smtClean="0">
                <a:solidFill>
                  <a:schemeClr val="bg1">
                    <a:lumMod val="50000"/>
                    <a:lumOff val="50000"/>
                  </a:schemeClr>
                </a:solidFill>
                <a:latin typeface="Copperplate Gothic Bold" pitchFamily="34" charset="0"/>
              </a:rPr>
              <a:t>ICRA Matrix</a:t>
            </a:r>
            <a:endParaRPr lang="en-US" sz="1000" dirty="0">
              <a:solidFill>
                <a:schemeClr val="bg1">
                  <a:lumMod val="50000"/>
                  <a:lumOff val="50000"/>
                </a:schemeClr>
              </a:solidFill>
              <a:latin typeface="Copperplate Gothic Bold" pitchFamily="34" charset="0"/>
            </a:endParaRPr>
          </a:p>
          <a:p>
            <a:pPr marL="1314450" lvl="2" indent="-400050">
              <a:lnSpc>
                <a:spcPct val="150000"/>
              </a:lnSpc>
              <a:buFont typeface="+mj-lt"/>
              <a:buAutoNum type="romanUcPeriod"/>
              <a:defRPr/>
            </a:pPr>
            <a:r>
              <a:rPr lang="en-US" sz="1000" dirty="0" smtClean="0">
                <a:solidFill>
                  <a:schemeClr val="bg1">
                    <a:lumMod val="50000"/>
                    <a:lumOff val="50000"/>
                  </a:schemeClr>
                </a:solidFill>
                <a:latin typeface="Copperplate Gothic Bold" pitchFamily="34" charset="0"/>
              </a:rPr>
              <a:t>Areas of Risk</a:t>
            </a:r>
          </a:p>
          <a:p>
            <a:pPr marL="1314450" lvl="2" indent="-400050">
              <a:lnSpc>
                <a:spcPct val="150000"/>
              </a:lnSpc>
              <a:buFont typeface="+mj-lt"/>
              <a:buAutoNum type="romanUcPeriod"/>
              <a:defRPr/>
            </a:pPr>
            <a:r>
              <a:rPr lang="en-US" sz="1000" dirty="0" smtClean="0">
                <a:solidFill>
                  <a:schemeClr val="bg1">
                    <a:lumMod val="50000"/>
                    <a:lumOff val="50000"/>
                  </a:schemeClr>
                </a:solidFill>
                <a:latin typeface="Copperplate Gothic Bold" pitchFamily="34" charset="0"/>
              </a:rPr>
              <a:t>Construction Precautions</a:t>
            </a:r>
            <a:endParaRPr lang="en-US" sz="1000" dirty="0">
              <a:solidFill>
                <a:schemeClr val="bg1">
                  <a:lumMod val="50000"/>
                  <a:lumOff val="50000"/>
                </a:schemeClr>
              </a:solidFill>
              <a:latin typeface="Copperplate Gothic Bold" pitchFamily="34" charset="0"/>
            </a:endParaRPr>
          </a:p>
          <a:p>
            <a:pPr marL="1314450" lvl="2" indent="-400050">
              <a:lnSpc>
                <a:spcPct val="150000"/>
              </a:lnSpc>
              <a:buFont typeface="+mj-lt"/>
              <a:buAutoNum type="romanUcPeriod"/>
              <a:defRPr/>
            </a:pPr>
            <a:r>
              <a:rPr lang="en-US" sz="1000" dirty="0" smtClean="0">
                <a:solidFill>
                  <a:schemeClr val="bg1">
                    <a:lumMod val="50000"/>
                    <a:lumOff val="50000"/>
                  </a:schemeClr>
                </a:solidFill>
                <a:latin typeface="Copperplate Gothic Bold" pitchFamily="34" charset="0"/>
              </a:rPr>
              <a:t>Mechanical Impact</a:t>
            </a:r>
          </a:p>
          <a:p>
            <a:pPr marL="857250" lvl="1" indent="-400050">
              <a:lnSpc>
                <a:spcPct val="150000"/>
              </a:lnSpc>
              <a:buFont typeface="+mj-lt"/>
              <a:buAutoNum type="romanUcPeriod"/>
              <a:defRPr/>
            </a:pPr>
            <a:r>
              <a:rPr lang="en-US" sz="1000" dirty="0" smtClean="0">
                <a:solidFill>
                  <a:schemeClr val="bg1">
                    <a:lumMod val="50000"/>
                    <a:lumOff val="50000"/>
                  </a:schemeClr>
                </a:solidFill>
                <a:latin typeface="Copperplate Gothic Bold" pitchFamily="34" charset="0"/>
              </a:rPr>
              <a:t>LESSONS </a:t>
            </a:r>
            <a:r>
              <a:rPr lang="en-US" sz="1000" dirty="0">
                <a:solidFill>
                  <a:schemeClr val="bg1">
                    <a:lumMod val="50000"/>
                    <a:lumOff val="50000"/>
                  </a:schemeClr>
                </a:solidFill>
                <a:latin typeface="Copperplate Gothic Bold" pitchFamily="34" charset="0"/>
              </a:rPr>
              <a:t>LEARNED</a:t>
            </a:r>
          </a:p>
          <a:p>
            <a:pPr marL="857250" lvl="1" indent="-400050">
              <a:lnSpc>
                <a:spcPct val="150000"/>
              </a:lnSpc>
              <a:buFont typeface="+mj-lt"/>
              <a:buAutoNum type="romanUcPeriod"/>
              <a:defRPr/>
            </a:pPr>
            <a:r>
              <a:rPr lang="en-US" sz="1000" dirty="0">
                <a:solidFill>
                  <a:schemeClr val="bg1">
                    <a:lumMod val="50000"/>
                    <a:lumOff val="50000"/>
                  </a:schemeClr>
                </a:solidFill>
                <a:latin typeface="Copperplate Gothic Bold" pitchFamily="34" charset="0"/>
              </a:rPr>
              <a:t>ACKNOWLEDGEMENTS </a:t>
            </a:r>
            <a:endParaRPr lang="en-US" sz="1400" dirty="0" smtClean="0">
              <a:solidFill>
                <a:schemeClr val="bg1">
                  <a:lumMod val="50000"/>
                  <a:lumOff val="50000"/>
                </a:schemeClr>
              </a:solidFill>
              <a:latin typeface="Copperplate Gothic Bold" pitchFamily="34" charset="0"/>
            </a:endParaRPr>
          </a:p>
          <a:p>
            <a:pPr marL="857250" lvl="1" indent="-400050">
              <a:lnSpc>
                <a:spcPct val="150000"/>
              </a:lnSpc>
              <a:buFont typeface="+mj-lt"/>
              <a:buAutoNum type="romanUcPeriod"/>
              <a:defRPr/>
            </a:pPr>
            <a:endParaRPr lang="en-US" sz="1400" dirty="0">
              <a:latin typeface="Copperplate Gothic Bold" pitchFamily="34" charset="0"/>
            </a:endParaRPr>
          </a:p>
          <a:p>
            <a:pPr marL="857250" lvl="1" indent="-400050">
              <a:lnSpc>
                <a:spcPct val="125000"/>
              </a:lnSpc>
              <a:defRPr/>
            </a:pPr>
            <a:endParaRPr lang="en-US" sz="1050" dirty="0">
              <a:latin typeface="Copperplate Gothic Bold" pitchFamily="34" charset="0"/>
            </a:endParaRPr>
          </a:p>
          <a:p>
            <a:pPr marL="857250" lvl="1" indent="-400050">
              <a:lnSpc>
                <a:spcPct val="125000"/>
              </a:lnSpc>
              <a:defRPr/>
            </a:pPr>
            <a:endParaRPr lang="en-US" sz="1050" dirty="0">
              <a:latin typeface="Copperplate Gothic Bold" pitchFamily="34" charset="0"/>
            </a:endParaRPr>
          </a:p>
          <a:p>
            <a:pPr marL="857250" lvl="1" indent="-400050">
              <a:lnSpc>
                <a:spcPct val="125000"/>
              </a:lnSpc>
              <a:defRPr/>
            </a:pPr>
            <a:endParaRPr lang="en-US" sz="1050" dirty="0">
              <a:latin typeface="Copperplate Gothic Bold" pitchFamily="34" charset="0"/>
            </a:endParaRPr>
          </a:p>
        </p:txBody>
      </p:sp>
      <p:cxnSp>
        <p:nvCxnSpPr>
          <p:cNvPr id="8" name="Straight Connector 7"/>
          <p:cNvCxnSpPr/>
          <p:nvPr/>
        </p:nvCxnSpPr>
        <p:spPr>
          <a:xfrm rot="5400000" flipH="1" flipV="1">
            <a:off x="914400" y="3962400"/>
            <a:ext cx="57912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0" y="1066800"/>
            <a:ext cx="27432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5400000" flipH="1" flipV="1">
            <a:off x="8610600" y="533400"/>
            <a:ext cx="10668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5400000" flipH="1" flipV="1">
            <a:off x="17754600" y="533400"/>
            <a:ext cx="10668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10058400" y="1905000"/>
            <a:ext cx="7848600" cy="4185761"/>
          </a:xfrm>
          <a:prstGeom prst="rect">
            <a:avLst/>
          </a:prstGeom>
          <a:noFill/>
        </p:spPr>
        <p:txBody>
          <a:bodyPr>
            <a:spAutoFit/>
          </a:bodyPr>
          <a:lstStyle/>
          <a:p>
            <a:pPr lvl="1">
              <a:buFont typeface="Arial" charset="0"/>
              <a:buChar char="•"/>
            </a:pPr>
            <a:r>
              <a:rPr lang="en-US" sz="1800" dirty="0" smtClean="0">
                <a:latin typeface="Copperplate Gothic Bold" pitchFamily="34" charset="0"/>
              </a:rPr>
              <a:t>Multiple façade materials</a:t>
            </a:r>
          </a:p>
          <a:p>
            <a:pPr lvl="2">
              <a:buFont typeface="Arial" charset="0"/>
              <a:buChar char="•"/>
            </a:pPr>
            <a:r>
              <a:rPr lang="en-US" sz="1800" dirty="0" smtClean="0">
                <a:latin typeface="Copperplate Gothic Bold" pitchFamily="34" charset="0"/>
              </a:rPr>
              <a:t>Brick veneer</a:t>
            </a:r>
          </a:p>
          <a:p>
            <a:pPr lvl="2">
              <a:buFont typeface="Arial" charset="0"/>
              <a:buChar char="•"/>
            </a:pPr>
            <a:r>
              <a:rPr lang="en-US" sz="1800" dirty="0" smtClean="0">
                <a:latin typeface="Copperplate Gothic Bold" pitchFamily="34" charset="0"/>
              </a:rPr>
              <a:t>Aluminum panels</a:t>
            </a:r>
          </a:p>
          <a:p>
            <a:pPr lvl="2">
              <a:buFont typeface="Arial" charset="0"/>
              <a:buChar char="•"/>
            </a:pPr>
            <a:r>
              <a:rPr lang="en-US" sz="1800" dirty="0" smtClean="0">
                <a:latin typeface="Copperplate Gothic Bold" pitchFamily="34" charset="0"/>
              </a:rPr>
              <a:t>Stone Veneer</a:t>
            </a:r>
            <a:endParaRPr lang="en-US" sz="1800" dirty="0">
              <a:latin typeface="Copperplate Gothic Bold" pitchFamily="34" charset="0"/>
            </a:endParaRPr>
          </a:p>
          <a:p>
            <a:pPr lvl="1">
              <a:buFont typeface="Arial" charset="0"/>
              <a:buChar char="•"/>
            </a:pPr>
            <a:r>
              <a:rPr lang="en-US" sz="1800" dirty="0" smtClean="0">
                <a:latin typeface="Copperplate Gothic Bold" pitchFamily="34" charset="0"/>
              </a:rPr>
              <a:t>Masonry is NOT load bearing</a:t>
            </a:r>
          </a:p>
          <a:p>
            <a:pPr lvl="1">
              <a:buFont typeface="Arial" charset="0"/>
              <a:buChar char="•"/>
            </a:pPr>
            <a:r>
              <a:rPr lang="en-US" sz="1800" dirty="0" smtClean="0">
                <a:latin typeface="Copperplate Gothic Bold" pitchFamily="34" charset="0"/>
              </a:rPr>
              <a:t>Needs to be extremely water tight</a:t>
            </a:r>
          </a:p>
          <a:p>
            <a:pPr lvl="1">
              <a:buFont typeface="Arial" charset="0"/>
              <a:buChar char="•"/>
            </a:pPr>
            <a:r>
              <a:rPr lang="en-US" sz="1800" dirty="0" smtClean="0">
                <a:latin typeface="Copperplate Gothic Bold" pitchFamily="34" charset="0"/>
              </a:rPr>
              <a:t>Brick should match existing hospital’s brick</a:t>
            </a:r>
          </a:p>
          <a:p>
            <a:pPr lvl="1"/>
            <a:endParaRPr lang="en-US" sz="1800" b="1" dirty="0" smtClean="0">
              <a:solidFill>
                <a:schemeClr val="bg1">
                  <a:lumMod val="50000"/>
                  <a:lumOff val="50000"/>
                </a:schemeClr>
              </a:solidFill>
              <a:latin typeface="Copperplate Gothic Bold" pitchFamily="34" charset="0"/>
            </a:endParaRPr>
          </a:p>
          <a:p>
            <a:pPr lvl="1"/>
            <a:r>
              <a:rPr lang="en-US" sz="1800" b="1" dirty="0" smtClean="0">
                <a:solidFill>
                  <a:schemeClr val="bg1">
                    <a:lumMod val="50000"/>
                    <a:lumOff val="50000"/>
                  </a:schemeClr>
                </a:solidFill>
                <a:latin typeface="Copperplate Gothic Bold" pitchFamily="34" charset="0"/>
              </a:rPr>
              <a:t>Drawbacks:</a:t>
            </a:r>
          </a:p>
          <a:p>
            <a:pPr lvl="1">
              <a:buFont typeface="Arial" charset="0"/>
              <a:buNone/>
            </a:pPr>
            <a:endParaRPr lang="en-US" sz="1800" b="1" dirty="0">
              <a:solidFill>
                <a:schemeClr val="bg1">
                  <a:lumMod val="50000"/>
                  <a:lumOff val="50000"/>
                </a:schemeClr>
              </a:solidFill>
              <a:latin typeface="Copperplate Gothic Bold" pitchFamily="34" charset="0"/>
            </a:endParaRPr>
          </a:p>
          <a:p>
            <a:pPr lvl="1">
              <a:buFont typeface="Arial" charset="0"/>
              <a:buChar char="•"/>
            </a:pPr>
            <a:r>
              <a:rPr lang="en-US" sz="1800" dirty="0">
                <a:latin typeface="Copperplate Gothic Bold" pitchFamily="34" charset="0"/>
              </a:rPr>
              <a:t>Matching quality &amp; </a:t>
            </a:r>
            <a:r>
              <a:rPr lang="en-US" sz="1800" dirty="0" smtClean="0">
                <a:latin typeface="Copperplate Gothic Bold" pitchFamily="34" charset="0"/>
              </a:rPr>
              <a:t>performance</a:t>
            </a:r>
          </a:p>
          <a:p>
            <a:pPr lvl="1">
              <a:buFont typeface="Arial" charset="0"/>
              <a:buChar char="•"/>
            </a:pPr>
            <a:r>
              <a:rPr lang="en-US" sz="1800" dirty="0" smtClean="0">
                <a:latin typeface="Copperplate Gothic Bold" pitchFamily="34" charset="0"/>
              </a:rPr>
              <a:t>Labor intensive</a:t>
            </a:r>
          </a:p>
          <a:p>
            <a:pPr lvl="1">
              <a:buFont typeface="Arial" charset="0"/>
              <a:buChar char="•"/>
            </a:pPr>
            <a:r>
              <a:rPr lang="en-US" sz="1800" dirty="0" smtClean="0">
                <a:latin typeface="Copperplate Gothic Bold" pitchFamily="34" charset="0"/>
              </a:rPr>
              <a:t>Cost-effective</a:t>
            </a:r>
            <a:endParaRPr lang="en-US" sz="1800" dirty="0">
              <a:latin typeface="Copperplate Gothic Bold" pitchFamily="34" charset="0"/>
            </a:endParaRPr>
          </a:p>
          <a:p>
            <a:pPr lvl="1">
              <a:buFont typeface="Arial" charset="0"/>
              <a:buChar char="•"/>
            </a:pPr>
            <a:r>
              <a:rPr lang="en-US" sz="1800" dirty="0" smtClean="0">
                <a:latin typeface="Copperplate Gothic Bold" pitchFamily="34" charset="0"/>
              </a:rPr>
              <a:t>Increases </a:t>
            </a:r>
            <a:r>
              <a:rPr lang="en-US" sz="1800" dirty="0">
                <a:latin typeface="Copperplate Gothic Bold" pitchFamily="34" charset="0"/>
              </a:rPr>
              <a:t>site congestion and staging area</a:t>
            </a:r>
          </a:p>
          <a:p>
            <a:pPr>
              <a:defRPr/>
            </a:pPr>
            <a:endParaRPr lang="en-US" sz="1400" dirty="0">
              <a:latin typeface="Copperplate Gothic Bold" pitchFamily="34" charset="0"/>
            </a:endParaRPr>
          </a:p>
        </p:txBody>
      </p:sp>
      <p:pic>
        <p:nvPicPr>
          <p:cNvPr id="23581" name="Picture 52" descr="penns state logo.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4800" y="228600"/>
            <a:ext cx="1114425" cy="593725"/>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23582" name="Picture 53" descr="penns state logo.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6012775" y="228600"/>
            <a:ext cx="1114425" cy="593725"/>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23584" name="TextBox 39"/>
          <p:cNvSpPr txBox="1">
            <a:spLocks noChangeArrowheads="1"/>
          </p:cNvSpPr>
          <p:nvPr/>
        </p:nvSpPr>
        <p:spPr bwMode="auto">
          <a:xfrm>
            <a:off x="26822400" y="6473825"/>
            <a:ext cx="457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200">
                <a:solidFill>
                  <a:schemeClr val="tx1"/>
                </a:solidFill>
                <a:latin typeface="Arial" charset="0"/>
              </a:defRPr>
            </a:lvl1pPr>
            <a:lvl2pPr marL="742950" indent="-285750" eaLnBrk="0" hangingPunct="0">
              <a:defRPr sz="2200">
                <a:solidFill>
                  <a:schemeClr val="tx1"/>
                </a:solidFill>
                <a:latin typeface="Arial" charset="0"/>
              </a:defRPr>
            </a:lvl2pPr>
            <a:lvl3pPr marL="1143000" indent="-228600" eaLnBrk="0" hangingPunct="0">
              <a:defRPr sz="2200">
                <a:solidFill>
                  <a:schemeClr val="tx1"/>
                </a:solidFill>
                <a:latin typeface="Arial" charset="0"/>
              </a:defRPr>
            </a:lvl3pPr>
            <a:lvl4pPr marL="1600200" indent="-228600" eaLnBrk="0" hangingPunct="0">
              <a:defRPr sz="2200">
                <a:solidFill>
                  <a:schemeClr val="tx1"/>
                </a:solidFill>
                <a:latin typeface="Arial" charset="0"/>
              </a:defRPr>
            </a:lvl4pPr>
            <a:lvl5pPr marL="2057400" indent="-228600" eaLnBrk="0" hangingPunct="0">
              <a:defRPr sz="2200">
                <a:solidFill>
                  <a:schemeClr val="tx1"/>
                </a:solidFill>
                <a:latin typeface="Arial" charset="0"/>
              </a:defRPr>
            </a:lvl5pPr>
            <a:lvl6pPr marL="2514600" indent="-228600" eaLnBrk="0" fontAlgn="base" hangingPunct="0">
              <a:spcBef>
                <a:spcPct val="0"/>
              </a:spcBef>
              <a:spcAft>
                <a:spcPct val="0"/>
              </a:spcAft>
              <a:defRPr sz="2200">
                <a:solidFill>
                  <a:schemeClr val="tx1"/>
                </a:solidFill>
                <a:latin typeface="Arial" charset="0"/>
              </a:defRPr>
            </a:lvl6pPr>
            <a:lvl7pPr marL="2971800" indent="-228600" eaLnBrk="0" fontAlgn="base" hangingPunct="0">
              <a:spcBef>
                <a:spcPct val="0"/>
              </a:spcBef>
              <a:spcAft>
                <a:spcPct val="0"/>
              </a:spcAft>
              <a:defRPr sz="2200">
                <a:solidFill>
                  <a:schemeClr val="tx1"/>
                </a:solidFill>
                <a:latin typeface="Arial" charset="0"/>
              </a:defRPr>
            </a:lvl7pPr>
            <a:lvl8pPr marL="3429000" indent="-228600" eaLnBrk="0" fontAlgn="base" hangingPunct="0">
              <a:spcBef>
                <a:spcPct val="0"/>
              </a:spcBef>
              <a:spcAft>
                <a:spcPct val="0"/>
              </a:spcAft>
              <a:defRPr sz="2200">
                <a:solidFill>
                  <a:schemeClr val="tx1"/>
                </a:solidFill>
                <a:latin typeface="Arial" charset="0"/>
              </a:defRPr>
            </a:lvl8pPr>
            <a:lvl9pPr marL="3886200" indent="-228600" eaLnBrk="0" fontAlgn="base" hangingPunct="0">
              <a:spcBef>
                <a:spcPct val="0"/>
              </a:spcBef>
              <a:spcAft>
                <a:spcPct val="0"/>
              </a:spcAft>
              <a:defRPr sz="2200">
                <a:solidFill>
                  <a:schemeClr val="tx1"/>
                </a:solidFill>
                <a:latin typeface="Arial" charset="0"/>
              </a:defRPr>
            </a:lvl9pPr>
          </a:lstStyle>
          <a:p>
            <a:pPr eaLnBrk="1" hangingPunct="1"/>
            <a:fld id="{FBBAE181-011A-42DE-B96B-556D36D4FE92}" type="slidenum">
              <a:rPr lang="en-US" sz="1400" b="1">
                <a:latin typeface="Copperplate Gothic Bold" pitchFamily="34" charset="0"/>
              </a:rPr>
              <a:pPr eaLnBrk="1" hangingPunct="1"/>
              <a:t>13</a:t>
            </a:fld>
            <a:endParaRPr lang="en-US" sz="1400" b="1">
              <a:latin typeface="Copperplate Gothic Bold" pitchFamily="34" charset="0"/>
            </a:endParaRPr>
          </a:p>
        </p:txBody>
      </p:sp>
      <p:pic>
        <p:nvPicPr>
          <p:cNvPr id="36" name="Picture 35"/>
          <p:cNvPicPr/>
          <p:nvPr/>
        </p:nvPicPr>
        <p:blipFill>
          <a:blip r:embed="rId4">
            <a:extLst>
              <a:ext uri="{28A0092B-C50C-407E-A947-70E740481C1C}">
                <a14:useLocalDpi xmlns:a14="http://schemas.microsoft.com/office/drawing/2010/main" val="0"/>
              </a:ext>
            </a:extLst>
          </a:blip>
          <a:srcRect/>
          <a:stretch>
            <a:fillRect/>
          </a:stretch>
        </p:blipFill>
        <p:spPr bwMode="auto">
          <a:xfrm>
            <a:off x="1419225" y="6170610"/>
            <a:ext cx="1728788" cy="457200"/>
          </a:xfrm>
          <a:prstGeom prst="rect">
            <a:avLst/>
          </a:prstGeom>
          <a:noFill/>
          <a:ln>
            <a:noFill/>
          </a:ln>
        </p:spPr>
      </p:pic>
      <p:pic>
        <p:nvPicPr>
          <p:cNvPr id="37" name="Picture 36"/>
          <p:cNvPicPr/>
          <p:nvPr/>
        </p:nvPicPr>
        <p:blipFill>
          <a:blip r:embed="rId5">
            <a:extLst>
              <a:ext uri="{28A0092B-C50C-407E-A947-70E740481C1C}">
                <a14:useLocalDpi xmlns:a14="http://schemas.microsoft.com/office/drawing/2010/main" val="0"/>
              </a:ext>
            </a:extLst>
          </a:blip>
          <a:srcRect/>
          <a:stretch>
            <a:fillRect/>
          </a:stretch>
        </p:blipFill>
        <p:spPr bwMode="auto">
          <a:xfrm>
            <a:off x="570819" y="6170610"/>
            <a:ext cx="582386" cy="457201"/>
          </a:xfrm>
          <a:prstGeom prst="rect">
            <a:avLst/>
          </a:prstGeom>
          <a:noFill/>
          <a:ln>
            <a:noFill/>
          </a:ln>
        </p:spPr>
      </p:pic>
      <p:sp>
        <p:nvSpPr>
          <p:cNvPr id="3" name="TextBox 2"/>
          <p:cNvSpPr txBox="1"/>
          <p:nvPr/>
        </p:nvSpPr>
        <p:spPr>
          <a:xfrm>
            <a:off x="10058400" y="1348085"/>
            <a:ext cx="7848600" cy="430887"/>
          </a:xfrm>
          <a:prstGeom prst="rect">
            <a:avLst/>
          </a:prstGeom>
          <a:noFill/>
        </p:spPr>
        <p:txBody>
          <a:bodyPr wrap="square" rtlCol="0">
            <a:spAutoFit/>
          </a:bodyPr>
          <a:lstStyle/>
          <a:p>
            <a:pPr algn="ctr"/>
            <a:r>
              <a:rPr lang="en-US" b="1" dirty="0" smtClean="0">
                <a:latin typeface="Copperplate Gothic Bold" pitchFamily="34" charset="0"/>
              </a:rPr>
              <a:t>Original Façade </a:t>
            </a:r>
            <a:endParaRPr lang="en-US" b="1" dirty="0">
              <a:latin typeface="Copperplate Gothic Bold" pitchFamily="34" charset="0"/>
            </a:endParaRPr>
          </a:p>
        </p:txBody>
      </p:sp>
      <p:pic>
        <p:nvPicPr>
          <p:cNvPr id="24" name="Picture 23" descr="brick.jpg"/>
          <p:cNvPicPr>
            <a:picLocks noChangeAspect="1"/>
          </p:cNvPicPr>
          <p:nvPr/>
        </p:nvPicPr>
        <p:blipFill>
          <a:blip r:embed="rId6" cstate="print"/>
          <a:stretch>
            <a:fillRect/>
          </a:stretch>
        </p:blipFill>
        <p:spPr>
          <a:xfrm>
            <a:off x="4724400" y="2796920"/>
            <a:ext cx="3505200" cy="2330958"/>
          </a:xfrm>
          <a:prstGeom prst="rect">
            <a:avLst/>
          </a:prstGeom>
          <a:ln>
            <a:noFill/>
          </a:ln>
          <a:effectLst>
            <a:softEdge rad="112500"/>
          </a:effectLst>
        </p:spPr>
      </p:pic>
      <p:pic>
        <p:nvPicPr>
          <p:cNvPr id="13314"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8669000" y="1563528"/>
            <a:ext cx="3810000" cy="2535382"/>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5"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3012400" y="3659246"/>
            <a:ext cx="3352800" cy="2511364"/>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8578467"/>
      </p:ext>
    </p:extLst>
  </p:cSld>
  <p:clrMapOvr>
    <a:masterClrMapping/>
  </p:clrMapOvr>
  <p:transition spd="med">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p:cNvSpPr txBox="1"/>
          <p:nvPr/>
        </p:nvSpPr>
        <p:spPr>
          <a:xfrm>
            <a:off x="18288000" y="0"/>
            <a:ext cx="9144000" cy="1077913"/>
          </a:xfrm>
          <a:prstGeom prst="rect">
            <a:avLst/>
          </a:prstGeom>
          <a:gradFill flip="none" rotWithShape="1">
            <a:gsLst>
              <a:gs pos="0">
                <a:srgbClr val="2E5C8E">
                  <a:shade val="30000"/>
                  <a:satMod val="115000"/>
                </a:srgbClr>
              </a:gs>
              <a:gs pos="50000">
                <a:srgbClr val="2E5C8E">
                  <a:shade val="67500"/>
                  <a:satMod val="115000"/>
                </a:srgbClr>
              </a:gs>
              <a:gs pos="100000">
                <a:srgbClr val="2E5C8E">
                  <a:shade val="100000"/>
                  <a:satMod val="115000"/>
                </a:srgbClr>
              </a:gs>
            </a:gsLst>
            <a:lin ang="5400000" scaled="1"/>
            <a:tileRect/>
          </a:gradFill>
          <a:ln>
            <a:noFill/>
          </a:ln>
        </p:spPr>
        <p:txBody>
          <a:bodyPr anchor="ctr">
            <a:spAutoFit/>
          </a:bodyPr>
          <a:lstStyle/>
          <a:p>
            <a:pPr algn="ctr">
              <a:defRPr/>
            </a:pPr>
            <a:r>
              <a:rPr lang="en-US" sz="1800" dirty="0">
                <a:effectLst>
                  <a:outerShdw blurRad="38100" dist="38100" dir="2700000" algn="tl">
                    <a:srgbClr val="000000">
                      <a:alpha val="43137"/>
                    </a:srgbClr>
                  </a:outerShdw>
                </a:effectLst>
                <a:latin typeface="Copperplate Gothic Bold" pitchFamily="34" charset="0"/>
              </a:rPr>
              <a:t>Saint Vincent Health Center</a:t>
            </a:r>
          </a:p>
          <a:p>
            <a:pPr algn="ctr">
              <a:defRPr/>
            </a:pPr>
            <a:r>
              <a:rPr lang="en-US" sz="1600" dirty="0">
                <a:effectLst>
                  <a:outerShdw blurRad="38100" dist="38100" dir="2700000" algn="tl">
                    <a:srgbClr val="000000">
                      <a:alpha val="43137"/>
                    </a:srgbClr>
                  </a:outerShdw>
                </a:effectLst>
                <a:latin typeface="Copperplate Gothic Bold" pitchFamily="34" charset="0"/>
              </a:rPr>
              <a:t>New Addition Building</a:t>
            </a:r>
          </a:p>
          <a:p>
            <a:pPr algn="ctr">
              <a:defRPr/>
            </a:pPr>
            <a:r>
              <a:rPr lang="en-US" sz="1200" dirty="0">
                <a:effectLst>
                  <a:outerShdw blurRad="38100" dist="38100" dir="2700000" algn="tl">
                    <a:srgbClr val="000000">
                      <a:alpha val="43137"/>
                    </a:srgbClr>
                  </a:outerShdw>
                </a:effectLst>
                <a:latin typeface="Copperplate Gothic Bold" pitchFamily="34" charset="0"/>
              </a:rPr>
              <a:t>Erie, PA</a:t>
            </a:r>
          </a:p>
          <a:p>
            <a:pPr algn="ctr">
              <a:defRPr/>
            </a:pPr>
            <a:endParaRPr lang="en-US" sz="800" dirty="0" smtClean="0">
              <a:effectLst>
                <a:outerShdw blurRad="38100" dist="38100" dir="2700000" algn="tl">
                  <a:srgbClr val="000000">
                    <a:alpha val="43137"/>
                  </a:srgbClr>
                </a:outerShdw>
              </a:effectLst>
              <a:latin typeface="Copperplate Gothic Bold" pitchFamily="34" charset="0"/>
            </a:endParaRPr>
          </a:p>
          <a:p>
            <a:pPr algn="ctr">
              <a:defRPr/>
            </a:pPr>
            <a:r>
              <a:rPr lang="en-US" sz="1000" dirty="0" smtClean="0">
                <a:effectLst>
                  <a:outerShdw blurRad="38100" dist="38100" dir="2700000" algn="tl">
                    <a:srgbClr val="000000">
                      <a:alpha val="43137"/>
                    </a:srgbClr>
                  </a:outerShdw>
                </a:effectLst>
                <a:latin typeface="Copperplate Gothic Bold" pitchFamily="34" charset="0"/>
              </a:rPr>
              <a:t>TYLER JAGGI | CONSTRUCTION MANAGEMENT</a:t>
            </a:r>
            <a:endParaRPr lang="en-US" sz="1000" dirty="0">
              <a:effectLst>
                <a:outerShdw blurRad="38100" dist="38100" dir="2700000" algn="tl">
                  <a:srgbClr val="000000">
                    <a:alpha val="43137"/>
                  </a:srgbClr>
                </a:outerShdw>
              </a:effectLst>
              <a:latin typeface="Copperplate Gothic Bold" pitchFamily="34" charset="0"/>
            </a:endParaRPr>
          </a:p>
        </p:txBody>
      </p:sp>
      <p:sp>
        <p:nvSpPr>
          <p:cNvPr id="17" name="TextBox 16"/>
          <p:cNvSpPr txBox="1"/>
          <p:nvPr/>
        </p:nvSpPr>
        <p:spPr>
          <a:xfrm>
            <a:off x="9144000" y="0"/>
            <a:ext cx="9144000" cy="1077913"/>
          </a:xfrm>
          <a:prstGeom prst="rect">
            <a:avLst/>
          </a:prstGeom>
          <a:gradFill flip="none" rotWithShape="1">
            <a:gsLst>
              <a:gs pos="0">
                <a:schemeClr val="bg1">
                  <a:lumMod val="65000"/>
                  <a:lumOff val="35000"/>
                  <a:shade val="30000"/>
                  <a:satMod val="115000"/>
                </a:schemeClr>
              </a:gs>
              <a:gs pos="50000">
                <a:schemeClr val="bg1">
                  <a:lumMod val="65000"/>
                  <a:lumOff val="35000"/>
                  <a:shade val="67500"/>
                  <a:satMod val="115000"/>
                </a:schemeClr>
              </a:gs>
              <a:gs pos="100000">
                <a:schemeClr val="bg1">
                  <a:lumMod val="65000"/>
                  <a:lumOff val="35000"/>
                  <a:shade val="100000"/>
                  <a:satMod val="115000"/>
                </a:schemeClr>
              </a:gs>
            </a:gsLst>
            <a:lin ang="5400000" scaled="1"/>
            <a:tileRect/>
          </a:gradFill>
          <a:ln>
            <a:noFill/>
          </a:ln>
        </p:spPr>
        <p:txBody>
          <a:bodyPr anchor="ctr">
            <a:spAutoFit/>
          </a:bodyPr>
          <a:lstStyle/>
          <a:p>
            <a:pPr algn="ctr">
              <a:defRPr/>
            </a:pPr>
            <a:endParaRPr lang="en-US" sz="1000" dirty="0">
              <a:latin typeface="Copperplate Gothic Bold" pitchFamily="34" charset="0"/>
            </a:endParaRPr>
          </a:p>
          <a:p>
            <a:pPr algn="ctr">
              <a:defRPr/>
            </a:pPr>
            <a:endParaRPr lang="en-US" sz="1000" dirty="0">
              <a:latin typeface="Copperplate Gothic Bold" pitchFamily="34" charset="0"/>
            </a:endParaRPr>
          </a:p>
          <a:p>
            <a:pPr algn="ctr">
              <a:defRPr/>
            </a:pPr>
            <a:r>
              <a:rPr lang="en-US" sz="2400" b="1" dirty="0" smtClean="0">
                <a:effectLst>
                  <a:outerShdw blurRad="38100" dist="38100" dir="2700000" algn="tl">
                    <a:srgbClr val="000000">
                      <a:alpha val="43137"/>
                    </a:srgbClr>
                  </a:outerShdw>
                </a:effectLst>
                <a:latin typeface="Copperplate Gothic Bold" pitchFamily="34" charset="0"/>
              </a:rPr>
              <a:t>Precast Façade vs. Hand-Laid Masonry </a:t>
            </a:r>
            <a:endParaRPr lang="en-US" sz="2400" b="1" dirty="0">
              <a:effectLst>
                <a:outerShdw blurRad="38100" dist="38100" dir="2700000" algn="tl">
                  <a:srgbClr val="000000">
                    <a:alpha val="43137"/>
                  </a:srgbClr>
                </a:outerShdw>
              </a:effectLst>
              <a:latin typeface="Copperplate Gothic Bold" pitchFamily="34" charset="0"/>
            </a:endParaRPr>
          </a:p>
          <a:p>
            <a:pPr algn="ctr">
              <a:defRPr/>
            </a:pPr>
            <a:endParaRPr lang="en-US" sz="1000" dirty="0">
              <a:latin typeface="Copperplate Gothic Bold" pitchFamily="34" charset="0"/>
            </a:endParaRPr>
          </a:p>
          <a:p>
            <a:pPr algn="ctr">
              <a:defRPr/>
            </a:pPr>
            <a:endParaRPr lang="en-US" sz="1000" dirty="0">
              <a:latin typeface="Copperplate Gothic Bold" pitchFamily="34" charset="0"/>
            </a:endParaRPr>
          </a:p>
        </p:txBody>
      </p:sp>
      <p:sp>
        <p:nvSpPr>
          <p:cNvPr id="6" name="TextBox 5"/>
          <p:cNvSpPr txBox="1"/>
          <p:nvPr/>
        </p:nvSpPr>
        <p:spPr>
          <a:xfrm>
            <a:off x="0" y="0"/>
            <a:ext cx="9144000" cy="1077913"/>
          </a:xfrm>
          <a:prstGeom prst="rect">
            <a:avLst/>
          </a:prstGeom>
          <a:gradFill flip="none" rotWithShape="1">
            <a:gsLst>
              <a:gs pos="0">
                <a:srgbClr val="2E5C8E">
                  <a:shade val="30000"/>
                  <a:satMod val="115000"/>
                </a:srgbClr>
              </a:gs>
              <a:gs pos="50000">
                <a:srgbClr val="2E5C8E">
                  <a:shade val="67500"/>
                  <a:satMod val="115000"/>
                </a:srgbClr>
              </a:gs>
              <a:gs pos="100000">
                <a:srgbClr val="2E5C8E">
                  <a:shade val="100000"/>
                  <a:satMod val="115000"/>
                </a:srgbClr>
              </a:gs>
            </a:gsLst>
            <a:lin ang="5400000" scaled="1"/>
            <a:tileRect/>
          </a:gradFill>
          <a:ln>
            <a:noFill/>
          </a:ln>
        </p:spPr>
        <p:txBody>
          <a:bodyPr anchor="ctr">
            <a:spAutoFit/>
          </a:bodyPr>
          <a:lstStyle/>
          <a:p>
            <a:pPr algn="ctr">
              <a:defRPr/>
            </a:pPr>
            <a:r>
              <a:rPr lang="en-US" sz="1800" dirty="0" smtClean="0">
                <a:effectLst>
                  <a:outerShdw blurRad="38100" dist="38100" dir="2700000" algn="tl">
                    <a:srgbClr val="000000">
                      <a:alpha val="43137"/>
                    </a:srgbClr>
                  </a:outerShdw>
                </a:effectLst>
                <a:latin typeface="Copperplate Gothic Bold" pitchFamily="34" charset="0"/>
              </a:rPr>
              <a:t>Saint Vincent Health Center</a:t>
            </a:r>
            <a:endParaRPr lang="en-US" sz="1800" dirty="0">
              <a:effectLst>
                <a:outerShdw blurRad="38100" dist="38100" dir="2700000" algn="tl">
                  <a:srgbClr val="000000">
                    <a:alpha val="43137"/>
                  </a:srgbClr>
                </a:outerShdw>
              </a:effectLst>
              <a:latin typeface="Copperplate Gothic Bold" pitchFamily="34" charset="0"/>
            </a:endParaRPr>
          </a:p>
          <a:p>
            <a:pPr algn="ctr">
              <a:defRPr/>
            </a:pPr>
            <a:r>
              <a:rPr lang="en-US" sz="1600" dirty="0" smtClean="0">
                <a:effectLst>
                  <a:outerShdw blurRad="38100" dist="38100" dir="2700000" algn="tl">
                    <a:srgbClr val="000000">
                      <a:alpha val="43137"/>
                    </a:srgbClr>
                  </a:outerShdw>
                </a:effectLst>
                <a:latin typeface="Copperplate Gothic Bold" pitchFamily="34" charset="0"/>
              </a:rPr>
              <a:t>New Addition Building</a:t>
            </a:r>
            <a:endParaRPr lang="en-US" sz="1600" dirty="0">
              <a:effectLst>
                <a:outerShdw blurRad="38100" dist="38100" dir="2700000" algn="tl">
                  <a:srgbClr val="000000">
                    <a:alpha val="43137"/>
                  </a:srgbClr>
                </a:outerShdw>
              </a:effectLst>
              <a:latin typeface="Copperplate Gothic Bold" pitchFamily="34" charset="0"/>
            </a:endParaRPr>
          </a:p>
          <a:p>
            <a:pPr algn="ctr">
              <a:defRPr/>
            </a:pPr>
            <a:r>
              <a:rPr lang="en-US" sz="1200" dirty="0" smtClean="0">
                <a:effectLst>
                  <a:outerShdw blurRad="38100" dist="38100" dir="2700000" algn="tl">
                    <a:srgbClr val="000000">
                      <a:alpha val="43137"/>
                    </a:srgbClr>
                  </a:outerShdw>
                </a:effectLst>
                <a:latin typeface="Copperplate Gothic Bold" pitchFamily="34" charset="0"/>
              </a:rPr>
              <a:t>Erie, PA</a:t>
            </a:r>
            <a:endParaRPr lang="en-US" sz="1200" dirty="0">
              <a:effectLst>
                <a:outerShdw blurRad="38100" dist="38100" dir="2700000" algn="tl">
                  <a:srgbClr val="000000">
                    <a:alpha val="43137"/>
                  </a:srgbClr>
                </a:outerShdw>
              </a:effectLst>
              <a:latin typeface="Copperplate Gothic Bold" pitchFamily="34" charset="0"/>
            </a:endParaRPr>
          </a:p>
          <a:p>
            <a:pPr algn="ctr">
              <a:defRPr/>
            </a:pPr>
            <a:endParaRPr lang="en-US" sz="800" dirty="0">
              <a:effectLst>
                <a:outerShdw blurRad="38100" dist="38100" dir="2700000" algn="tl">
                  <a:srgbClr val="000000">
                    <a:alpha val="43137"/>
                  </a:srgbClr>
                </a:outerShdw>
              </a:effectLst>
              <a:latin typeface="Copperplate Gothic Bold" pitchFamily="34" charset="0"/>
            </a:endParaRPr>
          </a:p>
          <a:p>
            <a:pPr algn="ctr">
              <a:defRPr/>
            </a:pPr>
            <a:r>
              <a:rPr lang="en-US" sz="1000" dirty="0" smtClean="0">
                <a:effectLst>
                  <a:outerShdw blurRad="38100" dist="38100" dir="2700000" algn="tl">
                    <a:srgbClr val="000000">
                      <a:alpha val="43137"/>
                    </a:srgbClr>
                  </a:outerShdw>
                </a:effectLst>
                <a:latin typeface="Copperplate Gothic Bold" pitchFamily="34" charset="0"/>
              </a:rPr>
              <a:t>Tyler </a:t>
            </a:r>
            <a:r>
              <a:rPr lang="en-US" sz="1000" dirty="0" err="1" smtClean="0">
                <a:effectLst>
                  <a:outerShdw blurRad="38100" dist="38100" dir="2700000" algn="tl">
                    <a:srgbClr val="000000">
                      <a:alpha val="43137"/>
                    </a:srgbClr>
                  </a:outerShdw>
                </a:effectLst>
                <a:latin typeface="Copperplate Gothic Bold" pitchFamily="34" charset="0"/>
              </a:rPr>
              <a:t>jaggi</a:t>
            </a:r>
            <a:r>
              <a:rPr lang="en-US" sz="1000" dirty="0" smtClean="0">
                <a:effectLst>
                  <a:outerShdw blurRad="38100" dist="38100" dir="2700000" algn="tl">
                    <a:srgbClr val="000000">
                      <a:alpha val="43137"/>
                    </a:srgbClr>
                  </a:outerShdw>
                </a:effectLst>
                <a:latin typeface="Copperplate Gothic Bold" pitchFamily="34" charset="0"/>
              </a:rPr>
              <a:t> | </a:t>
            </a:r>
            <a:r>
              <a:rPr lang="en-US" sz="1000" dirty="0">
                <a:effectLst>
                  <a:outerShdw blurRad="38100" dist="38100" dir="2700000" algn="tl">
                    <a:srgbClr val="000000">
                      <a:alpha val="43137"/>
                    </a:srgbClr>
                  </a:outerShdw>
                </a:effectLst>
                <a:latin typeface="Copperplate Gothic Bold" pitchFamily="34" charset="0"/>
              </a:rPr>
              <a:t>CONSTRUCTION MANAGEMENT</a:t>
            </a:r>
          </a:p>
        </p:txBody>
      </p:sp>
      <p:sp>
        <p:nvSpPr>
          <p:cNvPr id="4" name="TextBox 3"/>
          <p:cNvSpPr txBox="1"/>
          <p:nvPr/>
        </p:nvSpPr>
        <p:spPr>
          <a:xfrm>
            <a:off x="0" y="1058863"/>
            <a:ext cx="3810000" cy="5899692"/>
          </a:xfrm>
          <a:prstGeom prst="rect">
            <a:avLst/>
          </a:prstGeom>
          <a:solidFill>
            <a:schemeClr val="bg1"/>
          </a:solidFill>
          <a:ln>
            <a:noFill/>
          </a:ln>
        </p:spPr>
        <p:txBody>
          <a:bodyPr wrap="square">
            <a:spAutoFit/>
          </a:bodyPr>
          <a:lstStyle/>
          <a:p>
            <a:pPr>
              <a:defRPr/>
            </a:pPr>
            <a:endParaRPr lang="en-US" sz="1200" dirty="0">
              <a:latin typeface="Copperplate Gothic Bold" pitchFamily="34" charset="0"/>
            </a:endParaRPr>
          </a:p>
          <a:p>
            <a:pPr>
              <a:defRPr/>
            </a:pPr>
            <a:r>
              <a:rPr lang="en-US" sz="1200" dirty="0">
                <a:effectLst>
                  <a:outerShdw blurRad="38100" dist="38100" dir="2700000" algn="tl">
                    <a:srgbClr val="000000">
                      <a:alpha val="43137"/>
                    </a:srgbClr>
                  </a:outerShdw>
                </a:effectLst>
                <a:latin typeface="Copperplate Gothic Bold" pitchFamily="34" charset="0"/>
              </a:rPr>
              <a:t>PRESENTATION OUTLINE:</a:t>
            </a:r>
          </a:p>
          <a:p>
            <a:pPr>
              <a:defRPr/>
            </a:pPr>
            <a:endParaRPr lang="en-US" sz="800" dirty="0">
              <a:latin typeface="Copperplate Gothic Bold" pitchFamily="34" charset="0"/>
            </a:endParaRPr>
          </a:p>
          <a:p>
            <a:pPr marL="857250" lvl="1" indent="-400050">
              <a:lnSpc>
                <a:spcPct val="150000"/>
              </a:lnSpc>
              <a:buFont typeface="+mj-lt"/>
              <a:buAutoNum type="romanUcPeriod"/>
              <a:defRPr/>
            </a:pPr>
            <a:r>
              <a:rPr lang="en-US" sz="1000" dirty="0">
                <a:solidFill>
                  <a:schemeClr val="bg1">
                    <a:lumMod val="50000"/>
                    <a:lumOff val="50000"/>
                  </a:schemeClr>
                </a:solidFill>
                <a:latin typeface="Copperplate Gothic Bold" pitchFamily="34" charset="0"/>
              </a:rPr>
              <a:t>PROJECT BACKGROUND</a:t>
            </a:r>
          </a:p>
          <a:p>
            <a:pPr marL="857250" lvl="1" indent="-400050">
              <a:lnSpc>
                <a:spcPct val="150000"/>
              </a:lnSpc>
              <a:buFont typeface="+mj-lt"/>
              <a:buAutoNum type="romanUcPeriod"/>
              <a:defRPr/>
            </a:pPr>
            <a:r>
              <a:rPr lang="en-US" sz="1000" dirty="0">
                <a:solidFill>
                  <a:schemeClr val="bg1">
                    <a:lumMod val="50000"/>
                    <a:lumOff val="50000"/>
                  </a:schemeClr>
                </a:solidFill>
                <a:latin typeface="Copperplate Gothic Bold" pitchFamily="34" charset="0"/>
              </a:rPr>
              <a:t>ANALYSIS #1: </a:t>
            </a:r>
            <a:r>
              <a:rPr lang="en-US" sz="1000" dirty="0" smtClean="0">
                <a:solidFill>
                  <a:schemeClr val="bg1">
                    <a:lumMod val="50000"/>
                    <a:lumOff val="50000"/>
                  </a:schemeClr>
                </a:solidFill>
                <a:latin typeface="Copperplate Gothic Bold" pitchFamily="34" charset="0"/>
              </a:rPr>
              <a:t>Re-Sequencing Phasing</a:t>
            </a:r>
            <a:endParaRPr lang="en-US" sz="1000" dirty="0">
              <a:solidFill>
                <a:schemeClr val="bg1">
                  <a:lumMod val="50000"/>
                  <a:lumOff val="50000"/>
                </a:schemeClr>
              </a:solidFill>
              <a:latin typeface="Copperplate Gothic Bold" pitchFamily="34" charset="0"/>
            </a:endParaRPr>
          </a:p>
          <a:p>
            <a:pPr marL="1314450" lvl="2" indent="-400050">
              <a:lnSpc>
                <a:spcPct val="150000"/>
              </a:lnSpc>
              <a:buFont typeface="+mj-lt"/>
              <a:buAutoNum type="romanUcPeriod"/>
              <a:defRPr/>
            </a:pPr>
            <a:r>
              <a:rPr lang="en-US" sz="1000" dirty="0" smtClean="0">
                <a:solidFill>
                  <a:schemeClr val="bg1">
                    <a:lumMod val="50000"/>
                    <a:lumOff val="50000"/>
                  </a:schemeClr>
                </a:solidFill>
                <a:latin typeface="Copperplate Gothic Bold" pitchFamily="34" charset="0"/>
              </a:rPr>
              <a:t>Background</a:t>
            </a:r>
            <a:endParaRPr lang="en-US" sz="1000" dirty="0">
              <a:solidFill>
                <a:schemeClr val="bg1">
                  <a:lumMod val="50000"/>
                  <a:lumOff val="50000"/>
                </a:schemeClr>
              </a:solidFill>
              <a:latin typeface="Copperplate Gothic Bold" pitchFamily="34" charset="0"/>
            </a:endParaRPr>
          </a:p>
          <a:p>
            <a:pPr marL="1314450" lvl="2" indent="-400050">
              <a:lnSpc>
                <a:spcPct val="150000"/>
              </a:lnSpc>
              <a:buFont typeface="+mj-lt"/>
              <a:buAutoNum type="romanUcPeriod"/>
              <a:defRPr/>
            </a:pPr>
            <a:r>
              <a:rPr lang="en-US" sz="1000" dirty="0" smtClean="0">
                <a:solidFill>
                  <a:schemeClr val="bg1">
                    <a:lumMod val="50000"/>
                    <a:lumOff val="50000"/>
                  </a:schemeClr>
                </a:solidFill>
                <a:latin typeface="Copperplate Gothic Bold" pitchFamily="34" charset="0"/>
              </a:rPr>
              <a:t>Case Findings</a:t>
            </a:r>
            <a:endParaRPr lang="en-US" sz="1000" dirty="0">
              <a:solidFill>
                <a:schemeClr val="bg1">
                  <a:lumMod val="50000"/>
                  <a:lumOff val="50000"/>
                </a:schemeClr>
              </a:solidFill>
              <a:latin typeface="Copperplate Gothic Bold" pitchFamily="34" charset="0"/>
            </a:endParaRPr>
          </a:p>
          <a:p>
            <a:pPr marL="1314450" lvl="2" indent="-400050">
              <a:lnSpc>
                <a:spcPct val="150000"/>
              </a:lnSpc>
              <a:buFont typeface="+mj-lt"/>
              <a:buAutoNum type="romanUcPeriod"/>
              <a:defRPr/>
            </a:pPr>
            <a:r>
              <a:rPr lang="en-US" sz="1000" dirty="0" smtClean="0">
                <a:solidFill>
                  <a:schemeClr val="bg1">
                    <a:lumMod val="50000"/>
                    <a:lumOff val="50000"/>
                  </a:schemeClr>
                </a:solidFill>
                <a:latin typeface="Copperplate Gothic Bold" pitchFamily="34" charset="0"/>
              </a:rPr>
              <a:t>Recommendations</a:t>
            </a:r>
            <a:endParaRPr lang="en-US" sz="1000" dirty="0">
              <a:solidFill>
                <a:schemeClr val="bg1">
                  <a:lumMod val="50000"/>
                  <a:lumOff val="50000"/>
                </a:schemeClr>
              </a:solidFill>
              <a:latin typeface="Copperplate Gothic Bold" pitchFamily="34" charset="0"/>
            </a:endParaRPr>
          </a:p>
          <a:p>
            <a:pPr marL="857250" lvl="1" indent="-400050">
              <a:lnSpc>
                <a:spcPct val="150000"/>
              </a:lnSpc>
              <a:buFont typeface="+mj-lt"/>
              <a:buAutoNum type="romanUcPeriod"/>
              <a:defRPr/>
            </a:pPr>
            <a:r>
              <a:rPr lang="en-US" sz="1000" dirty="0">
                <a:latin typeface="Copperplate Gothic Bold" pitchFamily="34" charset="0"/>
              </a:rPr>
              <a:t>ANALYSIS #2: Precast Façade</a:t>
            </a:r>
          </a:p>
          <a:p>
            <a:pPr marL="1314450" lvl="2" indent="-400050">
              <a:lnSpc>
                <a:spcPct val="150000"/>
              </a:lnSpc>
              <a:buFont typeface="+mj-lt"/>
              <a:buAutoNum type="romanUcPeriod"/>
              <a:defRPr/>
            </a:pPr>
            <a:r>
              <a:rPr lang="en-US" sz="1000" dirty="0">
                <a:latin typeface="Copperplate Gothic Bold" pitchFamily="34" charset="0"/>
              </a:rPr>
              <a:t>Design</a:t>
            </a:r>
          </a:p>
          <a:p>
            <a:pPr marL="1314450" lvl="2" indent="-400050">
              <a:lnSpc>
                <a:spcPct val="150000"/>
              </a:lnSpc>
              <a:buFont typeface="+mj-lt"/>
              <a:buAutoNum type="romanUcPeriod"/>
              <a:defRPr/>
            </a:pPr>
            <a:r>
              <a:rPr lang="en-US" sz="1000" dirty="0">
                <a:solidFill>
                  <a:schemeClr val="bg1">
                    <a:lumMod val="50000"/>
                    <a:lumOff val="50000"/>
                  </a:schemeClr>
                </a:solidFill>
                <a:latin typeface="Copperplate Gothic Bold" pitchFamily="34" charset="0"/>
              </a:rPr>
              <a:t>Structural Impact</a:t>
            </a:r>
          </a:p>
          <a:p>
            <a:pPr marL="1314450" lvl="2" indent="-400050">
              <a:lnSpc>
                <a:spcPct val="150000"/>
              </a:lnSpc>
              <a:buFont typeface="+mj-lt"/>
              <a:buAutoNum type="romanUcPeriod"/>
              <a:defRPr/>
            </a:pPr>
            <a:r>
              <a:rPr lang="en-US" sz="1000" dirty="0">
                <a:solidFill>
                  <a:schemeClr val="bg1">
                    <a:lumMod val="50000"/>
                    <a:lumOff val="50000"/>
                  </a:schemeClr>
                </a:solidFill>
                <a:latin typeface="Copperplate Gothic Bold" pitchFamily="34" charset="0"/>
              </a:rPr>
              <a:t>Schedule/Cost Impact</a:t>
            </a:r>
          </a:p>
          <a:p>
            <a:pPr marL="1314450" lvl="2" indent="-400050">
              <a:lnSpc>
                <a:spcPct val="150000"/>
              </a:lnSpc>
              <a:buFont typeface="+mj-lt"/>
              <a:buAutoNum type="romanUcPeriod"/>
              <a:defRPr/>
            </a:pPr>
            <a:r>
              <a:rPr lang="en-US" sz="1000" dirty="0" smtClean="0">
                <a:solidFill>
                  <a:schemeClr val="bg1">
                    <a:lumMod val="50000"/>
                    <a:lumOff val="50000"/>
                  </a:schemeClr>
                </a:solidFill>
                <a:latin typeface="Copperplate Gothic Bold" pitchFamily="34" charset="0"/>
              </a:rPr>
              <a:t>Project Impact</a:t>
            </a:r>
            <a:endParaRPr lang="en-US" sz="1000" dirty="0">
              <a:solidFill>
                <a:schemeClr val="bg1">
                  <a:lumMod val="50000"/>
                  <a:lumOff val="50000"/>
                </a:schemeClr>
              </a:solidFill>
              <a:latin typeface="Copperplate Gothic Bold" pitchFamily="34" charset="0"/>
            </a:endParaRPr>
          </a:p>
          <a:p>
            <a:pPr marL="1314450" lvl="2" indent="-400050">
              <a:lnSpc>
                <a:spcPct val="150000"/>
              </a:lnSpc>
              <a:buFont typeface="+mj-lt"/>
              <a:buAutoNum type="romanUcPeriod"/>
              <a:defRPr/>
            </a:pPr>
            <a:r>
              <a:rPr lang="en-US" sz="1000" dirty="0" smtClean="0">
                <a:solidFill>
                  <a:schemeClr val="bg1">
                    <a:lumMod val="50000"/>
                    <a:lumOff val="50000"/>
                  </a:schemeClr>
                </a:solidFill>
                <a:latin typeface="Copperplate Gothic Bold" pitchFamily="34" charset="0"/>
              </a:rPr>
              <a:t>The Choice</a:t>
            </a:r>
            <a:endParaRPr lang="en-US" sz="1000" dirty="0">
              <a:solidFill>
                <a:schemeClr val="bg1">
                  <a:lumMod val="50000"/>
                  <a:lumOff val="50000"/>
                </a:schemeClr>
              </a:solidFill>
              <a:latin typeface="Copperplate Gothic Bold" pitchFamily="34" charset="0"/>
            </a:endParaRPr>
          </a:p>
          <a:p>
            <a:pPr marL="857250" lvl="1" indent="-400050">
              <a:lnSpc>
                <a:spcPct val="150000"/>
              </a:lnSpc>
              <a:buFont typeface="+mj-lt"/>
              <a:buAutoNum type="romanUcPeriod"/>
              <a:defRPr/>
            </a:pPr>
            <a:r>
              <a:rPr lang="en-US" sz="1000" dirty="0">
                <a:solidFill>
                  <a:schemeClr val="bg1">
                    <a:lumMod val="50000"/>
                    <a:lumOff val="50000"/>
                  </a:schemeClr>
                </a:solidFill>
                <a:latin typeface="Copperplate Gothic Bold" pitchFamily="34" charset="0"/>
              </a:rPr>
              <a:t>ANALYSIS #3: </a:t>
            </a:r>
            <a:r>
              <a:rPr lang="en-US" sz="1000" dirty="0" smtClean="0">
                <a:solidFill>
                  <a:schemeClr val="bg1">
                    <a:lumMod val="50000"/>
                    <a:lumOff val="50000"/>
                  </a:schemeClr>
                </a:solidFill>
                <a:latin typeface="Copperplate Gothic Bold" pitchFamily="34" charset="0"/>
              </a:rPr>
              <a:t> BIM  Implementation </a:t>
            </a:r>
          </a:p>
          <a:p>
            <a:pPr marL="857250" lvl="1" indent="-400050">
              <a:lnSpc>
                <a:spcPct val="150000"/>
              </a:lnSpc>
              <a:buFont typeface="+mj-lt"/>
              <a:buAutoNum type="romanUcPeriod"/>
              <a:defRPr/>
            </a:pPr>
            <a:r>
              <a:rPr lang="en-US" sz="1000" dirty="0" smtClean="0">
                <a:solidFill>
                  <a:schemeClr val="bg1">
                    <a:lumMod val="50000"/>
                    <a:lumOff val="50000"/>
                  </a:schemeClr>
                </a:solidFill>
                <a:latin typeface="Copperplate Gothic Bold" pitchFamily="34" charset="0"/>
              </a:rPr>
              <a:t>ANALYSIS #4: ICRA Plan</a:t>
            </a:r>
          </a:p>
          <a:p>
            <a:pPr marL="1314450" lvl="2" indent="-400050">
              <a:lnSpc>
                <a:spcPct val="150000"/>
              </a:lnSpc>
              <a:buFont typeface="+mj-lt"/>
              <a:buAutoNum type="romanUcPeriod"/>
              <a:defRPr/>
            </a:pPr>
            <a:r>
              <a:rPr lang="en-US" sz="1000" dirty="0" smtClean="0">
                <a:solidFill>
                  <a:schemeClr val="bg1">
                    <a:lumMod val="50000"/>
                    <a:lumOff val="50000"/>
                  </a:schemeClr>
                </a:solidFill>
                <a:latin typeface="Copperplate Gothic Bold" pitchFamily="34" charset="0"/>
              </a:rPr>
              <a:t>ICRA Matrix</a:t>
            </a:r>
            <a:endParaRPr lang="en-US" sz="1000" dirty="0">
              <a:solidFill>
                <a:schemeClr val="bg1">
                  <a:lumMod val="50000"/>
                  <a:lumOff val="50000"/>
                </a:schemeClr>
              </a:solidFill>
              <a:latin typeface="Copperplate Gothic Bold" pitchFamily="34" charset="0"/>
            </a:endParaRPr>
          </a:p>
          <a:p>
            <a:pPr marL="1314450" lvl="2" indent="-400050">
              <a:lnSpc>
                <a:spcPct val="150000"/>
              </a:lnSpc>
              <a:buFont typeface="+mj-lt"/>
              <a:buAutoNum type="romanUcPeriod"/>
              <a:defRPr/>
            </a:pPr>
            <a:r>
              <a:rPr lang="en-US" sz="1000" dirty="0" smtClean="0">
                <a:solidFill>
                  <a:schemeClr val="bg1">
                    <a:lumMod val="50000"/>
                    <a:lumOff val="50000"/>
                  </a:schemeClr>
                </a:solidFill>
                <a:latin typeface="Copperplate Gothic Bold" pitchFamily="34" charset="0"/>
              </a:rPr>
              <a:t>Areas of Risk</a:t>
            </a:r>
          </a:p>
          <a:p>
            <a:pPr marL="1314450" lvl="2" indent="-400050">
              <a:lnSpc>
                <a:spcPct val="150000"/>
              </a:lnSpc>
              <a:buFont typeface="+mj-lt"/>
              <a:buAutoNum type="romanUcPeriod"/>
              <a:defRPr/>
            </a:pPr>
            <a:r>
              <a:rPr lang="en-US" sz="1000" dirty="0" smtClean="0">
                <a:solidFill>
                  <a:schemeClr val="bg1">
                    <a:lumMod val="50000"/>
                    <a:lumOff val="50000"/>
                  </a:schemeClr>
                </a:solidFill>
                <a:latin typeface="Copperplate Gothic Bold" pitchFamily="34" charset="0"/>
              </a:rPr>
              <a:t>Construction Precautions</a:t>
            </a:r>
            <a:endParaRPr lang="en-US" sz="1000" dirty="0">
              <a:solidFill>
                <a:schemeClr val="bg1">
                  <a:lumMod val="50000"/>
                  <a:lumOff val="50000"/>
                </a:schemeClr>
              </a:solidFill>
              <a:latin typeface="Copperplate Gothic Bold" pitchFamily="34" charset="0"/>
            </a:endParaRPr>
          </a:p>
          <a:p>
            <a:pPr marL="1314450" lvl="2" indent="-400050">
              <a:lnSpc>
                <a:spcPct val="150000"/>
              </a:lnSpc>
              <a:buFont typeface="+mj-lt"/>
              <a:buAutoNum type="romanUcPeriod"/>
              <a:defRPr/>
            </a:pPr>
            <a:r>
              <a:rPr lang="en-US" sz="1000" dirty="0" smtClean="0">
                <a:solidFill>
                  <a:schemeClr val="bg1">
                    <a:lumMod val="50000"/>
                    <a:lumOff val="50000"/>
                  </a:schemeClr>
                </a:solidFill>
                <a:latin typeface="Copperplate Gothic Bold" pitchFamily="34" charset="0"/>
              </a:rPr>
              <a:t>Mechanical Impact</a:t>
            </a:r>
          </a:p>
          <a:p>
            <a:pPr marL="857250" lvl="1" indent="-400050">
              <a:lnSpc>
                <a:spcPct val="150000"/>
              </a:lnSpc>
              <a:buFont typeface="+mj-lt"/>
              <a:buAutoNum type="romanUcPeriod"/>
              <a:defRPr/>
            </a:pPr>
            <a:r>
              <a:rPr lang="en-US" sz="1000" dirty="0" smtClean="0">
                <a:solidFill>
                  <a:schemeClr val="bg1">
                    <a:lumMod val="50000"/>
                    <a:lumOff val="50000"/>
                  </a:schemeClr>
                </a:solidFill>
                <a:latin typeface="Copperplate Gothic Bold" pitchFamily="34" charset="0"/>
              </a:rPr>
              <a:t>LESSONS </a:t>
            </a:r>
            <a:r>
              <a:rPr lang="en-US" sz="1000" dirty="0">
                <a:solidFill>
                  <a:schemeClr val="bg1">
                    <a:lumMod val="50000"/>
                    <a:lumOff val="50000"/>
                  </a:schemeClr>
                </a:solidFill>
                <a:latin typeface="Copperplate Gothic Bold" pitchFamily="34" charset="0"/>
              </a:rPr>
              <a:t>LEARNED</a:t>
            </a:r>
          </a:p>
          <a:p>
            <a:pPr marL="857250" lvl="1" indent="-400050">
              <a:lnSpc>
                <a:spcPct val="150000"/>
              </a:lnSpc>
              <a:buFont typeface="+mj-lt"/>
              <a:buAutoNum type="romanUcPeriod"/>
              <a:defRPr/>
            </a:pPr>
            <a:r>
              <a:rPr lang="en-US" sz="1000" dirty="0">
                <a:solidFill>
                  <a:schemeClr val="bg1">
                    <a:lumMod val="50000"/>
                    <a:lumOff val="50000"/>
                  </a:schemeClr>
                </a:solidFill>
                <a:latin typeface="Copperplate Gothic Bold" pitchFamily="34" charset="0"/>
              </a:rPr>
              <a:t>ACKNOWLEDGEMENTS </a:t>
            </a:r>
            <a:endParaRPr lang="en-US" sz="1400" dirty="0" smtClean="0">
              <a:solidFill>
                <a:schemeClr val="bg1">
                  <a:lumMod val="50000"/>
                  <a:lumOff val="50000"/>
                </a:schemeClr>
              </a:solidFill>
              <a:latin typeface="Copperplate Gothic Bold" pitchFamily="34" charset="0"/>
            </a:endParaRPr>
          </a:p>
          <a:p>
            <a:pPr marL="857250" lvl="1" indent="-400050">
              <a:lnSpc>
                <a:spcPct val="150000"/>
              </a:lnSpc>
              <a:buFont typeface="+mj-lt"/>
              <a:buAutoNum type="romanUcPeriod"/>
              <a:defRPr/>
            </a:pPr>
            <a:endParaRPr lang="en-US" sz="1400" dirty="0">
              <a:latin typeface="Copperplate Gothic Bold" pitchFamily="34" charset="0"/>
            </a:endParaRPr>
          </a:p>
          <a:p>
            <a:pPr marL="857250" lvl="1" indent="-400050">
              <a:lnSpc>
                <a:spcPct val="125000"/>
              </a:lnSpc>
              <a:defRPr/>
            </a:pPr>
            <a:endParaRPr lang="en-US" sz="1050" dirty="0">
              <a:latin typeface="Copperplate Gothic Bold" pitchFamily="34" charset="0"/>
            </a:endParaRPr>
          </a:p>
          <a:p>
            <a:pPr marL="857250" lvl="1" indent="-400050">
              <a:lnSpc>
                <a:spcPct val="125000"/>
              </a:lnSpc>
              <a:defRPr/>
            </a:pPr>
            <a:endParaRPr lang="en-US" sz="1050" dirty="0">
              <a:latin typeface="Copperplate Gothic Bold" pitchFamily="34" charset="0"/>
            </a:endParaRPr>
          </a:p>
          <a:p>
            <a:pPr marL="857250" lvl="1" indent="-400050">
              <a:lnSpc>
                <a:spcPct val="125000"/>
              </a:lnSpc>
              <a:defRPr/>
            </a:pPr>
            <a:endParaRPr lang="en-US" sz="1050" dirty="0">
              <a:latin typeface="Copperplate Gothic Bold" pitchFamily="34" charset="0"/>
            </a:endParaRPr>
          </a:p>
        </p:txBody>
      </p:sp>
      <p:cxnSp>
        <p:nvCxnSpPr>
          <p:cNvPr id="8" name="Straight Connector 7"/>
          <p:cNvCxnSpPr/>
          <p:nvPr/>
        </p:nvCxnSpPr>
        <p:spPr>
          <a:xfrm rot="5400000" flipH="1" flipV="1">
            <a:off x="914400" y="3962400"/>
            <a:ext cx="57912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0" y="1066800"/>
            <a:ext cx="27432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5400000" flipH="1" flipV="1">
            <a:off x="8610600" y="533400"/>
            <a:ext cx="10668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5400000" flipH="1" flipV="1">
            <a:off x="17754600" y="533400"/>
            <a:ext cx="10668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10058400" y="1905000"/>
            <a:ext cx="7848600" cy="4739759"/>
          </a:xfrm>
          <a:prstGeom prst="rect">
            <a:avLst/>
          </a:prstGeom>
          <a:noFill/>
        </p:spPr>
        <p:txBody>
          <a:bodyPr>
            <a:spAutoFit/>
          </a:bodyPr>
          <a:lstStyle/>
          <a:p>
            <a:pPr>
              <a:buFont typeface="Arial" charset="0"/>
              <a:buNone/>
            </a:pPr>
            <a:r>
              <a:rPr lang="en-US" sz="1800" b="1" dirty="0" smtClean="0">
                <a:solidFill>
                  <a:schemeClr val="bg1">
                    <a:lumMod val="50000"/>
                    <a:lumOff val="50000"/>
                  </a:schemeClr>
                </a:solidFill>
                <a:latin typeface="Copperplate Gothic Bold" pitchFamily="34" charset="0"/>
              </a:rPr>
              <a:t>Architectural Precast Concrete &amp; Steel Stud Panel Wall System:</a:t>
            </a:r>
          </a:p>
          <a:p>
            <a:pPr>
              <a:buFont typeface="Arial" charset="0"/>
              <a:buNone/>
            </a:pPr>
            <a:endParaRPr lang="en-US" sz="1800" b="1" dirty="0" smtClean="0">
              <a:solidFill>
                <a:schemeClr val="bg1">
                  <a:lumMod val="50000"/>
                  <a:lumOff val="50000"/>
                </a:schemeClr>
              </a:solidFill>
              <a:latin typeface="Copperplate Gothic Bold" pitchFamily="34" charset="0"/>
            </a:endParaRPr>
          </a:p>
          <a:p>
            <a:pPr marL="285750" indent="-285750">
              <a:buFont typeface="Arial" pitchFamily="34" charset="0"/>
              <a:buChar char="•"/>
            </a:pPr>
            <a:r>
              <a:rPr lang="en-US" sz="1800" dirty="0" smtClean="0">
                <a:latin typeface="Copperplate Gothic Bold" pitchFamily="34" charset="0"/>
              </a:rPr>
              <a:t>Exterior Surface – Thin Architectural Brick Veneer</a:t>
            </a:r>
          </a:p>
          <a:p>
            <a:pPr marL="742950" lvl="1" indent="-285750">
              <a:buFont typeface="Arial" pitchFamily="34" charset="0"/>
              <a:buChar char="•"/>
            </a:pPr>
            <a:r>
              <a:rPr lang="en-US" sz="1800" dirty="0" smtClean="0">
                <a:latin typeface="Copperplate Gothic Bold" pitchFamily="34" charset="0"/>
              </a:rPr>
              <a:t>Veneer cast into 2 inches of reinforced precast concrete</a:t>
            </a:r>
          </a:p>
          <a:p>
            <a:pPr marL="285750" indent="-285750">
              <a:buFont typeface="Arial" pitchFamily="34" charset="0"/>
              <a:buChar char="•"/>
            </a:pPr>
            <a:r>
              <a:rPr lang="en-US" sz="1800" dirty="0" smtClean="0">
                <a:latin typeface="Copperplate Gothic Bold" pitchFamily="34" charset="0"/>
              </a:rPr>
              <a:t>Inside Surface – 16 gauge, 6 inch steel studs @ 2 </a:t>
            </a:r>
            <a:r>
              <a:rPr lang="en-US" sz="1800" dirty="0" err="1" smtClean="0">
                <a:latin typeface="Copperplate Gothic Bold" pitchFamily="34" charset="0"/>
              </a:rPr>
              <a:t>ft</a:t>
            </a:r>
            <a:r>
              <a:rPr lang="en-US" sz="1800" dirty="0" smtClean="0">
                <a:latin typeface="Copperplate Gothic Bold" pitchFamily="34" charset="0"/>
              </a:rPr>
              <a:t> on center</a:t>
            </a:r>
          </a:p>
          <a:p>
            <a:pPr marL="285750" indent="-285750">
              <a:buFont typeface="Arial" pitchFamily="34" charset="0"/>
              <a:buChar char="•"/>
            </a:pPr>
            <a:r>
              <a:rPr lang="en-US" sz="1800" dirty="0" smtClean="0">
                <a:latin typeface="Copperplate Gothic Bold" pitchFamily="34" charset="0"/>
              </a:rPr>
              <a:t>Connected with shear studs</a:t>
            </a:r>
          </a:p>
          <a:p>
            <a:pPr>
              <a:buFont typeface="Arial" charset="0"/>
              <a:buNone/>
            </a:pPr>
            <a:endParaRPr lang="en-US" sz="1800" dirty="0" smtClean="0">
              <a:solidFill>
                <a:schemeClr val="bg1">
                  <a:lumMod val="50000"/>
                  <a:lumOff val="50000"/>
                </a:schemeClr>
              </a:solidFill>
              <a:latin typeface="Copperplate Gothic Bold" pitchFamily="34" charset="0"/>
            </a:endParaRPr>
          </a:p>
          <a:p>
            <a:pPr>
              <a:buFont typeface="Arial" charset="0"/>
              <a:buNone/>
            </a:pPr>
            <a:r>
              <a:rPr lang="en-US" sz="1800" dirty="0" err="1" smtClean="0">
                <a:solidFill>
                  <a:schemeClr val="bg1">
                    <a:lumMod val="50000"/>
                    <a:lumOff val="50000"/>
                  </a:schemeClr>
                </a:solidFill>
                <a:latin typeface="Copperplate Gothic Bold" pitchFamily="34" charset="0"/>
              </a:rPr>
              <a:t>SlenderWall</a:t>
            </a:r>
            <a:r>
              <a:rPr lang="en-US" sz="1800" dirty="0" smtClean="0">
                <a:solidFill>
                  <a:schemeClr val="bg1">
                    <a:lumMod val="50000"/>
                    <a:lumOff val="50000"/>
                  </a:schemeClr>
                </a:solidFill>
                <a:latin typeface="Copperplate Gothic Bold" pitchFamily="34" charset="0"/>
              </a:rPr>
              <a:t> Panel Replaces:</a:t>
            </a:r>
          </a:p>
          <a:p>
            <a:pPr>
              <a:buFont typeface="Arial" charset="0"/>
              <a:buNone/>
            </a:pPr>
            <a:endParaRPr lang="en-US" sz="1800" dirty="0" smtClean="0">
              <a:solidFill>
                <a:schemeClr val="bg1">
                  <a:lumMod val="50000"/>
                  <a:lumOff val="50000"/>
                </a:schemeClr>
              </a:solidFill>
              <a:latin typeface="Copperplate Gothic Bold" pitchFamily="34" charset="0"/>
            </a:endParaRPr>
          </a:p>
          <a:p>
            <a:pPr marL="285750" indent="-285750">
              <a:buFont typeface="Arial" pitchFamily="34" charset="0"/>
              <a:buChar char="•"/>
            </a:pPr>
            <a:r>
              <a:rPr lang="en-US" sz="1800" dirty="0" smtClean="0">
                <a:latin typeface="Copperplate Gothic Bold" pitchFamily="34" charset="0"/>
              </a:rPr>
              <a:t>Brick Veneer</a:t>
            </a:r>
          </a:p>
          <a:p>
            <a:pPr marL="285750" indent="-285750">
              <a:buFont typeface="Arial" pitchFamily="34" charset="0"/>
              <a:buChar char="•"/>
            </a:pPr>
            <a:r>
              <a:rPr lang="en-US" sz="1800" dirty="0" smtClean="0">
                <a:latin typeface="Copperplate Gothic Bold" pitchFamily="34" charset="0"/>
              </a:rPr>
              <a:t>Spray-on Hot Fluid Applied Vapor Barrier</a:t>
            </a:r>
          </a:p>
          <a:p>
            <a:pPr marL="285750" indent="-285750">
              <a:buFont typeface="Arial" pitchFamily="34" charset="0"/>
              <a:buChar char="•"/>
            </a:pPr>
            <a:r>
              <a:rPr lang="en-US" sz="1800" dirty="0" smtClean="0">
                <a:latin typeface="Copperplate Gothic Bold" pitchFamily="34" charset="0"/>
              </a:rPr>
              <a:t>Exterior Sheathing</a:t>
            </a:r>
          </a:p>
          <a:p>
            <a:pPr marL="285750" indent="-285750">
              <a:buFont typeface="Arial" pitchFamily="34" charset="0"/>
              <a:buChar char="•"/>
            </a:pPr>
            <a:r>
              <a:rPr lang="en-US" sz="1800" dirty="0" smtClean="0">
                <a:latin typeface="Copperplate Gothic Bold" pitchFamily="34" charset="0"/>
              </a:rPr>
              <a:t>Exterior Metal Studs</a:t>
            </a:r>
          </a:p>
          <a:p>
            <a:pPr>
              <a:defRPr/>
            </a:pPr>
            <a:endParaRPr lang="en-US" sz="1400" dirty="0">
              <a:latin typeface="Copperplate Gothic Bold" pitchFamily="34" charset="0"/>
            </a:endParaRPr>
          </a:p>
        </p:txBody>
      </p:sp>
      <p:pic>
        <p:nvPicPr>
          <p:cNvPr id="23581" name="Picture 52" descr="penns state logo.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4800" y="228600"/>
            <a:ext cx="1114425" cy="593725"/>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23582" name="Picture 53" descr="penns state logo.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6012775" y="228600"/>
            <a:ext cx="1114425" cy="593725"/>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23584" name="TextBox 39"/>
          <p:cNvSpPr txBox="1">
            <a:spLocks noChangeArrowheads="1"/>
          </p:cNvSpPr>
          <p:nvPr/>
        </p:nvSpPr>
        <p:spPr bwMode="auto">
          <a:xfrm>
            <a:off x="26822400" y="6473825"/>
            <a:ext cx="457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200">
                <a:solidFill>
                  <a:schemeClr val="tx1"/>
                </a:solidFill>
                <a:latin typeface="Arial" charset="0"/>
              </a:defRPr>
            </a:lvl1pPr>
            <a:lvl2pPr marL="742950" indent="-285750" eaLnBrk="0" hangingPunct="0">
              <a:defRPr sz="2200">
                <a:solidFill>
                  <a:schemeClr val="tx1"/>
                </a:solidFill>
                <a:latin typeface="Arial" charset="0"/>
              </a:defRPr>
            </a:lvl2pPr>
            <a:lvl3pPr marL="1143000" indent="-228600" eaLnBrk="0" hangingPunct="0">
              <a:defRPr sz="2200">
                <a:solidFill>
                  <a:schemeClr val="tx1"/>
                </a:solidFill>
                <a:latin typeface="Arial" charset="0"/>
              </a:defRPr>
            </a:lvl3pPr>
            <a:lvl4pPr marL="1600200" indent="-228600" eaLnBrk="0" hangingPunct="0">
              <a:defRPr sz="2200">
                <a:solidFill>
                  <a:schemeClr val="tx1"/>
                </a:solidFill>
                <a:latin typeface="Arial" charset="0"/>
              </a:defRPr>
            </a:lvl4pPr>
            <a:lvl5pPr marL="2057400" indent="-228600" eaLnBrk="0" hangingPunct="0">
              <a:defRPr sz="2200">
                <a:solidFill>
                  <a:schemeClr val="tx1"/>
                </a:solidFill>
                <a:latin typeface="Arial" charset="0"/>
              </a:defRPr>
            </a:lvl5pPr>
            <a:lvl6pPr marL="2514600" indent="-228600" eaLnBrk="0" fontAlgn="base" hangingPunct="0">
              <a:spcBef>
                <a:spcPct val="0"/>
              </a:spcBef>
              <a:spcAft>
                <a:spcPct val="0"/>
              </a:spcAft>
              <a:defRPr sz="2200">
                <a:solidFill>
                  <a:schemeClr val="tx1"/>
                </a:solidFill>
                <a:latin typeface="Arial" charset="0"/>
              </a:defRPr>
            </a:lvl6pPr>
            <a:lvl7pPr marL="2971800" indent="-228600" eaLnBrk="0" fontAlgn="base" hangingPunct="0">
              <a:spcBef>
                <a:spcPct val="0"/>
              </a:spcBef>
              <a:spcAft>
                <a:spcPct val="0"/>
              </a:spcAft>
              <a:defRPr sz="2200">
                <a:solidFill>
                  <a:schemeClr val="tx1"/>
                </a:solidFill>
                <a:latin typeface="Arial" charset="0"/>
              </a:defRPr>
            </a:lvl7pPr>
            <a:lvl8pPr marL="3429000" indent="-228600" eaLnBrk="0" fontAlgn="base" hangingPunct="0">
              <a:spcBef>
                <a:spcPct val="0"/>
              </a:spcBef>
              <a:spcAft>
                <a:spcPct val="0"/>
              </a:spcAft>
              <a:defRPr sz="2200">
                <a:solidFill>
                  <a:schemeClr val="tx1"/>
                </a:solidFill>
                <a:latin typeface="Arial" charset="0"/>
              </a:defRPr>
            </a:lvl8pPr>
            <a:lvl9pPr marL="3886200" indent="-228600" eaLnBrk="0" fontAlgn="base" hangingPunct="0">
              <a:spcBef>
                <a:spcPct val="0"/>
              </a:spcBef>
              <a:spcAft>
                <a:spcPct val="0"/>
              </a:spcAft>
              <a:defRPr sz="2200">
                <a:solidFill>
                  <a:schemeClr val="tx1"/>
                </a:solidFill>
                <a:latin typeface="Arial" charset="0"/>
              </a:defRPr>
            </a:lvl9pPr>
          </a:lstStyle>
          <a:p>
            <a:pPr eaLnBrk="1" hangingPunct="1"/>
            <a:fld id="{FBBAE181-011A-42DE-B96B-556D36D4FE92}" type="slidenum">
              <a:rPr lang="en-US" sz="1400" b="1">
                <a:latin typeface="Copperplate Gothic Bold" pitchFamily="34" charset="0"/>
              </a:rPr>
              <a:pPr eaLnBrk="1" hangingPunct="1"/>
              <a:t>14</a:t>
            </a:fld>
            <a:endParaRPr lang="en-US" sz="1400" b="1">
              <a:latin typeface="Copperplate Gothic Bold" pitchFamily="34" charset="0"/>
            </a:endParaRPr>
          </a:p>
        </p:txBody>
      </p:sp>
      <p:pic>
        <p:nvPicPr>
          <p:cNvPr id="36" name="Picture 35"/>
          <p:cNvPicPr/>
          <p:nvPr/>
        </p:nvPicPr>
        <p:blipFill>
          <a:blip r:embed="rId4">
            <a:extLst>
              <a:ext uri="{28A0092B-C50C-407E-A947-70E740481C1C}">
                <a14:useLocalDpi xmlns:a14="http://schemas.microsoft.com/office/drawing/2010/main" val="0"/>
              </a:ext>
            </a:extLst>
          </a:blip>
          <a:srcRect/>
          <a:stretch>
            <a:fillRect/>
          </a:stretch>
        </p:blipFill>
        <p:spPr bwMode="auto">
          <a:xfrm>
            <a:off x="1419225" y="6170610"/>
            <a:ext cx="1728788" cy="457200"/>
          </a:xfrm>
          <a:prstGeom prst="rect">
            <a:avLst/>
          </a:prstGeom>
          <a:noFill/>
          <a:ln>
            <a:noFill/>
          </a:ln>
        </p:spPr>
      </p:pic>
      <p:pic>
        <p:nvPicPr>
          <p:cNvPr id="37" name="Picture 36"/>
          <p:cNvPicPr/>
          <p:nvPr/>
        </p:nvPicPr>
        <p:blipFill>
          <a:blip r:embed="rId5">
            <a:extLst>
              <a:ext uri="{28A0092B-C50C-407E-A947-70E740481C1C}">
                <a14:useLocalDpi xmlns:a14="http://schemas.microsoft.com/office/drawing/2010/main" val="0"/>
              </a:ext>
            </a:extLst>
          </a:blip>
          <a:srcRect/>
          <a:stretch>
            <a:fillRect/>
          </a:stretch>
        </p:blipFill>
        <p:spPr bwMode="auto">
          <a:xfrm>
            <a:off x="570819" y="6170610"/>
            <a:ext cx="582386" cy="457201"/>
          </a:xfrm>
          <a:prstGeom prst="rect">
            <a:avLst/>
          </a:prstGeom>
          <a:noFill/>
          <a:ln>
            <a:noFill/>
          </a:ln>
        </p:spPr>
      </p:pic>
      <p:sp>
        <p:nvSpPr>
          <p:cNvPr id="3" name="TextBox 2"/>
          <p:cNvSpPr txBox="1"/>
          <p:nvPr/>
        </p:nvSpPr>
        <p:spPr>
          <a:xfrm>
            <a:off x="10058400" y="1348085"/>
            <a:ext cx="7848600" cy="461665"/>
          </a:xfrm>
          <a:prstGeom prst="rect">
            <a:avLst/>
          </a:prstGeom>
          <a:noFill/>
        </p:spPr>
        <p:txBody>
          <a:bodyPr wrap="square" rtlCol="0">
            <a:spAutoFit/>
          </a:bodyPr>
          <a:lstStyle/>
          <a:p>
            <a:pPr algn="ctr"/>
            <a:r>
              <a:rPr lang="en-US" sz="2400" b="1" dirty="0" err="1" smtClean="0">
                <a:latin typeface="Copperplate Gothic Bold" pitchFamily="34" charset="0"/>
              </a:rPr>
              <a:t>SlenderWal</a:t>
            </a:r>
            <a:r>
              <a:rPr lang="en-US" b="1" dirty="0" err="1" smtClean="0">
                <a:latin typeface="Copperplate Gothic Bold" pitchFamily="34" charset="0"/>
              </a:rPr>
              <a:t>l</a:t>
            </a:r>
            <a:endParaRPr lang="en-US" b="1" dirty="0">
              <a:latin typeface="Copperplate Gothic Bold" pitchFamily="34" charset="0"/>
            </a:endParaRPr>
          </a:p>
        </p:txBody>
      </p:sp>
      <p:pic>
        <p:nvPicPr>
          <p:cNvPr id="21" name="Picture 3" descr="E:\Thesis\ANALYSIS\BRICK FACADE\thermaguard2.jpg"/>
          <p:cNvPicPr>
            <a:picLocks noChangeAspect="1" noChangeArrowheads="1"/>
          </p:cNvPicPr>
          <p:nvPr/>
        </p:nvPicPr>
        <p:blipFill>
          <a:blip r:embed="rId6" cstate="print"/>
          <a:srcRect/>
          <a:stretch>
            <a:fillRect/>
          </a:stretch>
        </p:blipFill>
        <p:spPr bwMode="auto">
          <a:xfrm>
            <a:off x="18788743" y="1348085"/>
            <a:ext cx="5298244" cy="3764004"/>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22" name="Picture 5" descr="SlenderWall, Precast Concrete to Steel Stud Cladding System"/>
          <p:cNvPicPr>
            <a:picLocks noChangeAspect="1" noChangeArrowheads="1"/>
          </p:cNvPicPr>
          <p:nvPr/>
        </p:nvPicPr>
        <p:blipFill>
          <a:blip r:embed="rId7" cstate="print"/>
          <a:srcRect/>
          <a:stretch>
            <a:fillRect/>
          </a:stretch>
        </p:blipFill>
        <p:spPr bwMode="auto">
          <a:xfrm>
            <a:off x="24079200" y="3676792"/>
            <a:ext cx="2743200" cy="2493818"/>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15714"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408714" y="1348085"/>
            <a:ext cx="3962400" cy="509635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44576828"/>
      </p:ext>
    </p:extLst>
  </p:cSld>
  <p:clrMapOvr>
    <a:masterClrMapping/>
  </p:clrMapOvr>
  <p:transition spd="med">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p:cNvSpPr txBox="1"/>
          <p:nvPr/>
        </p:nvSpPr>
        <p:spPr>
          <a:xfrm>
            <a:off x="18288000" y="0"/>
            <a:ext cx="9144000" cy="1077913"/>
          </a:xfrm>
          <a:prstGeom prst="rect">
            <a:avLst/>
          </a:prstGeom>
          <a:gradFill flip="none" rotWithShape="1">
            <a:gsLst>
              <a:gs pos="0">
                <a:srgbClr val="2E5C8E">
                  <a:shade val="30000"/>
                  <a:satMod val="115000"/>
                </a:srgbClr>
              </a:gs>
              <a:gs pos="50000">
                <a:srgbClr val="2E5C8E">
                  <a:shade val="67500"/>
                  <a:satMod val="115000"/>
                </a:srgbClr>
              </a:gs>
              <a:gs pos="100000">
                <a:srgbClr val="2E5C8E">
                  <a:shade val="100000"/>
                  <a:satMod val="115000"/>
                </a:srgbClr>
              </a:gs>
            </a:gsLst>
            <a:lin ang="5400000" scaled="1"/>
            <a:tileRect/>
          </a:gradFill>
          <a:ln>
            <a:noFill/>
          </a:ln>
        </p:spPr>
        <p:txBody>
          <a:bodyPr anchor="ctr">
            <a:spAutoFit/>
          </a:bodyPr>
          <a:lstStyle/>
          <a:p>
            <a:pPr algn="ctr">
              <a:defRPr/>
            </a:pPr>
            <a:r>
              <a:rPr lang="en-US" sz="1800" dirty="0">
                <a:effectLst>
                  <a:outerShdw blurRad="38100" dist="38100" dir="2700000" algn="tl">
                    <a:srgbClr val="000000">
                      <a:alpha val="43137"/>
                    </a:srgbClr>
                  </a:outerShdw>
                </a:effectLst>
                <a:latin typeface="Copperplate Gothic Bold" pitchFamily="34" charset="0"/>
              </a:rPr>
              <a:t>Saint Vincent Health Center</a:t>
            </a:r>
          </a:p>
          <a:p>
            <a:pPr algn="ctr">
              <a:defRPr/>
            </a:pPr>
            <a:r>
              <a:rPr lang="en-US" sz="1600" dirty="0">
                <a:effectLst>
                  <a:outerShdw blurRad="38100" dist="38100" dir="2700000" algn="tl">
                    <a:srgbClr val="000000">
                      <a:alpha val="43137"/>
                    </a:srgbClr>
                  </a:outerShdw>
                </a:effectLst>
                <a:latin typeface="Copperplate Gothic Bold" pitchFamily="34" charset="0"/>
              </a:rPr>
              <a:t>New Addition Building</a:t>
            </a:r>
          </a:p>
          <a:p>
            <a:pPr algn="ctr">
              <a:defRPr/>
            </a:pPr>
            <a:r>
              <a:rPr lang="en-US" sz="1200" dirty="0">
                <a:effectLst>
                  <a:outerShdw blurRad="38100" dist="38100" dir="2700000" algn="tl">
                    <a:srgbClr val="000000">
                      <a:alpha val="43137"/>
                    </a:srgbClr>
                  </a:outerShdw>
                </a:effectLst>
                <a:latin typeface="Copperplate Gothic Bold" pitchFamily="34" charset="0"/>
              </a:rPr>
              <a:t>Erie, PA</a:t>
            </a:r>
          </a:p>
          <a:p>
            <a:pPr algn="ctr">
              <a:defRPr/>
            </a:pPr>
            <a:endParaRPr lang="en-US" sz="800" dirty="0" smtClean="0">
              <a:effectLst>
                <a:outerShdw blurRad="38100" dist="38100" dir="2700000" algn="tl">
                  <a:srgbClr val="000000">
                    <a:alpha val="43137"/>
                  </a:srgbClr>
                </a:outerShdw>
              </a:effectLst>
              <a:latin typeface="Copperplate Gothic Bold" pitchFamily="34" charset="0"/>
            </a:endParaRPr>
          </a:p>
          <a:p>
            <a:pPr algn="ctr">
              <a:defRPr/>
            </a:pPr>
            <a:r>
              <a:rPr lang="en-US" sz="1000" dirty="0" smtClean="0">
                <a:effectLst>
                  <a:outerShdw blurRad="38100" dist="38100" dir="2700000" algn="tl">
                    <a:srgbClr val="000000">
                      <a:alpha val="43137"/>
                    </a:srgbClr>
                  </a:outerShdw>
                </a:effectLst>
                <a:latin typeface="Copperplate Gothic Bold" pitchFamily="34" charset="0"/>
              </a:rPr>
              <a:t>TYLER JAGGI | CONSTRUCTION MANAGEMENT</a:t>
            </a:r>
            <a:endParaRPr lang="en-US" sz="1000" dirty="0">
              <a:effectLst>
                <a:outerShdw blurRad="38100" dist="38100" dir="2700000" algn="tl">
                  <a:srgbClr val="000000">
                    <a:alpha val="43137"/>
                  </a:srgbClr>
                </a:outerShdw>
              </a:effectLst>
              <a:latin typeface="Copperplate Gothic Bold" pitchFamily="34" charset="0"/>
            </a:endParaRPr>
          </a:p>
        </p:txBody>
      </p:sp>
      <p:sp>
        <p:nvSpPr>
          <p:cNvPr id="17" name="TextBox 16"/>
          <p:cNvSpPr txBox="1"/>
          <p:nvPr/>
        </p:nvSpPr>
        <p:spPr>
          <a:xfrm>
            <a:off x="9144000" y="0"/>
            <a:ext cx="9144000" cy="1077913"/>
          </a:xfrm>
          <a:prstGeom prst="rect">
            <a:avLst/>
          </a:prstGeom>
          <a:gradFill flip="none" rotWithShape="1">
            <a:gsLst>
              <a:gs pos="0">
                <a:schemeClr val="bg1">
                  <a:lumMod val="65000"/>
                  <a:lumOff val="35000"/>
                  <a:shade val="30000"/>
                  <a:satMod val="115000"/>
                </a:schemeClr>
              </a:gs>
              <a:gs pos="50000">
                <a:schemeClr val="bg1">
                  <a:lumMod val="65000"/>
                  <a:lumOff val="35000"/>
                  <a:shade val="67500"/>
                  <a:satMod val="115000"/>
                </a:schemeClr>
              </a:gs>
              <a:gs pos="100000">
                <a:schemeClr val="bg1">
                  <a:lumMod val="65000"/>
                  <a:lumOff val="35000"/>
                  <a:shade val="100000"/>
                  <a:satMod val="115000"/>
                </a:schemeClr>
              </a:gs>
            </a:gsLst>
            <a:lin ang="5400000" scaled="1"/>
            <a:tileRect/>
          </a:gradFill>
          <a:ln>
            <a:noFill/>
          </a:ln>
        </p:spPr>
        <p:txBody>
          <a:bodyPr anchor="ctr">
            <a:spAutoFit/>
          </a:bodyPr>
          <a:lstStyle/>
          <a:p>
            <a:pPr algn="ctr">
              <a:defRPr/>
            </a:pPr>
            <a:endParaRPr lang="en-US" sz="1000" dirty="0">
              <a:latin typeface="Copperplate Gothic Bold" pitchFamily="34" charset="0"/>
            </a:endParaRPr>
          </a:p>
          <a:p>
            <a:pPr algn="ctr">
              <a:defRPr/>
            </a:pPr>
            <a:endParaRPr lang="en-US" sz="1000" dirty="0">
              <a:latin typeface="Copperplate Gothic Bold" pitchFamily="34" charset="0"/>
            </a:endParaRPr>
          </a:p>
          <a:p>
            <a:pPr algn="ctr">
              <a:defRPr/>
            </a:pPr>
            <a:r>
              <a:rPr lang="en-US" sz="2400" b="1" dirty="0" smtClean="0">
                <a:effectLst>
                  <a:outerShdw blurRad="38100" dist="38100" dir="2700000" algn="tl">
                    <a:srgbClr val="000000">
                      <a:alpha val="43137"/>
                    </a:srgbClr>
                  </a:outerShdw>
                </a:effectLst>
                <a:latin typeface="Copperplate Gothic Bold" pitchFamily="34" charset="0"/>
              </a:rPr>
              <a:t>Precast Façade vs. Hand-Laid Masonry </a:t>
            </a:r>
            <a:endParaRPr lang="en-US" sz="2400" b="1" dirty="0">
              <a:effectLst>
                <a:outerShdw blurRad="38100" dist="38100" dir="2700000" algn="tl">
                  <a:srgbClr val="000000">
                    <a:alpha val="43137"/>
                  </a:srgbClr>
                </a:outerShdw>
              </a:effectLst>
              <a:latin typeface="Copperplate Gothic Bold" pitchFamily="34" charset="0"/>
            </a:endParaRPr>
          </a:p>
          <a:p>
            <a:pPr algn="ctr">
              <a:defRPr/>
            </a:pPr>
            <a:endParaRPr lang="en-US" sz="1000" dirty="0">
              <a:latin typeface="Copperplate Gothic Bold" pitchFamily="34" charset="0"/>
            </a:endParaRPr>
          </a:p>
          <a:p>
            <a:pPr algn="ctr">
              <a:defRPr/>
            </a:pPr>
            <a:endParaRPr lang="en-US" sz="1000" dirty="0">
              <a:latin typeface="Copperplate Gothic Bold" pitchFamily="34" charset="0"/>
            </a:endParaRPr>
          </a:p>
        </p:txBody>
      </p:sp>
      <p:sp>
        <p:nvSpPr>
          <p:cNvPr id="6" name="TextBox 5"/>
          <p:cNvSpPr txBox="1"/>
          <p:nvPr/>
        </p:nvSpPr>
        <p:spPr>
          <a:xfrm>
            <a:off x="0" y="0"/>
            <a:ext cx="9144000" cy="1077913"/>
          </a:xfrm>
          <a:prstGeom prst="rect">
            <a:avLst/>
          </a:prstGeom>
          <a:gradFill flip="none" rotWithShape="1">
            <a:gsLst>
              <a:gs pos="0">
                <a:srgbClr val="2E5C8E">
                  <a:shade val="30000"/>
                  <a:satMod val="115000"/>
                </a:srgbClr>
              </a:gs>
              <a:gs pos="50000">
                <a:srgbClr val="2E5C8E">
                  <a:shade val="67500"/>
                  <a:satMod val="115000"/>
                </a:srgbClr>
              </a:gs>
              <a:gs pos="100000">
                <a:srgbClr val="2E5C8E">
                  <a:shade val="100000"/>
                  <a:satMod val="115000"/>
                </a:srgbClr>
              </a:gs>
            </a:gsLst>
            <a:lin ang="5400000" scaled="1"/>
            <a:tileRect/>
          </a:gradFill>
          <a:ln>
            <a:noFill/>
          </a:ln>
        </p:spPr>
        <p:txBody>
          <a:bodyPr anchor="ctr">
            <a:spAutoFit/>
          </a:bodyPr>
          <a:lstStyle/>
          <a:p>
            <a:pPr algn="ctr">
              <a:defRPr/>
            </a:pPr>
            <a:r>
              <a:rPr lang="en-US" sz="1800" dirty="0" smtClean="0">
                <a:effectLst>
                  <a:outerShdw blurRad="38100" dist="38100" dir="2700000" algn="tl">
                    <a:srgbClr val="000000">
                      <a:alpha val="43137"/>
                    </a:srgbClr>
                  </a:outerShdw>
                </a:effectLst>
                <a:latin typeface="Copperplate Gothic Bold" pitchFamily="34" charset="0"/>
              </a:rPr>
              <a:t>Saint Vincent Health Center</a:t>
            </a:r>
            <a:endParaRPr lang="en-US" sz="1800" dirty="0">
              <a:effectLst>
                <a:outerShdw blurRad="38100" dist="38100" dir="2700000" algn="tl">
                  <a:srgbClr val="000000">
                    <a:alpha val="43137"/>
                  </a:srgbClr>
                </a:outerShdw>
              </a:effectLst>
              <a:latin typeface="Copperplate Gothic Bold" pitchFamily="34" charset="0"/>
            </a:endParaRPr>
          </a:p>
          <a:p>
            <a:pPr algn="ctr">
              <a:defRPr/>
            </a:pPr>
            <a:r>
              <a:rPr lang="en-US" sz="1600" dirty="0" smtClean="0">
                <a:effectLst>
                  <a:outerShdw blurRad="38100" dist="38100" dir="2700000" algn="tl">
                    <a:srgbClr val="000000">
                      <a:alpha val="43137"/>
                    </a:srgbClr>
                  </a:outerShdw>
                </a:effectLst>
                <a:latin typeface="Copperplate Gothic Bold" pitchFamily="34" charset="0"/>
              </a:rPr>
              <a:t>New Addition Building</a:t>
            </a:r>
            <a:endParaRPr lang="en-US" sz="1600" dirty="0">
              <a:effectLst>
                <a:outerShdw blurRad="38100" dist="38100" dir="2700000" algn="tl">
                  <a:srgbClr val="000000">
                    <a:alpha val="43137"/>
                  </a:srgbClr>
                </a:outerShdw>
              </a:effectLst>
              <a:latin typeface="Copperplate Gothic Bold" pitchFamily="34" charset="0"/>
            </a:endParaRPr>
          </a:p>
          <a:p>
            <a:pPr algn="ctr">
              <a:defRPr/>
            </a:pPr>
            <a:r>
              <a:rPr lang="en-US" sz="1200" dirty="0" smtClean="0">
                <a:effectLst>
                  <a:outerShdw blurRad="38100" dist="38100" dir="2700000" algn="tl">
                    <a:srgbClr val="000000">
                      <a:alpha val="43137"/>
                    </a:srgbClr>
                  </a:outerShdw>
                </a:effectLst>
                <a:latin typeface="Copperplate Gothic Bold" pitchFamily="34" charset="0"/>
              </a:rPr>
              <a:t>Erie, PA</a:t>
            </a:r>
            <a:endParaRPr lang="en-US" sz="1200" dirty="0">
              <a:effectLst>
                <a:outerShdw blurRad="38100" dist="38100" dir="2700000" algn="tl">
                  <a:srgbClr val="000000">
                    <a:alpha val="43137"/>
                  </a:srgbClr>
                </a:outerShdw>
              </a:effectLst>
              <a:latin typeface="Copperplate Gothic Bold" pitchFamily="34" charset="0"/>
            </a:endParaRPr>
          </a:p>
          <a:p>
            <a:pPr algn="ctr">
              <a:defRPr/>
            </a:pPr>
            <a:endParaRPr lang="en-US" sz="800" dirty="0">
              <a:effectLst>
                <a:outerShdw blurRad="38100" dist="38100" dir="2700000" algn="tl">
                  <a:srgbClr val="000000">
                    <a:alpha val="43137"/>
                  </a:srgbClr>
                </a:outerShdw>
              </a:effectLst>
              <a:latin typeface="Copperplate Gothic Bold" pitchFamily="34" charset="0"/>
            </a:endParaRPr>
          </a:p>
          <a:p>
            <a:pPr algn="ctr">
              <a:defRPr/>
            </a:pPr>
            <a:r>
              <a:rPr lang="en-US" sz="1000" dirty="0" smtClean="0">
                <a:effectLst>
                  <a:outerShdw blurRad="38100" dist="38100" dir="2700000" algn="tl">
                    <a:srgbClr val="000000">
                      <a:alpha val="43137"/>
                    </a:srgbClr>
                  </a:outerShdw>
                </a:effectLst>
                <a:latin typeface="Copperplate Gothic Bold" pitchFamily="34" charset="0"/>
              </a:rPr>
              <a:t>Tyler </a:t>
            </a:r>
            <a:r>
              <a:rPr lang="en-US" sz="1000" dirty="0" err="1" smtClean="0">
                <a:effectLst>
                  <a:outerShdw blurRad="38100" dist="38100" dir="2700000" algn="tl">
                    <a:srgbClr val="000000">
                      <a:alpha val="43137"/>
                    </a:srgbClr>
                  </a:outerShdw>
                </a:effectLst>
                <a:latin typeface="Copperplate Gothic Bold" pitchFamily="34" charset="0"/>
              </a:rPr>
              <a:t>jaggi</a:t>
            </a:r>
            <a:r>
              <a:rPr lang="en-US" sz="1000" dirty="0" smtClean="0">
                <a:effectLst>
                  <a:outerShdw blurRad="38100" dist="38100" dir="2700000" algn="tl">
                    <a:srgbClr val="000000">
                      <a:alpha val="43137"/>
                    </a:srgbClr>
                  </a:outerShdw>
                </a:effectLst>
                <a:latin typeface="Copperplate Gothic Bold" pitchFamily="34" charset="0"/>
              </a:rPr>
              <a:t> | </a:t>
            </a:r>
            <a:r>
              <a:rPr lang="en-US" sz="1000" dirty="0">
                <a:effectLst>
                  <a:outerShdw blurRad="38100" dist="38100" dir="2700000" algn="tl">
                    <a:srgbClr val="000000">
                      <a:alpha val="43137"/>
                    </a:srgbClr>
                  </a:outerShdw>
                </a:effectLst>
                <a:latin typeface="Copperplate Gothic Bold" pitchFamily="34" charset="0"/>
              </a:rPr>
              <a:t>CONSTRUCTION MANAGEMENT</a:t>
            </a:r>
          </a:p>
        </p:txBody>
      </p:sp>
      <p:sp>
        <p:nvSpPr>
          <p:cNvPr id="4" name="TextBox 3"/>
          <p:cNvSpPr txBox="1"/>
          <p:nvPr/>
        </p:nvSpPr>
        <p:spPr>
          <a:xfrm>
            <a:off x="0" y="1058863"/>
            <a:ext cx="3810000" cy="5899692"/>
          </a:xfrm>
          <a:prstGeom prst="rect">
            <a:avLst/>
          </a:prstGeom>
          <a:solidFill>
            <a:schemeClr val="bg1"/>
          </a:solidFill>
          <a:ln>
            <a:noFill/>
          </a:ln>
        </p:spPr>
        <p:txBody>
          <a:bodyPr wrap="square">
            <a:spAutoFit/>
          </a:bodyPr>
          <a:lstStyle/>
          <a:p>
            <a:pPr>
              <a:defRPr/>
            </a:pPr>
            <a:endParaRPr lang="en-US" sz="1200" dirty="0">
              <a:latin typeface="Copperplate Gothic Bold" pitchFamily="34" charset="0"/>
            </a:endParaRPr>
          </a:p>
          <a:p>
            <a:pPr>
              <a:defRPr/>
            </a:pPr>
            <a:r>
              <a:rPr lang="en-US" sz="1200" dirty="0">
                <a:effectLst>
                  <a:outerShdw blurRad="38100" dist="38100" dir="2700000" algn="tl">
                    <a:srgbClr val="000000">
                      <a:alpha val="43137"/>
                    </a:srgbClr>
                  </a:outerShdw>
                </a:effectLst>
                <a:latin typeface="Copperplate Gothic Bold" pitchFamily="34" charset="0"/>
              </a:rPr>
              <a:t>PRESENTATION OUTLINE:</a:t>
            </a:r>
          </a:p>
          <a:p>
            <a:pPr>
              <a:defRPr/>
            </a:pPr>
            <a:endParaRPr lang="en-US" sz="800" dirty="0">
              <a:latin typeface="Copperplate Gothic Bold" pitchFamily="34" charset="0"/>
            </a:endParaRPr>
          </a:p>
          <a:p>
            <a:pPr marL="857250" lvl="1" indent="-400050">
              <a:lnSpc>
                <a:spcPct val="150000"/>
              </a:lnSpc>
              <a:buFont typeface="+mj-lt"/>
              <a:buAutoNum type="romanUcPeriod"/>
              <a:defRPr/>
            </a:pPr>
            <a:r>
              <a:rPr lang="en-US" sz="1000" dirty="0">
                <a:solidFill>
                  <a:schemeClr val="bg1">
                    <a:lumMod val="50000"/>
                    <a:lumOff val="50000"/>
                  </a:schemeClr>
                </a:solidFill>
                <a:latin typeface="Copperplate Gothic Bold" pitchFamily="34" charset="0"/>
              </a:rPr>
              <a:t>PROJECT BACKGROUND</a:t>
            </a:r>
          </a:p>
          <a:p>
            <a:pPr marL="857250" lvl="1" indent="-400050">
              <a:lnSpc>
                <a:spcPct val="150000"/>
              </a:lnSpc>
              <a:buFont typeface="+mj-lt"/>
              <a:buAutoNum type="romanUcPeriod"/>
              <a:defRPr/>
            </a:pPr>
            <a:r>
              <a:rPr lang="en-US" sz="1000" dirty="0">
                <a:solidFill>
                  <a:schemeClr val="bg1">
                    <a:lumMod val="50000"/>
                    <a:lumOff val="50000"/>
                  </a:schemeClr>
                </a:solidFill>
                <a:latin typeface="Copperplate Gothic Bold" pitchFamily="34" charset="0"/>
              </a:rPr>
              <a:t>ANALYSIS #1: </a:t>
            </a:r>
            <a:r>
              <a:rPr lang="en-US" sz="1000" dirty="0" smtClean="0">
                <a:solidFill>
                  <a:schemeClr val="bg1">
                    <a:lumMod val="50000"/>
                    <a:lumOff val="50000"/>
                  </a:schemeClr>
                </a:solidFill>
                <a:latin typeface="Copperplate Gothic Bold" pitchFamily="34" charset="0"/>
              </a:rPr>
              <a:t>Re-Sequencing Phasing</a:t>
            </a:r>
            <a:endParaRPr lang="en-US" sz="1000" dirty="0">
              <a:solidFill>
                <a:schemeClr val="bg1">
                  <a:lumMod val="50000"/>
                  <a:lumOff val="50000"/>
                </a:schemeClr>
              </a:solidFill>
              <a:latin typeface="Copperplate Gothic Bold" pitchFamily="34" charset="0"/>
            </a:endParaRPr>
          </a:p>
          <a:p>
            <a:pPr marL="1314450" lvl="2" indent="-400050">
              <a:lnSpc>
                <a:spcPct val="150000"/>
              </a:lnSpc>
              <a:buFont typeface="+mj-lt"/>
              <a:buAutoNum type="romanUcPeriod"/>
              <a:defRPr/>
            </a:pPr>
            <a:r>
              <a:rPr lang="en-US" sz="1000" dirty="0" smtClean="0">
                <a:solidFill>
                  <a:schemeClr val="bg1">
                    <a:lumMod val="50000"/>
                    <a:lumOff val="50000"/>
                  </a:schemeClr>
                </a:solidFill>
                <a:latin typeface="Copperplate Gothic Bold" pitchFamily="34" charset="0"/>
              </a:rPr>
              <a:t>Background</a:t>
            </a:r>
            <a:endParaRPr lang="en-US" sz="1000" dirty="0">
              <a:solidFill>
                <a:schemeClr val="bg1">
                  <a:lumMod val="50000"/>
                  <a:lumOff val="50000"/>
                </a:schemeClr>
              </a:solidFill>
              <a:latin typeface="Copperplate Gothic Bold" pitchFamily="34" charset="0"/>
            </a:endParaRPr>
          </a:p>
          <a:p>
            <a:pPr marL="1314450" lvl="2" indent="-400050">
              <a:lnSpc>
                <a:spcPct val="150000"/>
              </a:lnSpc>
              <a:buFont typeface="+mj-lt"/>
              <a:buAutoNum type="romanUcPeriod"/>
              <a:defRPr/>
            </a:pPr>
            <a:r>
              <a:rPr lang="en-US" sz="1000" dirty="0" smtClean="0">
                <a:solidFill>
                  <a:schemeClr val="bg1">
                    <a:lumMod val="50000"/>
                    <a:lumOff val="50000"/>
                  </a:schemeClr>
                </a:solidFill>
                <a:latin typeface="Copperplate Gothic Bold" pitchFamily="34" charset="0"/>
              </a:rPr>
              <a:t>Case Findings</a:t>
            </a:r>
            <a:endParaRPr lang="en-US" sz="1000" dirty="0">
              <a:solidFill>
                <a:schemeClr val="bg1">
                  <a:lumMod val="50000"/>
                  <a:lumOff val="50000"/>
                </a:schemeClr>
              </a:solidFill>
              <a:latin typeface="Copperplate Gothic Bold" pitchFamily="34" charset="0"/>
            </a:endParaRPr>
          </a:p>
          <a:p>
            <a:pPr marL="1314450" lvl="2" indent="-400050">
              <a:lnSpc>
                <a:spcPct val="150000"/>
              </a:lnSpc>
              <a:buFont typeface="+mj-lt"/>
              <a:buAutoNum type="romanUcPeriod"/>
              <a:defRPr/>
            </a:pPr>
            <a:r>
              <a:rPr lang="en-US" sz="1000" dirty="0" smtClean="0">
                <a:solidFill>
                  <a:schemeClr val="bg1">
                    <a:lumMod val="50000"/>
                    <a:lumOff val="50000"/>
                  </a:schemeClr>
                </a:solidFill>
                <a:latin typeface="Copperplate Gothic Bold" pitchFamily="34" charset="0"/>
              </a:rPr>
              <a:t>Recommendations</a:t>
            </a:r>
            <a:endParaRPr lang="en-US" sz="1000" dirty="0">
              <a:solidFill>
                <a:schemeClr val="bg1">
                  <a:lumMod val="50000"/>
                  <a:lumOff val="50000"/>
                </a:schemeClr>
              </a:solidFill>
              <a:latin typeface="Copperplate Gothic Bold" pitchFamily="34" charset="0"/>
            </a:endParaRPr>
          </a:p>
          <a:p>
            <a:pPr marL="857250" lvl="1" indent="-400050">
              <a:lnSpc>
                <a:spcPct val="150000"/>
              </a:lnSpc>
              <a:buFont typeface="+mj-lt"/>
              <a:buAutoNum type="romanUcPeriod"/>
              <a:defRPr/>
            </a:pPr>
            <a:r>
              <a:rPr lang="en-US" sz="1000" dirty="0">
                <a:latin typeface="Copperplate Gothic Bold" pitchFamily="34" charset="0"/>
              </a:rPr>
              <a:t>ANALYSIS #2: Precast Façade</a:t>
            </a:r>
          </a:p>
          <a:p>
            <a:pPr marL="1314450" lvl="2" indent="-400050">
              <a:lnSpc>
                <a:spcPct val="150000"/>
              </a:lnSpc>
              <a:buFont typeface="+mj-lt"/>
              <a:buAutoNum type="romanUcPeriod"/>
              <a:defRPr/>
            </a:pPr>
            <a:r>
              <a:rPr lang="en-US" sz="1000" dirty="0">
                <a:latin typeface="Copperplate Gothic Bold" pitchFamily="34" charset="0"/>
              </a:rPr>
              <a:t>Design</a:t>
            </a:r>
          </a:p>
          <a:p>
            <a:pPr marL="1314450" lvl="2" indent="-400050">
              <a:lnSpc>
                <a:spcPct val="150000"/>
              </a:lnSpc>
              <a:buFont typeface="+mj-lt"/>
              <a:buAutoNum type="romanUcPeriod"/>
              <a:defRPr/>
            </a:pPr>
            <a:r>
              <a:rPr lang="en-US" sz="1000" dirty="0">
                <a:solidFill>
                  <a:schemeClr val="bg1">
                    <a:lumMod val="50000"/>
                    <a:lumOff val="50000"/>
                  </a:schemeClr>
                </a:solidFill>
                <a:latin typeface="Copperplate Gothic Bold" pitchFamily="34" charset="0"/>
              </a:rPr>
              <a:t>Structural Impact</a:t>
            </a:r>
          </a:p>
          <a:p>
            <a:pPr marL="1314450" lvl="2" indent="-400050">
              <a:lnSpc>
                <a:spcPct val="150000"/>
              </a:lnSpc>
              <a:buFont typeface="+mj-lt"/>
              <a:buAutoNum type="romanUcPeriod"/>
              <a:defRPr/>
            </a:pPr>
            <a:r>
              <a:rPr lang="en-US" sz="1000" dirty="0">
                <a:solidFill>
                  <a:schemeClr val="bg1">
                    <a:lumMod val="50000"/>
                    <a:lumOff val="50000"/>
                  </a:schemeClr>
                </a:solidFill>
                <a:latin typeface="Copperplate Gothic Bold" pitchFamily="34" charset="0"/>
              </a:rPr>
              <a:t>Schedule/Cost Impact</a:t>
            </a:r>
          </a:p>
          <a:p>
            <a:pPr marL="1314450" lvl="2" indent="-400050">
              <a:lnSpc>
                <a:spcPct val="150000"/>
              </a:lnSpc>
              <a:buFont typeface="+mj-lt"/>
              <a:buAutoNum type="romanUcPeriod"/>
              <a:defRPr/>
            </a:pPr>
            <a:r>
              <a:rPr lang="en-US" sz="1000" dirty="0" smtClean="0">
                <a:solidFill>
                  <a:schemeClr val="bg1">
                    <a:lumMod val="50000"/>
                    <a:lumOff val="50000"/>
                  </a:schemeClr>
                </a:solidFill>
                <a:latin typeface="Copperplate Gothic Bold" pitchFamily="34" charset="0"/>
              </a:rPr>
              <a:t>Project Impact</a:t>
            </a:r>
            <a:endParaRPr lang="en-US" sz="1000" dirty="0">
              <a:solidFill>
                <a:schemeClr val="bg1">
                  <a:lumMod val="50000"/>
                  <a:lumOff val="50000"/>
                </a:schemeClr>
              </a:solidFill>
              <a:latin typeface="Copperplate Gothic Bold" pitchFamily="34" charset="0"/>
            </a:endParaRPr>
          </a:p>
          <a:p>
            <a:pPr marL="1314450" lvl="2" indent="-400050">
              <a:lnSpc>
                <a:spcPct val="150000"/>
              </a:lnSpc>
              <a:buFont typeface="+mj-lt"/>
              <a:buAutoNum type="romanUcPeriod"/>
              <a:defRPr/>
            </a:pPr>
            <a:r>
              <a:rPr lang="en-US" sz="1000" dirty="0" smtClean="0">
                <a:solidFill>
                  <a:schemeClr val="bg1">
                    <a:lumMod val="50000"/>
                    <a:lumOff val="50000"/>
                  </a:schemeClr>
                </a:solidFill>
                <a:latin typeface="Copperplate Gothic Bold" pitchFamily="34" charset="0"/>
              </a:rPr>
              <a:t>The Choice</a:t>
            </a:r>
            <a:endParaRPr lang="en-US" sz="1000" dirty="0">
              <a:solidFill>
                <a:schemeClr val="bg1">
                  <a:lumMod val="50000"/>
                  <a:lumOff val="50000"/>
                </a:schemeClr>
              </a:solidFill>
              <a:latin typeface="Copperplate Gothic Bold" pitchFamily="34" charset="0"/>
            </a:endParaRPr>
          </a:p>
          <a:p>
            <a:pPr marL="857250" lvl="1" indent="-400050">
              <a:lnSpc>
                <a:spcPct val="150000"/>
              </a:lnSpc>
              <a:buFont typeface="+mj-lt"/>
              <a:buAutoNum type="romanUcPeriod"/>
              <a:defRPr/>
            </a:pPr>
            <a:r>
              <a:rPr lang="en-US" sz="1000" dirty="0">
                <a:solidFill>
                  <a:schemeClr val="bg1">
                    <a:lumMod val="50000"/>
                    <a:lumOff val="50000"/>
                  </a:schemeClr>
                </a:solidFill>
                <a:latin typeface="Copperplate Gothic Bold" pitchFamily="34" charset="0"/>
              </a:rPr>
              <a:t>ANALYSIS #3: </a:t>
            </a:r>
            <a:r>
              <a:rPr lang="en-US" sz="1000" dirty="0" smtClean="0">
                <a:solidFill>
                  <a:schemeClr val="bg1">
                    <a:lumMod val="50000"/>
                    <a:lumOff val="50000"/>
                  </a:schemeClr>
                </a:solidFill>
                <a:latin typeface="Copperplate Gothic Bold" pitchFamily="34" charset="0"/>
              </a:rPr>
              <a:t> BIM  Implementation </a:t>
            </a:r>
          </a:p>
          <a:p>
            <a:pPr marL="857250" lvl="1" indent="-400050">
              <a:lnSpc>
                <a:spcPct val="150000"/>
              </a:lnSpc>
              <a:buFont typeface="+mj-lt"/>
              <a:buAutoNum type="romanUcPeriod"/>
              <a:defRPr/>
            </a:pPr>
            <a:r>
              <a:rPr lang="en-US" sz="1000" dirty="0" smtClean="0">
                <a:solidFill>
                  <a:schemeClr val="bg1">
                    <a:lumMod val="50000"/>
                    <a:lumOff val="50000"/>
                  </a:schemeClr>
                </a:solidFill>
                <a:latin typeface="Copperplate Gothic Bold" pitchFamily="34" charset="0"/>
              </a:rPr>
              <a:t>ANALYSIS #4: ICRA Plan</a:t>
            </a:r>
          </a:p>
          <a:p>
            <a:pPr marL="1314450" lvl="2" indent="-400050">
              <a:lnSpc>
                <a:spcPct val="150000"/>
              </a:lnSpc>
              <a:buFont typeface="+mj-lt"/>
              <a:buAutoNum type="romanUcPeriod"/>
              <a:defRPr/>
            </a:pPr>
            <a:r>
              <a:rPr lang="en-US" sz="1000" dirty="0" smtClean="0">
                <a:solidFill>
                  <a:schemeClr val="bg1">
                    <a:lumMod val="50000"/>
                    <a:lumOff val="50000"/>
                  </a:schemeClr>
                </a:solidFill>
                <a:latin typeface="Copperplate Gothic Bold" pitchFamily="34" charset="0"/>
              </a:rPr>
              <a:t>ICRA Matrix</a:t>
            </a:r>
            <a:endParaRPr lang="en-US" sz="1000" dirty="0">
              <a:solidFill>
                <a:schemeClr val="bg1">
                  <a:lumMod val="50000"/>
                  <a:lumOff val="50000"/>
                </a:schemeClr>
              </a:solidFill>
              <a:latin typeface="Copperplate Gothic Bold" pitchFamily="34" charset="0"/>
            </a:endParaRPr>
          </a:p>
          <a:p>
            <a:pPr marL="1314450" lvl="2" indent="-400050">
              <a:lnSpc>
                <a:spcPct val="150000"/>
              </a:lnSpc>
              <a:buFont typeface="+mj-lt"/>
              <a:buAutoNum type="romanUcPeriod"/>
              <a:defRPr/>
            </a:pPr>
            <a:r>
              <a:rPr lang="en-US" sz="1000" dirty="0" smtClean="0">
                <a:solidFill>
                  <a:schemeClr val="bg1">
                    <a:lumMod val="50000"/>
                    <a:lumOff val="50000"/>
                  </a:schemeClr>
                </a:solidFill>
                <a:latin typeface="Copperplate Gothic Bold" pitchFamily="34" charset="0"/>
              </a:rPr>
              <a:t>Areas of Risk</a:t>
            </a:r>
          </a:p>
          <a:p>
            <a:pPr marL="1314450" lvl="2" indent="-400050">
              <a:lnSpc>
                <a:spcPct val="150000"/>
              </a:lnSpc>
              <a:buFont typeface="+mj-lt"/>
              <a:buAutoNum type="romanUcPeriod"/>
              <a:defRPr/>
            </a:pPr>
            <a:r>
              <a:rPr lang="en-US" sz="1000" dirty="0" smtClean="0">
                <a:solidFill>
                  <a:schemeClr val="bg1">
                    <a:lumMod val="50000"/>
                    <a:lumOff val="50000"/>
                  </a:schemeClr>
                </a:solidFill>
                <a:latin typeface="Copperplate Gothic Bold" pitchFamily="34" charset="0"/>
              </a:rPr>
              <a:t>Construction Precautions</a:t>
            </a:r>
            <a:endParaRPr lang="en-US" sz="1000" dirty="0">
              <a:solidFill>
                <a:schemeClr val="bg1">
                  <a:lumMod val="50000"/>
                  <a:lumOff val="50000"/>
                </a:schemeClr>
              </a:solidFill>
              <a:latin typeface="Copperplate Gothic Bold" pitchFamily="34" charset="0"/>
            </a:endParaRPr>
          </a:p>
          <a:p>
            <a:pPr marL="1314450" lvl="2" indent="-400050">
              <a:lnSpc>
                <a:spcPct val="150000"/>
              </a:lnSpc>
              <a:buFont typeface="+mj-lt"/>
              <a:buAutoNum type="romanUcPeriod"/>
              <a:defRPr/>
            </a:pPr>
            <a:r>
              <a:rPr lang="en-US" sz="1000" dirty="0" smtClean="0">
                <a:solidFill>
                  <a:schemeClr val="bg1">
                    <a:lumMod val="50000"/>
                    <a:lumOff val="50000"/>
                  </a:schemeClr>
                </a:solidFill>
                <a:latin typeface="Copperplate Gothic Bold" pitchFamily="34" charset="0"/>
              </a:rPr>
              <a:t>Mechanical Impact</a:t>
            </a:r>
          </a:p>
          <a:p>
            <a:pPr marL="857250" lvl="1" indent="-400050">
              <a:lnSpc>
                <a:spcPct val="150000"/>
              </a:lnSpc>
              <a:buFont typeface="+mj-lt"/>
              <a:buAutoNum type="romanUcPeriod"/>
              <a:defRPr/>
            </a:pPr>
            <a:r>
              <a:rPr lang="en-US" sz="1000" dirty="0" smtClean="0">
                <a:solidFill>
                  <a:schemeClr val="bg1">
                    <a:lumMod val="50000"/>
                    <a:lumOff val="50000"/>
                  </a:schemeClr>
                </a:solidFill>
                <a:latin typeface="Copperplate Gothic Bold" pitchFamily="34" charset="0"/>
              </a:rPr>
              <a:t>LESSONS </a:t>
            </a:r>
            <a:r>
              <a:rPr lang="en-US" sz="1000" dirty="0">
                <a:solidFill>
                  <a:schemeClr val="bg1">
                    <a:lumMod val="50000"/>
                    <a:lumOff val="50000"/>
                  </a:schemeClr>
                </a:solidFill>
                <a:latin typeface="Copperplate Gothic Bold" pitchFamily="34" charset="0"/>
              </a:rPr>
              <a:t>LEARNED</a:t>
            </a:r>
          </a:p>
          <a:p>
            <a:pPr marL="857250" lvl="1" indent="-400050">
              <a:lnSpc>
                <a:spcPct val="150000"/>
              </a:lnSpc>
              <a:buFont typeface="+mj-lt"/>
              <a:buAutoNum type="romanUcPeriod"/>
              <a:defRPr/>
            </a:pPr>
            <a:r>
              <a:rPr lang="en-US" sz="1000" dirty="0">
                <a:solidFill>
                  <a:schemeClr val="bg1">
                    <a:lumMod val="50000"/>
                    <a:lumOff val="50000"/>
                  </a:schemeClr>
                </a:solidFill>
                <a:latin typeface="Copperplate Gothic Bold" pitchFamily="34" charset="0"/>
              </a:rPr>
              <a:t>ACKNOWLEDGEMENTS </a:t>
            </a:r>
            <a:endParaRPr lang="en-US" sz="1400" dirty="0" smtClean="0">
              <a:solidFill>
                <a:schemeClr val="bg1">
                  <a:lumMod val="50000"/>
                  <a:lumOff val="50000"/>
                </a:schemeClr>
              </a:solidFill>
              <a:latin typeface="Copperplate Gothic Bold" pitchFamily="34" charset="0"/>
            </a:endParaRPr>
          </a:p>
          <a:p>
            <a:pPr marL="857250" lvl="1" indent="-400050">
              <a:lnSpc>
                <a:spcPct val="150000"/>
              </a:lnSpc>
              <a:buFont typeface="+mj-lt"/>
              <a:buAutoNum type="romanUcPeriod"/>
              <a:defRPr/>
            </a:pPr>
            <a:endParaRPr lang="en-US" sz="1400" dirty="0">
              <a:latin typeface="Copperplate Gothic Bold" pitchFamily="34" charset="0"/>
            </a:endParaRPr>
          </a:p>
          <a:p>
            <a:pPr marL="857250" lvl="1" indent="-400050">
              <a:lnSpc>
                <a:spcPct val="125000"/>
              </a:lnSpc>
              <a:defRPr/>
            </a:pPr>
            <a:endParaRPr lang="en-US" sz="1050" dirty="0">
              <a:latin typeface="Copperplate Gothic Bold" pitchFamily="34" charset="0"/>
            </a:endParaRPr>
          </a:p>
          <a:p>
            <a:pPr marL="857250" lvl="1" indent="-400050">
              <a:lnSpc>
                <a:spcPct val="125000"/>
              </a:lnSpc>
              <a:defRPr/>
            </a:pPr>
            <a:endParaRPr lang="en-US" sz="1050" dirty="0">
              <a:latin typeface="Copperplate Gothic Bold" pitchFamily="34" charset="0"/>
            </a:endParaRPr>
          </a:p>
          <a:p>
            <a:pPr marL="857250" lvl="1" indent="-400050">
              <a:lnSpc>
                <a:spcPct val="125000"/>
              </a:lnSpc>
              <a:defRPr/>
            </a:pPr>
            <a:endParaRPr lang="en-US" sz="1050" dirty="0">
              <a:latin typeface="Copperplate Gothic Bold" pitchFamily="34" charset="0"/>
            </a:endParaRPr>
          </a:p>
        </p:txBody>
      </p:sp>
      <p:cxnSp>
        <p:nvCxnSpPr>
          <p:cNvPr id="8" name="Straight Connector 7"/>
          <p:cNvCxnSpPr/>
          <p:nvPr/>
        </p:nvCxnSpPr>
        <p:spPr>
          <a:xfrm rot="5400000" flipH="1" flipV="1">
            <a:off x="914400" y="3962400"/>
            <a:ext cx="57912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0" y="1066800"/>
            <a:ext cx="27432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5400000" flipH="1" flipV="1">
            <a:off x="8610600" y="533400"/>
            <a:ext cx="10668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5400000" flipH="1" flipV="1">
            <a:off x="17754600" y="533400"/>
            <a:ext cx="10668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10058400" y="1905000"/>
            <a:ext cx="7848600" cy="3077766"/>
          </a:xfrm>
          <a:prstGeom prst="rect">
            <a:avLst/>
          </a:prstGeom>
          <a:noFill/>
        </p:spPr>
        <p:txBody>
          <a:bodyPr>
            <a:spAutoFit/>
          </a:bodyPr>
          <a:lstStyle/>
          <a:p>
            <a:pPr>
              <a:buFont typeface="Arial" charset="0"/>
              <a:buNone/>
            </a:pPr>
            <a:endParaRPr lang="en-US" sz="1800" b="1" dirty="0" smtClean="0">
              <a:solidFill>
                <a:schemeClr val="bg1">
                  <a:lumMod val="50000"/>
                  <a:lumOff val="50000"/>
                </a:schemeClr>
              </a:solidFill>
              <a:latin typeface="Copperplate Gothic Bold" pitchFamily="34" charset="0"/>
            </a:endParaRPr>
          </a:p>
          <a:p>
            <a:pPr>
              <a:buFont typeface="Arial" charset="0"/>
              <a:buNone/>
            </a:pPr>
            <a:r>
              <a:rPr lang="en-US" sz="1800" b="1" dirty="0" smtClean="0">
                <a:solidFill>
                  <a:schemeClr val="bg1">
                    <a:lumMod val="50000"/>
                    <a:lumOff val="50000"/>
                  </a:schemeClr>
                </a:solidFill>
                <a:latin typeface="Copperplate Gothic Bold" pitchFamily="34" charset="0"/>
              </a:rPr>
              <a:t>Panel </a:t>
            </a:r>
            <a:r>
              <a:rPr lang="en-US" sz="1800" b="1" dirty="0">
                <a:solidFill>
                  <a:schemeClr val="bg1">
                    <a:lumMod val="50000"/>
                    <a:lumOff val="50000"/>
                  </a:schemeClr>
                </a:solidFill>
                <a:latin typeface="Copperplate Gothic Bold" pitchFamily="34" charset="0"/>
              </a:rPr>
              <a:t>Sizes:</a:t>
            </a:r>
          </a:p>
          <a:p>
            <a:pPr marL="285750" indent="-285750">
              <a:buFont typeface="Arial" pitchFamily="34" charset="0"/>
              <a:buChar char="•"/>
            </a:pPr>
            <a:r>
              <a:rPr lang="en-US" sz="1800" dirty="0" smtClean="0">
                <a:latin typeface="Copperplate Gothic Bold" pitchFamily="34" charset="0"/>
              </a:rPr>
              <a:t>Total SF = 15,868 </a:t>
            </a:r>
            <a:r>
              <a:rPr lang="en-US" sz="1800" dirty="0" err="1" smtClean="0">
                <a:latin typeface="Copperplate Gothic Bold" pitchFamily="34" charset="0"/>
              </a:rPr>
              <a:t>Sf</a:t>
            </a:r>
            <a:endParaRPr lang="en-US" sz="1800" dirty="0">
              <a:latin typeface="Copperplate Gothic Bold" pitchFamily="34" charset="0"/>
            </a:endParaRPr>
          </a:p>
          <a:p>
            <a:pPr marL="285750" indent="-285750">
              <a:buFont typeface="Arial" pitchFamily="34" charset="0"/>
              <a:buChar char="•"/>
            </a:pPr>
            <a:r>
              <a:rPr lang="en-US" sz="1800" dirty="0">
                <a:latin typeface="Copperplate Gothic Bold" pitchFamily="34" charset="0"/>
              </a:rPr>
              <a:t>Most economical at 10’ x 35’ for shipping</a:t>
            </a:r>
          </a:p>
          <a:p>
            <a:pPr marL="285750" indent="-285750">
              <a:buFont typeface="Arial" pitchFamily="34" charset="0"/>
              <a:buChar char="•"/>
            </a:pPr>
            <a:r>
              <a:rPr lang="en-US" sz="1800" dirty="0">
                <a:latin typeface="Copperplate Gothic Bold" pitchFamily="34" charset="0"/>
              </a:rPr>
              <a:t>Not recommended over 13’ x 40’</a:t>
            </a:r>
          </a:p>
          <a:p>
            <a:pPr marL="285750" indent="-285750">
              <a:buFont typeface="Arial" pitchFamily="34" charset="0"/>
              <a:buChar char="•"/>
            </a:pPr>
            <a:endParaRPr lang="en-US" sz="1800" dirty="0" smtClean="0">
              <a:latin typeface="Copperplate Gothic Bold" pitchFamily="34" charset="0"/>
            </a:endParaRPr>
          </a:p>
          <a:p>
            <a:r>
              <a:rPr lang="en-US" sz="1800" b="1" dirty="0" smtClean="0">
                <a:solidFill>
                  <a:schemeClr val="bg1">
                    <a:lumMod val="50000"/>
                    <a:lumOff val="50000"/>
                  </a:schemeClr>
                </a:solidFill>
                <a:latin typeface="Copperplate Gothic Bold" pitchFamily="34" charset="0"/>
              </a:rPr>
              <a:t>Connection </a:t>
            </a:r>
            <a:r>
              <a:rPr lang="en-US" sz="1800" b="1" dirty="0">
                <a:solidFill>
                  <a:schemeClr val="bg1">
                    <a:lumMod val="50000"/>
                    <a:lumOff val="50000"/>
                  </a:schemeClr>
                </a:solidFill>
                <a:latin typeface="Copperplate Gothic Bold" pitchFamily="34" charset="0"/>
              </a:rPr>
              <a:t>to Structure:</a:t>
            </a:r>
          </a:p>
          <a:p>
            <a:pPr marL="285750" indent="-285750">
              <a:buFont typeface="Arial" pitchFamily="34" charset="0"/>
              <a:buChar char="•"/>
            </a:pPr>
            <a:r>
              <a:rPr lang="en-US" sz="1800" dirty="0">
                <a:latin typeface="Copperplate Gothic Bold" pitchFamily="34" charset="0"/>
              </a:rPr>
              <a:t>Welded anchor or plate to exterior spandrel beams of floor above</a:t>
            </a:r>
          </a:p>
          <a:p>
            <a:pPr marL="285750" indent="-285750">
              <a:buFont typeface="Arial" pitchFamily="34" charset="0"/>
              <a:buChar char="•"/>
            </a:pPr>
            <a:r>
              <a:rPr lang="en-US" sz="1800" dirty="0">
                <a:latin typeface="Copperplate Gothic Bold" pitchFamily="34" charset="0"/>
              </a:rPr>
              <a:t>Bolted connection as soon as panel is set by crane</a:t>
            </a:r>
          </a:p>
          <a:p>
            <a:pPr>
              <a:defRPr/>
            </a:pPr>
            <a:endParaRPr lang="en-US" sz="1400" dirty="0">
              <a:latin typeface="Copperplate Gothic Bold" pitchFamily="34" charset="0"/>
            </a:endParaRPr>
          </a:p>
        </p:txBody>
      </p:sp>
      <p:pic>
        <p:nvPicPr>
          <p:cNvPr id="23581" name="Picture 52" descr="penns state logo.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4800" y="228600"/>
            <a:ext cx="1114425" cy="593725"/>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23582" name="Picture 53" descr="penns state logo.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6012775" y="228600"/>
            <a:ext cx="1114425" cy="593725"/>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23584" name="TextBox 39"/>
          <p:cNvSpPr txBox="1">
            <a:spLocks noChangeArrowheads="1"/>
          </p:cNvSpPr>
          <p:nvPr/>
        </p:nvSpPr>
        <p:spPr bwMode="auto">
          <a:xfrm>
            <a:off x="26822400" y="6473825"/>
            <a:ext cx="457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200">
                <a:solidFill>
                  <a:schemeClr val="tx1"/>
                </a:solidFill>
                <a:latin typeface="Arial" charset="0"/>
              </a:defRPr>
            </a:lvl1pPr>
            <a:lvl2pPr marL="742950" indent="-285750" eaLnBrk="0" hangingPunct="0">
              <a:defRPr sz="2200">
                <a:solidFill>
                  <a:schemeClr val="tx1"/>
                </a:solidFill>
                <a:latin typeface="Arial" charset="0"/>
              </a:defRPr>
            </a:lvl2pPr>
            <a:lvl3pPr marL="1143000" indent="-228600" eaLnBrk="0" hangingPunct="0">
              <a:defRPr sz="2200">
                <a:solidFill>
                  <a:schemeClr val="tx1"/>
                </a:solidFill>
                <a:latin typeface="Arial" charset="0"/>
              </a:defRPr>
            </a:lvl3pPr>
            <a:lvl4pPr marL="1600200" indent="-228600" eaLnBrk="0" hangingPunct="0">
              <a:defRPr sz="2200">
                <a:solidFill>
                  <a:schemeClr val="tx1"/>
                </a:solidFill>
                <a:latin typeface="Arial" charset="0"/>
              </a:defRPr>
            </a:lvl4pPr>
            <a:lvl5pPr marL="2057400" indent="-228600" eaLnBrk="0" hangingPunct="0">
              <a:defRPr sz="2200">
                <a:solidFill>
                  <a:schemeClr val="tx1"/>
                </a:solidFill>
                <a:latin typeface="Arial" charset="0"/>
              </a:defRPr>
            </a:lvl5pPr>
            <a:lvl6pPr marL="2514600" indent="-228600" eaLnBrk="0" fontAlgn="base" hangingPunct="0">
              <a:spcBef>
                <a:spcPct val="0"/>
              </a:spcBef>
              <a:spcAft>
                <a:spcPct val="0"/>
              </a:spcAft>
              <a:defRPr sz="2200">
                <a:solidFill>
                  <a:schemeClr val="tx1"/>
                </a:solidFill>
                <a:latin typeface="Arial" charset="0"/>
              </a:defRPr>
            </a:lvl6pPr>
            <a:lvl7pPr marL="2971800" indent="-228600" eaLnBrk="0" fontAlgn="base" hangingPunct="0">
              <a:spcBef>
                <a:spcPct val="0"/>
              </a:spcBef>
              <a:spcAft>
                <a:spcPct val="0"/>
              </a:spcAft>
              <a:defRPr sz="2200">
                <a:solidFill>
                  <a:schemeClr val="tx1"/>
                </a:solidFill>
                <a:latin typeface="Arial" charset="0"/>
              </a:defRPr>
            </a:lvl7pPr>
            <a:lvl8pPr marL="3429000" indent="-228600" eaLnBrk="0" fontAlgn="base" hangingPunct="0">
              <a:spcBef>
                <a:spcPct val="0"/>
              </a:spcBef>
              <a:spcAft>
                <a:spcPct val="0"/>
              </a:spcAft>
              <a:defRPr sz="2200">
                <a:solidFill>
                  <a:schemeClr val="tx1"/>
                </a:solidFill>
                <a:latin typeface="Arial" charset="0"/>
              </a:defRPr>
            </a:lvl8pPr>
            <a:lvl9pPr marL="3886200" indent="-228600" eaLnBrk="0" fontAlgn="base" hangingPunct="0">
              <a:spcBef>
                <a:spcPct val="0"/>
              </a:spcBef>
              <a:spcAft>
                <a:spcPct val="0"/>
              </a:spcAft>
              <a:defRPr sz="2200">
                <a:solidFill>
                  <a:schemeClr val="tx1"/>
                </a:solidFill>
                <a:latin typeface="Arial" charset="0"/>
              </a:defRPr>
            </a:lvl9pPr>
          </a:lstStyle>
          <a:p>
            <a:pPr eaLnBrk="1" hangingPunct="1"/>
            <a:fld id="{FBBAE181-011A-42DE-B96B-556D36D4FE92}" type="slidenum">
              <a:rPr lang="en-US" sz="1400" b="1">
                <a:latin typeface="Copperplate Gothic Bold" pitchFamily="34" charset="0"/>
              </a:rPr>
              <a:pPr eaLnBrk="1" hangingPunct="1"/>
              <a:t>15</a:t>
            </a:fld>
            <a:endParaRPr lang="en-US" sz="1400" b="1">
              <a:latin typeface="Copperplate Gothic Bold" pitchFamily="34" charset="0"/>
            </a:endParaRPr>
          </a:p>
        </p:txBody>
      </p:sp>
      <p:pic>
        <p:nvPicPr>
          <p:cNvPr id="36" name="Picture 35"/>
          <p:cNvPicPr/>
          <p:nvPr/>
        </p:nvPicPr>
        <p:blipFill>
          <a:blip r:embed="rId4">
            <a:extLst>
              <a:ext uri="{28A0092B-C50C-407E-A947-70E740481C1C}">
                <a14:useLocalDpi xmlns:a14="http://schemas.microsoft.com/office/drawing/2010/main" val="0"/>
              </a:ext>
            </a:extLst>
          </a:blip>
          <a:srcRect/>
          <a:stretch>
            <a:fillRect/>
          </a:stretch>
        </p:blipFill>
        <p:spPr bwMode="auto">
          <a:xfrm>
            <a:off x="1419225" y="6170610"/>
            <a:ext cx="1728788" cy="457200"/>
          </a:xfrm>
          <a:prstGeom prst="rect">
            <a:avLst/>
          </a:prstGeom>
          <a:noFill/>
          <a:ln>
            <a:noFill/>
          </a:ln>
        </p:spPr>
      </p:pic>
      <p:pic>
        <p:nvPicPr>
          <p:cNvPr id="37" name="Picture 36"/>
          <p:cNvPicPr/>
          <p:nvPr/>
        </p:nvPicPr>
        <p:blipFill>
          <a:blip r:embed="rId5">
            <a:extLst>
              <a:ext uri="{28A0092B-C50C-407E-A947-70E740481C1C}">
                <a14:useLocalDpi xmlns:a14="http://schemas.microsoft.com/office/drawing/2010/main" val="0"/>
              </a:ext>
            </a:extLst>
          </a:blip>
          <a:srcRect/>
          <a:stretch>
            <a:fillRect/>
          </a:stretch>
        </p:blipFill>
        <p:spPr bwMode="auto">
          <a:xfrm>
            <a:off x="570819" y="6170610"/>
            <a:ext cx="582386" cy="457201"/>
          </a:xfrm>
          <a:prstGeom prst="rect">
            <a:avLst/>
          </a:prstGeom>
          <a:noFill/>
          <a:ln>
            <a:noFill/>
          </a:ln>
        </p:spPr>
      </p:pic>
      <p:sp>
        <p:nvSpPr>
          <p:cNvPr id="3" name="TextBox 2"/>
          <p:cNvSpPr txBox="1"/>
          <p:nvPr/>
        </p:nvSpPr>
        <p:spPr>
          <a:xfrm>
            <a:off x="10058400" y="1348085"/>
            <a:ext cx="7848600" cy="461665"/>
          </a:xfrm>
          <a:prstGeom prst="rect">
            <a:avLst/>
          </a:prstGeom>
          <a:noFill/>
        </p:spPr>
        <p:txBody>
          <a:bodyPr wrap="square" rtlCol="0">
            <a:spAutoFit/>
          </a:bodyPr>
          <a:lstStyle/>
          <a:p>
            <a:pPr algn="ctr"/>
            <a:r>
              <a:rPr lang="en-US" sz="2400" b="1" dirty="0" err="1" smtClean="0">
                <a:latin typeface="Copperplate Gothic Bold" pitchFamily="34" charset="0"/>
              </a:rPr>
              <a:t>SlenderWal</a:t>
            </a:r>
            <a:r>
              <a:rPr lang="en-US" b="1" dirty="0" err="1" smtClean="0">
                <a:latin typeface="Copperplate Gothic Bold" pitchFamily="34" charset="0"/>
              </a:rPr>
              <a:t>l</a:t>
            </a:r>
            <a:endParaRPr lang="en-US" b="1" dirty="0">
              <a:latin typeface="Copperplate Gothic Bold" pitchFamily="34" charset="0"/>
            </a:endParaRPr>
          </a:p>
        </p:txBody>
      </p:sp>
      <p:pic>
        <p:nvPicPr>
          <p:cNvPr id="22" name="Picture 5" descr="SlenderWall, Precast Concrete to Steel Stud Cladding System"/>
          <p:cNvPicPr>
            <a:picLocks noChangeAspect="1" noChangeArrowheads="1"/>
          </p:cNvPicPr>
          <p:nvPr/>
        </p:nvPicPr>
        <p:blipFill>
          <a:blip r:embed="rId6" cstate="print"/>
          <a:srcRect/>
          <a:stretch>
            <a:fillRect/>
          </a:stretch>
        </p:blipFill>
        <p:spPr bwMode="auto">
          <a:xfrm>
            <a:off x="24079200" y="3676792"/>
            <a:ext cx="2743200" cy="2493818"/>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15714"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408714" y="1348085"/>
            <a:ext cx="3962400" cy="509635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 name="Picture 19" descr="connection.JPG"/>
          <p:cNvPicPr>
            <a:picLocks noChangeAspect="1"/>
          </p:cNvPicPr>
          <p:nvPr/>
        </p:nvPicPr>
        <p:blipFill>
          <a:blip r:embed="rId8" cstate="print"/>
          <a:srcRect t="4419"/>
          <a:stretch>
            <a:fillRect/>
          </a:stretch>
        </p:blipFill>
        <p:spPr>
          <a:xfrm>
            <a:off x="19202400" y="1315428"/>
            <a:ext cx="4572000" cy="4421394"/>
          </a:xfrm>
          <a:prstGeom prst="rect">
            <a:avLst/>
          </a:prstGeom>
          <a:ln>
            <a:noFill/>
          </a:ln>
          <a:effectLst>
            <a:softEdge rad="112500"/>
          </a:effectLst>
        </p:spPr>
      </p:pic>
    </p:spTree>
    <p:extLst>
      <p:ext uri="{BB962C8B-B14F-4D97-AF65-F5344CB8AC3E}">
        <p14:creationId xmlns:p14="http://schemas.microsoft.com/office/powerpoint/2010/main" val="1623436325"/>
      </p:ext>
    </p:extLst>
  </p:cSld>
  <p:clrMapOvr>
    <a:masterClrMapping/>
  </p:clrMapOvr>
  <p:transition spd="med">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p:cNvSpPr txBox="1"/>
          <p:nvPr/>
        </p:nvSpPr>
        <p:spPr>
          <a:xfrm>
            <a:off x="18288000" y="0"/>
            <a:ext cx="9144000" cy="1077913"/>
          </a:xfrm>
          <a:prstGeom prst="rect">
            <a:avLst/>
          </a:prstGeom>
          <a:gradFill flip="none" rotWithShape="1">
            <a:gsLst>
              <a:gs pos="0">
                <a:srgbClr val="2E5C8E">
                  <a:shade val="30000"/>
                  <a:satMod val="115000"/>
                </a:srgbClr>
              </a:gs>
              <a:gs pos="50000">
                <a:srgbClr val="2E5C8E">
                  <a:shade val="67500"/>
                  <a:satMod val="115000"/>
                </a:srgbClr>
              </a:gs>
              <a:gs pos="100000">
                <a:srgbClr val="2E5C8E">
                  <a:shade val="100000"/>
                  <a:satMod val="115000"/>
                </a:srgbClr>
              </a:gs>
            </a:gsLst>
            <a:lin ang="5400000" scaled="1"/>
            <a:tileRect/>
          </a:gradFill>
          <a:ln>
            <a:noFill/>
          </a:ln>
        </p:spPr>
        <p:txBody>
          <a:bodyPr anchor="ctr">
            <a:spAutoFit/>
          </a:bodyPr>
          <a:lstStyle/>
          <a:p>
            <a:pPr algn="ctr">
              <a:defRPr/>
            </a:pPr>
            <a:r>
              <a:rPr lang="en-US" sz="1800" dirty="0">
                <a:effectLst>
                  <a:outerShdw blurRad="38100" dist="38100" dir="2700000" algn="tl">
                    <a:srgbClr val="000000">
                      <a:alpha val="43137"/>
                    </a:srgbClr>
                  </a:outerShdw>
                </a:effectLst>
                <a:latin typeface="Copperplate Gothic Bold" pitchFamily="34" charset="0"/>
              </a:rPr>
              <a:t>Saint Vincent Health Center</a:t>
            </a:r>
          </a:p>
          <a:p>
            <a:pPr algn="ctr">
              <a:defRPr/>
            </a:pPr>
            <a:r>
              <a:rPr lang="en-US" sz="1600" dirty="0">
                <a:effectLst>
                  <a:outerShdw blurRad="38100" dist="38100" dir="2700000" algn="tl">
                    <a:srgbClr val="000000">
                      <a:alpha val="43137"/>
                    </a:srgbClr>
                  </a:outerShdw>
                </a:effectLst>
                <a:latin typeface="Copperplate Gothic Bold" pitchFamily="34" charset="0"/>
              </a:rPr>
              <a:t>New Addition Building</a:t>
            </a:r>
          </a:p>
          <a:p>
            <a:pPr algn="ctr">
              <a:defRPr/>
            </a:pPr>
            <a:r>
              <a:rPr lang="en-US" sz="1200" dirty="0">
                <a:effectLst>
                  <a:outerShdw blurRad="38100" dist="38100" dir="2700000" algn="tl">
                    <a:srgbClr val="000000">
                      <a:alpha val="43137"/>
                    </a:srgbClr>
                  </a:outerShdw>
                </a:effectLst>
                <a:latin typeface="Copperplate Gothic Bold" pitchFamily="34" charset="0"/>
              </a:rPr>
              <a:t>Erie, PA</a:t>
            </a:r>
          </a:p>
          <a:p>
            <a:pPr algn="ctr">
              <a:defRPr/>
            </a:pPr>
            <a:endParaRPr lang="en-US" sz="800" dirty="0" smtClean="0">
              <a:effectLst>
                <a:outerShdw blurRad="38100" dist="38100" dir="2700000" algn="tl">
                  <a:srgbClr val="000000">
                    <a:alpha val="43137"/>
                  </a:srgbClr>
                </a:outerShdw>
              </a:effectLst>
              <a:latin typeface="Copperplate Gothic Bold" pitchFamily="34" charset="0"/>
            </a:endParaRPr>
          </a:p>
          <a:p>
            <a:pPr algn="ctr">
              <a:defRPr/>
            </a:pPr>
            <a:r>
              <a:rPr lang="en-US" sz="1000" dirty="0" smtClean="0">
                <a:effectLst>
                  <a:outerShdw blurRad="38100" dist="38100" dir="2700000" algn="tl">
                    <a:srgbClr val="000000">
                      <a:alpha val="43137"/>
                    </a:srgbClr>
                  </a:outerShdw>
                </a:effectLst>
                <a:latin typeface="Copperplate Gothic Bold" pitchFamily="34" charset="0"/>
              </a:rPr>
              <a:t>TYLER JAGGI | CONSTRUCTION MANAGEMENT</a:t>
            </a:r>
            <a:endParaRPr lang="en-US" sz="1000" dirty="0">
              <a:effectLst>
                <a:outerShdw blurRad="38100" dist="38100" dir="2700000" algn="tl">
                  <a:srgbClr val="000000">
                    <a:alpha val="43137"/>
                  </a:srgbClr>
                </a:outerShdw>
              </a:effectLst>
              <a:latin typeface="Copperplate Gothic Bold" pitchFamily="34" charset="0"/>
            </a:endParaRPr>
          </a:p>
        </p:txBody>
      </p:sp>
      <p:sp>
        <p:nvSpPr>
          <p:cNvPr id="17" name="TextBox 16"/>
          <p:cNvSpPr txBox="1"/>
          <p:nvPr/>
        </p:nvSpPr>
        <p:spPr>
          <a:xfrm>
            <a:off x="9144000" y="0"/>
            <a:ext cx="9144000" cy="1077913"/>
          </a:xfrm>
          <a:prstGeom prst="rect">
            <a:avLst/>
          </a:prstGeom>
          <a:gradFill flip="none" rotWithShape="1">
            <a:gsLst>
              <a:gs pos="0">
                <a:schemeClr val="bg1">
                  <a:lumMod val="65000"/>
                  <a:lumOff val="35000"/>
                  <a:shade val="30000"/>
                  <a:satMod val="115000"/>
                </a:schemeClr>
              </a:gs>
              <a:gs pos="50000">
                <a:schemeClr val="bg1">
                  <a:lumMod val="65000"/>
                  <a:lumOff val="35000"/>
                  <a:shade val="67500"/>
                  <a:satMod val="115000"/>
                </a:schemeClr>
              </a:gs>
              <a:gs pos="100000">
                <a:schemeClr val="bg1">
                  <a:lumMod val="65000"/>
                  <a:lumOff val="35000"/>
                  <a:shade val="100000"/>
                  <a:satMod val="115000"/>
                </a:schemeClr>
              </a:gs>
            </a:gsLst>
            <a:lin ang="5400000" scaled="1"/>
            <a:tileRect/>
          </a:gradFill>
          <a:ln>
            <a:noFill/>
          </a:ln>
        </p:spPr>
        <p:txBody>
          <a:bodyPr anchor="ctr">
            <a:spAutoFit/>
          </a:bodyPr>
          <a:lstStyle/>
          <a:p>
            <a:pPr algn="ctr">
              <a:defRPr/>
            </a:pPr>
            <a:endParaRPr lang="en-US" sz="1000" dirty="0">
              <a:latin typeface="Copperplate Gothic Bold" pitchFamily="34" charset="0"/>
            </a:endParaRPr>
          </a:p>
          <a:p>
            <a:pPr algn="ctr">
              <a:defRPr/>
            </a:pPr>
            <a:endParaRPr lang="en-US" sz="1000" dirty="0">
              <a:latin typeface="Copperplate Gothic Bold" pitchFamily="34" charset="0"/>
            </a:endParaRPr>
          </a:p>
          <a:p>
            <a:pPr algn="ctr">
              <a:defRPr/>
            </a:pPr>
            <a:r>
              <a:rPr lang="en-US" sz="2400" b="1" dirty="0" smtClean="0">
                <a:effectLst>
                  <a:outerShdw blurRad="38100" dist="38100" dir="2700000" algn="tl">
                    <a:srgbClr val="000000">
                      <a:alpha val="43137"/>
                    </a:srgbClr>
                  </a:outerShdw>
                </a:effectLst>
                <a:latin typeface="Copperplate Gothic Bold" pitchFamily="34" charset="0"/>
              </a:rPr>
              <a:t>Precast Façade vs. Hand-Laid Masonry </a:t>
            </a:r>
            <a:endParaRPr lang="en-US" sz="2400" b="1" dirty="0">
              <a:effectLst>
                <a:outerShdw blurRad="38100" dist="38100" dir="2700000" algn="tl">
                  <a:srgbClr val="000000">
                    <a:alpha val="43137"/>
                  </a:srgbClr>
                </a:outerShdw>
              </a:effectLst>
              <a:latin typeface="Copperplate Gothic Bold" pitchFamily="34" charset="0"/>
            </a:endParaRPr>
          </a:p>
          <a:p>
            <a:pPr algn="ctr">
              <a:defRPr/>
            </a:pPr>
            <a:endParaRPr lang="en-US" sz="1000" dirty="0">
              <a:latin typeface="Copperplate Gothic Bold" pitchFamily="34" charset="0"/>
            </a:endParaRPr>
          </a:p>
          <a:p>
            <a:pPr algn="ctr">
              <a:defRPr/>
            </a:pPr>
            <a:endParaRPr lang="en-US" sz="1000" dirty="0">
              <a:latin typeface="Copperplate Gothic Bold" pitchFamily="34" charset="0"/>
            </a:endParaRPr>
          </a:p>
        </p:txBody>
      </p:sp>
      <p:sp>
        <p:nvSpPr>
          <p:cNvPr id="6" name="TextBox 5"/>
          <p:cNvSpPr txBox="1"/>
          <p:nvPr/>
        </p:nvSpPr>
        <p:spPr>
          <a:xfrm>
            <a:off x="0" y="0"/>
            <a:ext cx="9144000" cy="1077913"/>
          </a:xfrm>
          <a:prstGeom prst="rect">
            <a:avLst/>
          </a:prstGeom>
          <a:gradFill flip="none" rotWithShape="1">
            <a:gsLst>
              <a:gs pos="0">
                <a:srgbClr val="2E5C8E">
                  <a:shade val="30000"/>
                  <a:satMod val="115000"/>
                </a:srgbClr>
              </a:gs>
              <a:gs pos="50000">
                <a:srgbClr val="2E5C8E">
                  <a:shade val="67500"/>
                  <a:satMod val="115000"/>
                </a:srgbClr>
              </a:gs>
              <a:gs pos="100000">
                <a:srgbClr val="2E5C8E">
                  <a:shade val="100000"/>
                  <a:satMod val="115000"/>
                </a:srgbClr>
              </a:gs>
            </a:gsLst>
            <a:lin ang="5400000" scaled="1"/>
            <a:tileRect/>
          </a:gradFill>
          <a:ln>
            <a:noFill/>
          </a:ln>
        </p:spPr>
        <p:txBody>
          <a:bodyPr anchor="ctr">
            <a:spAutoFit/>
          </a:bodyPr>
          <a:lstStyle/>
          <a:p>
            <a:pPr algn="ctr">
              <a:defRPr/>
            </a:pPr>
            <a:r>
              <a:rPr lang="en-US" sz="1800" dirty="0" smtClean="0">
                <a:effectLst>
                  <a:outerShdw blurRad="38100" dist="38100" dir="2700000" algn="tl">
                    <a:srgbClr val="000000">
                      <a:alpha val="43137"/>
                    </a:srgbClr>
                  </a:outerShdw>
                </a:effectLst>
                <a:latin typeface="Copperplate Gothic Bold" pitchFamily="34" charset="0"/>
              </a:rPr>
              <a:t>Saint Vincent Health Center</a:t>
            </a:r>
            <a:endParaRPr lang="en-US" sz="1800" dirty="0">
              <a:effectLst>
                <a:outerShdw blurRad="38100" dist="38100" dir="2700000" algn="tl">
                  <a:srgbClr val="000000">
                    <a:alpha val="43137"/>
                  </a:srgbClr>
                </a:outerShdw>
              </a:effectLst>
              <a:latin typeface="Copperplate Gothic Bold" pitchFamily="34" charset="0"/>
            </a:endParaRPr>
          </a:p>
          <a:p>
            <a:pPr algn="ctr">
              <a:defRPr/>
            </a:pPr>
            <a:r>
              <a:rPr lang="en-US" sz="1600" dirty="0" smtClean="0">
                <a:effectLst>
                  <a:outerShdw blurRad="38100" dist="38100" dir="2700000" algn="tl">
                    <a:srgbClr val="000000">
                      <a:alpha val="43137"/>
                    </a:srgbClr>
                  </a:outerShdw>
                </a:effectLst>
                <a:latin typeface="Copperplate Gothic Bold" pitchFamily="34" charset="0"/>
              </a:rPr>
              <a:t>New Addition Building</a:t>
            </a:r>
            <a:endParaRPr lang="en-US" sz="1600" dirty="0">
              <a:effectLst>
                <a:outerShdw blurRad="38100" dist="38100" dir="2700000" algn="tl">
                  <a:srgbClr val="000000">
                    <a:alpha val="43137"/>
                  </a:srgbClr>
                </a:outerShdw>
              </a:effectLst>
              <a:latin typeface="Copperplate Gothic Bold" pitchFamily="34" charset="0"/>
            </a:endParaRPr>
          </a:p>
          <a:p>
            <a:pPr algn="ctr">
              <a:defRPr/>
            </a:pPr>
            <a:r>
              <a:rPr lang="en-US" sz="1200" dirty="0" smtClean="0">
                <a:effectLst>
                  <a:outerShdw blurRad="38100" dist="38100" dir="2700000" algn="tl">
                    <a:srgbClr val="000000">
                      <a:alpha val="43137"/>
                    </a:srgbClr>
                  </a:outerShdw>
                </a:effectLst>
                <a:latin typeface="Copperplate Gothic Bold" pitchFamily="34" charset="0"/>
              </a:rPr>
              <a:t>Erie, PA</a:t>
            </a:r>
            <a:endParaRPr lang="en-US" sz="1200" dirty="0">
              <a:effectLst>
                <a:outerShdw blurRad="38100" dist="38100" dir="2700000" algn="tl">
                  <a:srgbClr val="000000">
                    <a:alpha val="43137"/>
                  </a:srgbClr>
                </a:outerShdw>
              </a:effectLst>
              <a:latin typeface="Copperplate Gothic Bold" pitchFamily="34" charset="0"/>
            </a:endParaRPr>
          </a:p>
          <a:p>
            <a:pPr algn="ctr">
              <a:defRPr/>
            </a:pPr>
            <a:endParaRPr lang="en-US" sz="800" dirty="0">
              <a:effectLst>
                <a:outerShdw blurRad="38100" dist="38100" dir="2700000" algn="tl">
                  <a:srgbClr val="000000">
                    <a:alpha val="43137"/>
                  </a:srgbClr>
                </a:outerShdw>
              </a:effectLst>
              <a:latin typeface="Copperplate Gothic Bold" pitchFamily="34" charset="0"/>
            </a:endParaRPr>
          </a:p>
          <a:p>
            <a:pPr algn="ctr">
              <a:defRPr/>
            </a:pPr>
            <a:r>
              <a:rPr lang="en-US" sz="1000" dirty="0" smtClean="0">
                <a:effectLst>
                  <a:outerShdw blurRad="38100" dist="38100" dir="2700000" algn="tl">
                    <a:srgbClr val="000000">
                      <a:alpha val="43137"/>
                    </a:srgbClr>
                  </a:outerShdw>
                </a:effectLst>
                <a:latin typeface="Copperplate Gothic Bold" pitchFamily="34" charset="0"/>
              </a:rPr>
              <a:t>Tyler </a:t>
            </a:r>
            <a:r>
              <a:rPr lang="en-US" sz="1000" dirty="0" err="1" smtClean="0">
                <a:effectLst>
                  <a:outerShdw blurRad="38100" dist="38100" dir="2700000" algn="tl">
                    <a:srgbClr val="000000">
                      <a:alpha val="43137"/>
                    </a:srgbClr>
                  </a:outerShdw>
                </a:effectLst>
                <a:latin typeface="Copperplate Gothic Bold" pitchFamily="34" charset="0"/>
              </a:rPr>
              <a:t>jaggi</a:t>
            </a:r>
            <a:r>
              <a:rPr lang="en-US" sz="1000" dirty="0" smtClean="0">
                <a:effectLst>
                  <a:outerShdw blurRad="38100" dist="38100" dir="2700000" algn="tl">
                    <a:srgbClr val="000000">
                      <a:alpha val="43137"/>
                    </a:srgbClr>
                  </a:outerShdw>
                </a:effectLst>
                <a:latin typeface="Copperplate Gothic Bold" pitchFamily="34" charset="0"/>
              </a:rPr>
              <a:t> | </a:t>
            </a:r>
            <a:r>
              <a:rPr lang="en-US" sz="1000" dirty="0">
                <a:effectLst>
                  <a:outerShdw blurRad="38100" dist="38100" dir="2700000" algn="tl">
                    <a:srgbClr val="000000">
                      <a:alpha val="43137"/>
                    </a:srgbClr>
                  </a:outerShdw>
                </a:effectLst>
                <a:latin typeface="Copperplate Gothic Bold" pitchFamily="34" charset="0"/>
              </a:rPr>
              <a:t>CONSTRUCTION MANAGEMENT</a:t>
            </a:r>
          </a:p>
        </p:txBody>
      </p:sp>
      <p:sp>
        <p:nvSpPr>
          <p:cNvPr id="4" name="TextBox 3"/>
          <p:cNvSpPr txBox="1"/>
          <p:nvPr/>
        </p:nvSpPr>
        <p:spPr>
          <a:xfrm>
            <a:off x="0" y="1058863"/>
            <a:ext cx="3810000" cy="5899692"/>
          </a:xfrm>
          <a:prstGeom prst="rect">
            <a:avLst/>
          </a:prstGeom>
          <a:solidFill>
            <a:schemeClr val="bg1"/>
          </a:solidFill>
          <a:ln>
            <a:noFill/>
          </a:ln>
        </p:spPr>
        <p:txBody>
          <a:bodyPr wrap="square">
            <a:spAutoFit/>
          </a:bodyPr>
          <a:lstStyle/>
          <a:p>
            <a:pPr>
              <a:defRPr/>
            </a:pPr>
            <a:endParaRPr lang="en-US" sz="1200" dirty="0">
              <a:latin typeface="Copperplate Gothic Bold" pitchFamily="34" charset="0"/>
            </a:endParaRPr>
          </a:p>
          <a:p>
            <a:pPr>
              <a:defRPr/>
            </a:pPr>
            <a:r>
              <a:rPr lang="en-US" sz="1200" dirty="0">
                <a:effectLst>
                  <a:outerShdw blurRad="38100" dist="38100" dir="2700000" algn="tl">
                    <a:srgbClr val="000000">
                      <a:alpha val="43137"/>
                    </a:srgbClr>
                  </a:outerShdw>
                </a:effectLst>
                <a:latin typeface="Copperplate Gothic Bold" pitchFamily="34" charset="0"/>
              </a:rPr>
              <a:t>PRESENTATION OUTLINE:</a:t>
            </a:r>
          </a:p>
          <a:p>
            <a:pPr>
              <a:defRPr/>
            </a:pPr>
            <a:endParaRPr lang="en-US" sz="800" dirty="0">
              <a:latin typeface="Copperplate Gothic Bold" pitchFamily="34" charset="0"/>
            </a:endParaRPr>
          </a:p>
          <a:p>
            <a:pPr marL="857250" lvl="1" indent="-400050">
              <a:lnSpc>
                <a:spcPct val="150000"/>
              </a:lnSpc>
              <a:buFont typeface="+mj-lt"/>
              <a:buAutoNum type="romanUcPeriod"/>
              <a:defRPr/>
            </a:pPr>
            <a:r>
              <a:rPr lang="en-US" sz="1000" dirty="0">
                <a:solidFill>
                  <a:schemeClr val="bg1">
                    <a:lumMod val="50000"/>
                    <a:lumOff val="50000"/>
                  </a:schemeClr>
                </a:solidFill>
                <a:latin typeface="Copperplate Gothic Bold" pitchFamily="34" charset="0"/>
              </a:rPr>
              <a:t>PROJECT BACKGROUND</a:t>
            </a:r>
          </a:p>
          <a:p>
            <a:pPr marL="857250" lvl="1" indent="-400050">
              <a:lnSpc>
                <a:spcPct val="150000"/>
              </a:lnSpc>
              <a:buFont typeface="+mj-lt"/>
              <a:buAutoNum type="romanUcPeriod"/>
              <a:defRPr/>
            </a:pPr>
            <a:r>
              <a:rPr lang="en-US" sz="1000" dirty="0">
                <a:solidFill>
                  <a:schemeClr val="bg1">
                    <a:lumMod val="50000"/>
                    <a:lumOff val="50000"/>
                  </a:schemeClr>
                </a:solidFill>
                <a:latin typeface="Copperplate Gothic Bold" pitchFamily="34" charset="0"/>
              </a:rPr>
              <a:t>ANALYSIS #1: </a:t>
            </a:r>
            <a:r>
              <a:rPr lang="en-US" sz="1000" dirty="0" smtClean="0">
                <a:solidFill>
                  <a:schemeClr val="bg1">
                    <a:lumMod val="50000"/>
                    <a:lumOff val="50000"/>
                  </a:schemeClr>
                </a:solidFill>
                <a:latin typeface="Copperplate Gothic Bold" pitchFamily="34" charset="0"/>
              </a:rPr>
              <a:t>Re-Sequencing Phasing</a:t>
            </a:r>
            <a:endParaRPr lang="en-US" sz="1000" dirty="0">
              <a:solidFill>
                <a:schemeClr val="bg1">
                  <a:lumMod val="50000"/>
                  <a:lumOff val="50000"/>
                </a:schemeClr>
              </a:solidFill>
              <a:latin typeface="Copperplate Gothic Bold" pitchFamily="34" charset="0"/>
            </a:endParaRPr>
          </a:p>
          <a:p>
            <a:pPr marL="1314450" lvl="2" indent="-400050">
              <a:lnSpc>
                <a:spcPct val="150000"/>
              </a:lnSpc>
              <a:buFont typeface="+mj-lt"/>
              <a:buAutoNum type="romanUcPeriod"/>
              <a:defRPr/>
            </a:pPr>
            <a:r>
              <a:rPr lang="en-US" sz="1000" dirty="0" smtClean="0">
                <a:solidFill>
                  <a:schemeClr val="bg1">
                    <a:lumMod val="50000"/>
                    <a:lumOff val="50000"/>
                  </a:schemeClr>
                </a:solidFill>
                <a:latin typeface="Copperplate Gothic Bold" pitchFamily="34" charset="0"/>
              </a:rPr>
              <a:t>Background</a:t>
            </a:r>
            <a:endParaRPr lang="en-US" sz="1000" dirty="0">
              <a:solidFill>
                <a:schemeClr val="bg1">
                  <a:lumMod val="50000"/>
                  <a:lumOff val="50000"/>
                </a:schemeClr>
              </a:solidFill>
              <a:latin typeface="Copperplate Gothic Bold" pitchFamily="34" charset="0"/>
            </a:endParaRPr>
          </a:p>
          <a:p>
            <a:pPr marL="1314450" lvl="2" indent="-400050">
              <a:lnSpc>
                <a:spcPct val="150000"/>
              </a:lnSpc>
              <a:buFont typeface="+mj-lt"/>
              <a:buAutoNum type="romanUcPeriod"/>
              <a:defRPr/>
            </a:pPr>
            <a:r>
              <a:rPr lang="en-US" sz="1000" dirty="0" smtClean="0">
                <a:solidFill>
                  <a:schemeClr val="bg1">
                    <a:lumMod val="50000"/>
                    <a:lumOff val="50000"/>
                  </a:schemeClr>
                </a:solidFill>
                <a:latin typeface="Copperplate Gothic Bold" pitchFamily="34" charset="0"/>
              </a:rPr>
              <a:t>Case Findings</a:t>
            </a:r>
            <a:endParaRPr lang="en-US" sz="1000" dirty="0">
              <a:solidFill>
                <a:schemeClr val="bg1">
                  <a:lumMod val="50000"/>
                  <a:lumOff val="50000"/>
                </a:schemeClr>
              </a:solidFill>
              <a:latin typeface="Copperplate Gothic Bold" pitchFamily="34" charset="0"/>
            </a:endParaRPr>
          </a:p>
          <a:p>
            <a:pPr marL="1314450" lvl="2" indent="-400050">
              <a:lnSpc>
                <a:spcPct val="150000"/>
              </a:lnSpc>
              <a:buFont typeface="+mj-lt"/>
              <a:buAutoNum type="romanUcPeriod"/>
              <a:defRPr/>
            </a:pPr>
            <a:r>
              <a:rPr lang="en-US" sz="1000" dirty="0" smtClean="0">
                <a:solidFill>
                  <a:schemeClr val="bg1">
                    <a:lumMod val="50000"/>
                    <a:lumOff val="50000"/>
                  </a:schemeClr>
                </a:solidFill>
                <a:latin typeface="Copperplate Gothic Bold" pitchFamily="34" charset="0"/>
              </a:rPr>
              <a:t>Recommendations</a:t>
            </a:r>
            <a:endParaRPr lang="en-US" sz="1000" dirty="0">
              <a:solidFill>
                <a:schemeClr val="bg1">
                  <a:lumMod val="50000"/>
                  <a:lumOff val="50000"/>
                </a:schemeClr>
              </a:solidFill>
              <a:latin typeface="Copperplate Gothic Bold" pitchFamily="34" charset="0"/>
            </a:endParaRPr>
          </a:p>
          <a:p>
            <a:pPr marL="857250" lvl="1" indent="-400050">
              <a:lnSpc>
                <a:spcPct val="150000"/>
              </a:lnSpc>
              <a:buFont typeface="+mj-lt"/>
              <a:buAutoNum type="romanUcPeriod"/>
              <a:defRPr/>
            </a:pPr>
            <a:r>
              <a:rPr lang="en-US" sz="1000" dirty="0">
                <a:latin typeface="Copperplate Gothic Bold" pitchFamily="34" charset="0"/>
              </a:rPr>
              <a:t>ANALYSIS #2: Precast Façade</a:t>
            </a:r>
          </a:p>
          <a:p>
            <a:pPr marL="1314450" lvl="2" indent="-400050">
              <a:lnSpc>
                <a:spcPct val="150000"/>
              </a:lnSpc>
              <a:buFont typeface="+mj-lt"/>
              <a:buAutoNum type="romanUcPeriod"/>
              <a:defRPr/>
            </a:pPr>
            <a:r>
              <a:rPr lang="en-US" sz="1000" dirty="0">
                <a:latin typeface="Copperplate Gothic Bold" pitchFamily="34" charset="0"/>
              </a:rPr>
              <a:t>Design</a:t>
            </a:r>
          </a:p>
          <a:p>
            <a:pPr marL="1314450" lvl="2" indent="-400050">
              <a:lnSpc>
                <a:spcPct val="150000"/>
              </a:lnSpc>
              <a:buFont typeface="+mj-lt"/>
              <a:buAutoNum type="romanUcPeriod"/>
              <a:defRPr/>
            </a:pPr>
            <a:r>
              <a:rPr lang="en-US" sz="1000" dirty="0">
                <a:solidFill>
                  <a:schemeClr val="bg1">
                    <a:lumMod val="50000"/>
                    <a:lumOff val="50000"/>
                  </a:schemeClr>
                </a:solidFill>
                <a:latin typeface="Copperplate Gothic Bold" pitchFamily="34" charset="0"/>
              </a:rPr>
              <a:t>Structural Impact</a:t>
            </a:r>
          </a:p>
          <a:p>
            <a:pPr marL="1314450" lvl="2" indent="-400050">
              <a:lnSpc>
                <a:spcPct val="150000"/>
              </a:lnSpc>
              <a:buFont typeface="+mj-lt"/>
              <a:buAutoNum type="romanUcPeriod"/>
              <a:defRPr/>
            </a:pPr>
            <a:r>
              <a:rPr lang="en-US" sz="1000" dirty="0">
                <a:solidFill>
                  <a:schemeClr val="bg1">
                    <a:lumMod val="50000"/>
                    <a:lumOff val="50000"/>
                  </a:schemeClr>
                </a:solidFill>
                <a:latin typeface="Copperplate Gothic Bold" pitchFamily="34" charset="0"/>
              </a:rPr>
              <a:t>Schedule/Cost Impact</a:t>
            </a:r>
          </a:p>
          <a:p>
            <a:pPr marL="1314450" lvl="2" indent="-400050">
              <a:lnSpc>
                <a:spcPct val="150000"/>
              </a:lnSpc>
              <a:buFont typeface="+mj-lt"/>
              <a:buAutoNum type="romanUcPeriod"/>
              <a:defRPr/>
            </a:pPr>
            <a:r>
              <a:rPr lang="en-US" sz="1000" dirty="0" smtClean="0">
                <a:solidFill>
                  <a:schemeClr val="bg1">
                    <a:lumMod val="50000"/>
                    <a:lumOff val="50000"/>
                  </a:schemeClr>
                </a:solidFill>
                <a:latin typeface="Copperplate Gothic Bold" pitchFamily="34" charset="0"/>
              </a:rPr>
              <a:t>Project Impact</a:t>
            </a:r>
            <a:endParaRPr lang="en-US" sz="1000" dirty="0">
              <a:solidFill>
                <a:schemeClr val="bg1">
                  <a:lumMod val="50000"/>
                  <a:lumOff val="50000"/>
                </a:schemeClr>
              </a:solidFill>
              <a:latin typeface="Copperplate Gothic Bold" pitchFamily="34" charset="0"/>
            </a:endParaRPr>
          </a:p>
          <a:p>
            <a:pPr marL="1314450" lvl="2" indent="-400050">
              <a:lnSpc>
                <a:spcPct val="150000"/>
              </a:lnSpc>
              <a:buFont typeface="+mj-lt"/>
              <a:buAutoNum type="romanUcPeriod"/>
              <a:defRPr/>
            </a:pPr>
            <a:r>
              <a:rPr lang="en-US" sz="1000" dirty="0" smtClean="0">
                <a:solidFill>
                  <a:schemeClr val="bg1">
                    <a:lumMod val="50000"/>
                    <a:lumOff val="50000"/>
                  </a:schemeClr>
                </a:solidFill>
                <a:latin typeface="Copperplate Gothic Bold" pitchFamily="34" charset="0"/>
              </a:rPr>
              <a:t>The Choice</a:t>
            </a:r>
            <a:endParaRPr lang="en-US" sz="1000" dirty="0">
              <a:solidFill>
                <a:schemeClr val="bg1">
                  <a:lumMod val="50000"/>
                  <a:lumOff val="50000"/>
                </a:schemeClr>
              </a:solidFill>
              <a:latin typeface="Copperplate Gothic Bold" pitchFamily="34" charset="0"/>
            </a:endParaRPr>
          </a:p>
          <a:p>
            <a:pPr marL="857250" lvl="1" indent="-400050">
              <a:lnSpc>
                <a:spcPct val="150000"/>
              </a:lnSpc>
              <a:buFont typeface="+mj-lt"/>
              <a:buAutoNum type="romanUcPeriod"/>
              <a:defRPr/>
            </a:pPr>
            <a:r>
              <a:rPr lang="en-US" sz="1000" dirty="0">
                <a:solidFill>
                  <a:schemeClr val="bg1">
                    <a:lumMod val="50000"/>
                    <a:lumOff val="50000"/>
                  </a:schemeClr>
                </a:solidFill>
                <a:latin typeface="Copperplate Gothic Bold" pitchFamily="34" charset="0"/>
              </a:rPr>
              <a:t>ANALYSIS #3: </a:t>
            </a:r>
            <a:r>
              <a:rPr lang="en-US" sz="1000" dirty="0" smtClean="0">
                <a:solidFill>
                  <a:schemeClr val="bg1">
                    <a:lumMod val="50000"/>
                    <a:lumOff val="50000"/>
                  </a:schemeClr>
                </a:solidFill>
                <a:latin typeface="Copperplate Gothic Bold" pitchFamily="34" charset="0"/>
              </a:rPr>
              <a:t> BIM  Implementation </a:t>
            </a:r>
          </a:p>
          <a:p>
            <a:pPr marL="857250" lvl="1" indent="-400050">
              <a:lnSpc>
                <a:spcPct val="150000"/>
              </a:lnSpc>
              <a:buFont typeface="+mj-lt"/>
              <a:buAutoNum type="romanUcPeriod"/>
              <a:defRPr/>
            </a:pPr>
            <a:r>
              <a:rPr lang="en-US" sz="1000" dirty="0" smtClean="0">
                <a:solidFill>
                  <a:schemeClr val="bg1">
                    <a:lumMod val="50000"/>
                    <a:lumOff val="50000"/>
                  </a:schemeClr>
                </a:solidFill>
                <a:latin typeface="Copperplate Gothic Bold" pitchFamily="34" charset="0"/>
              </a:rPr>
              <a:t>ANALYSIS #4: ICRA Plan</a:t>
            </a:r>
          </a:p>
          <a:p>
            <a:pPr marL="1314450" lvl="2" indent="-400050">
              <a:lnSpc>
                <a:spcPct val="150000"/>
              </a:lnSpc>
              <a:buFont typeface="+mj-lt"/>
              <a:buAutoNum type="romanUcPeriod"/>
              <a:defRPr/>
            </a:pPr>
            <a:r>
              <a:rPr lang="en-US" sz="1000" dirty="0" smtClean="0">
                <a:solidFill>
                  <a:schemeClr val="bg1">
                    <a:lumMod val="50000"/>
                    <a:lumOff val="50000"/>
                  </a:schemeClr>
                </a:solidFill>
                <a:latin typeface="Copperplate Gothic Bold" pitchFamily="34" charset="0"/>
              </a:rPr>
              <a:t>ICRA Matrix</a:t>
            </a:r>
            <a:endParaRPr lang="en-US" sz="1000" dirty="0">
              <a:solidFill>
                <a:schemeClr val="bg1">
                  <a:lumMod val="50000"/>
                  <a:lumOff val="50000"/>
                </a:schemeClr>
              </a:solidFill>
              <a:latin typeface="Copperplate Gothic Bold" pitchFamily="34" charset="0"/>
            </a:endParaRPr>
          </a:p>
          <a:p>
            <a:pPr marL="1314450" lvl="2" indent="-400050">
              <a:lnSpc>
                <a:spcPct val="150000"/>
              </a:lnSpc>
              <a:buFont typeface="+mj-lt"/>
              <a:buAutoNum type="romanUcPeriod"/>
              <a:defRPr/>
            </a:pPr>
            <a:r>
              <a:rPr lang="en-US" sz="1000" dirty="0" smtClean="0">
                <a:solidFill>
                  <a:schemeClr val="bg1">
                    <a:lumMod val="50000"/>
                    <a:lumOff val="50000"/>
                  </a:schemeClr>
                </a:solidFill>
                <a:latin typeface="Copperplate Gothic Bold" pitchFamily="34" charset="0"/>
              </a:rPr>
              <a:t>Areas of Risk</a:t>
            </a:r>
          </a:p>
          <a:p>
            <a:pPr marL="1314450" lvl="2" indent="-400050">
              <a:lnSpc>
                <a:spcPct val="150000"/>
              </a:lnSpc>
              <a:buFont typeface="+mj-lt"/>
              <a:buAutoNum type="romanUcPeriod"/>
              <a:defRPr/>
            </a:pPr>
            <a:r>
              <a:rPr lang="en-US" sz="1000" dirty="0" smtClean="0">
                <a:solidFill>
                  <a:schemeClr val="bg1">
                    <a:lumMod val="50000"/>
                    <a:lumOff val="50000"/>
                  </a:schemeClr>
                </a:solidFill>
                <a:latin typeface="Copperplate Gothic Bold" pitchFamily="34" charset="0"/>
              </a:rPr>
              <a:t>Construction Precautions</a:t>
            </a:r>
            <a:endParaRPr lang="en-US" sz="1000" dirty="0">
              <a:solidFill>
                <a:schemeClr val="bg1">
                  <a:lumMod val="50000"/>
                  <a:lumOff val="50000"/>
                </a:schemeClr>
              </a:solidFill>
              <a:latin typeface="Copperplate Gothic Bold" pitchFamily="34" charset="0"/>
            </a:endParaRPr>
          </a:p>
          <a:p>
            <a:pPr marL="1314450" lvl="2" indent="-400050">
              <a:lnSpc>
                <a:spcPct val="150000"/>
              </a:lnSpc>
              <a:buFont typeface="+mj-lt"/>
              <a:buAutoNum type="romanUcPeriod"/>
              <a:defRPr/>
            </a:pPr>
            <a:r>
              <a:rPr lang="en-US" sz="1000" dirty="0" smtClean="0">
                <a:solidFill>
                  <a:schemeClr val="bg1">
                    <a:lumMod val="50000"/>
                    <a:lumOff val="50000"/>
                  </a:schemeClr>
                </a:solidFill>
                <a:latin typeface="Copperplate Gothic Bold" pitchFamily="34" charset="0"/>
              </a:rPr>
              <a:t>Mechanical Impact</a:t>
            </a:r>
          </a:p>
          <a:p>
            <a:pPr marL="857250" lvl="1" indent="-400050">
              <a:lnSpc>
                <a:spcPct val="150000"/>
              </a:lnSpc>
              <a:buFont typeface="+mj-lt"/>
              <a:buAutoNum type="romanUcPeriod"/>
              <a:defRPr/>
            </a:pPr>
            <a:r>
              <a:rPr lang="en-US" sz="1000" dirty="0" smtClean="0">
                <a:solidFill>
                  <a:schemeClr val="bg1">
                    <a:lumMod val="50000"/>
                    <a:lumOff val="50000"/>
                  </a:schemeClr>
                </a:solidFill>
                <a:latin typeface="Copperplate Gothic Bold" pitchFamily="34" charset="0"/>
              </a:rPr>
              <a:t>LESSONS </a:t>
            </a:r>
            <a:r>
              <a:rPr lang="en-US" sz="1000" dirty="0">
                <a:solidFill>
                  <a:schemeClr val="bg1">
                    <a:lumMod val="50000"/>
                    <a:lumOff val="50000"/>
                  </a:schemeClr>
                </a:solidFill>
                <a:latin typeface="Copperplate Gothic Bold" pitchFamily="34" charset="0"/>
              </a:rPr>
              <a:t>LEARNED</a:t>
            </a:r>
          </a:p>
          <a:p>
            <a:pPr marL="857250" lvl="1" indent="-400050">
              <a:lnSpc>
                <a:spcPct val="150000"/>
              </a:lnSpc>
              <a:buFont typeface="+mj-lt"/>
              <a:buAutoNum type="romanUcPeriod"/>
              <a:defRPr/>
            </a:pPr>
            <a:r>
              <a:rPr lang="en-US" sz="1000" dirty="0">
                <a:solidFill>
                  <a:schemeClr val="bg1">
                    <a:lumMod val="50000"/>
                    <a:lumOff val="50000"/>
                  </a:schemeClr>
                </a:solidFill>
                <a:latin typeface="Copperplate Gothic Bold" pitchFamily="34" charset="0"/>
              </a:rPr>
              <a:t>ACKNOWLEDGEMENTS </a:t>
            </a:r>
            <a:endParaRPr lang="en-US" sz="1400" dirty="0" smtClean="0">
              <a:solidFill>
                <a:schemeClr val="bg1">
                  <a:lumMod val="50000"/>
                  <a:lumOff val="50000"/>
                </a:schemeClr>
              </a:solidFill>
              <a:latin typeface="Copperplate Gothic Bold" pitchFamily="34" charset="0"/>
            </a:endParaRPr>
          </a:p>
          <a:p>
            <a:pPr marL="857250" lvl="1" indent="-400050">
              <a:lnSpc>
                <a:spcPct val="150000"/>
              </a:lnSpc>
              <a:buFont typeface="+mj-lt"/>
              <a:buAutoNum type="romanUcPeriod"/>
              <a:defRPr/>
            </a:pPr>
            <a:endParaRPr lang="en-US" sz="1400" dirty="0">
              <a:latin typeface="Copperplate Gothic Bold" pitchFamily="34" charset="0"/>
            </a:endParaRPr>
          </a:p>
          <a:p>
            <a:pPr marL="857250" lvl="1" indent="-400050">
              <a:lnSpc>
                <a:spcPct val="125000"/>
              </a:lnSpc>
              <a:defRPr/>
            </a:pPr>
            <a:endParaRPr lang="en-US" sz="1050" dirty="0">
              <a:latin typeface="Copperplate Gothic Bold" pitchFamily="34" charset="0"/>
            </a:endParaRPr>
          </a:p>
          <a:p>
            <a:pPr marL="857250" lvl="1" indent="-400050">
              <a:lnSpc>
                <a:spcPct val="125000"/>
              </a:lnSpc>
              <a:defRPr/>
            </a:pPr>
            <a:endParaRPr lang="en-US" sz="1050" dirty="0">
              <a:latin typeface="Copperplate Gothic Bold" pitchFamily="34" charset="0"/>
            </a:endParaRPr>
          </a:p>
          <a:p>
            <a:pPr marL="857250" lvl="1" indent="-400050">
              <a:lnSpc>
                <a:spcPct val="125000"/>
              </a:lnSpc>
              <a:defRPr/>
            </a:pPr>
            <a:endParaRPr lang="en-US" sz="1050" dirty="0">
              <a:latin typeface="Copperplate Gothic Bold" pitchFamily="34" charset="0"/>
            </a:endParaRPr>
          </a:p>
        </p:txBody>
      </p:sp>
      <p:cxnSp>
        <p:nvCxnSpPr>
          <p:cNvPr id="8" name="Straight Connector 7"/>
          <p:cNvCxnSpPr/>
          <p:nvPr/>
        </p:nvCxnSpPr>
        <p:spPr>
          <a:xfrm rot="5400000" flipH="1" flipV="1">
            <a:off x="914400" y="3962400"/>
            <a:ext cx="57912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0" y="1066800"/>
            <a:ext cx="27432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5400000" flipH="1" flipV="1">
            <a:off x="8610600" y="533400"/>
            <a:ext cx="10668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5400000" flipH="1" flipV="1">
            <a:off x="17754600" y="533400"/>
            <a:ext cx="10668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10058400" y="1905000"/>
            <a:ext cx="7848600" cy="2646878"/>
          </a:xfrm>
          <a:prstGeom prst="rect">
            <a:avLst/>
          </a:prstGeom>
          <a:noFill/>
        </p:spPr>
        <p:txBody>
          <a:bodyPr>
            <a:spAutoFit/>
          </a:bodyPr>
          <a:lstStyle/>
          <a:p>
            <a:pPr>
              <a:buFont typeface="Arial" charset="0"/>
              <a:buNone/>
            </a:pPr>
            <a:r>
              <a:rPr lang="en-US" sz="2000" b="1" dirty="0" smtClean="0">
                <a:solidFill>
                  <a:schemeClr val="bg1">
                    <a:lumMod val="50000"/>
                    <a:lumOff val="50000"/>
                  </a:schemeClr>
                </a:solidFill>
                <a:latin typeface="Copperplate Gothic Bold" pitchFamily="34" charset="0"/>
              </a:rPr>
              <a:t>Hand-Laid </a:t>
            </a:r>
            <a:r>
              <a:rPr lang="en-US" sz="2000" b="1" dirty="0">
                <a:solidFill>
                  <a:schemeClr val="bg1">
                    <a:lumMod val="50000"/>
                    <a:lumOff val="50000"/>
                  </a:schemeClr>
                </a:solidFill>
                <a:latin typeface="Copperplate Gothic Bold" pitchFamily="34" charset="0"/>
              </a:rPr>
              <a:t>Brick Wall System</a:t>
            </a:r>
            <a:r>
              <a:rPr lang="en-US" sz="2000" b="1" dirty="0" smtClean="0">
                <a:solidFill>
                  <a:schemeClr val="bg1">
                    <a:lumMod val="50000"/>
                    <a:lumOff val="50000"/>
                  </a:schemeClr>
                </a:solidFill>
                <a:latin typeface="Copperplate Gothic Bold" pitchFamily="34" charset="0"/>
              </a:rPr>
              <a:t>:</a:t>
            </a:r>
          </a:p>
          <a:p>
            <a:pPr>
              <a:buFont typeface="Arial" charset="0"/>
              <a:buNone/>
            </a:pPr>
            <a:endParaRPr lang="en-US" sz="2000" b="1" dirty="0">
              <a:solidFill>
                <a:schemeClr val="bg1">
                  <a:lumMod val="50000"/>
                  <a:lumOff val="50000"/>
                </a:schemeClr>
              </a:solidFill>
              <a:latin typeface="Copperplate Gothic Bold" pitchFamily="34" charset="0"/>
            </a:endParaRPr>
          </a:p>
          <a:p>
            <a:pPr lvl="1">
              <a:buFont typeface="Arial" charset="0"/>
              <a:buChar char="•"/>
            </a:pPr>
            <a:r>
              <a:rPr lang="en-US" sz="2000" dirty="0">
                <a:latin typeface="Copperplate Gothic Bold" pitchFamily="34" charset="0"/>
              </a:rPr>
              <a:t>Cavity wall system</a:t>
            </a:r>
          </a:p>
          <a:p>
            <a:pPr lvl="1">
              <a:buFont typeface="Arial" charset="0"/>
              <a:buChar char="•"/>
            </a:pPr>
            <a:r>
              <a:rPr lang="en-US" sz="2000" dirty="0">
                <a:latin typeface="Copperplate Gothic Bold" pitchFamily="34" charset="0"/>
              </a:rPr>
              <a:t>Proven quality in construction and appearance</a:t>
            </a:r>
          </a:p>
          <a:p>
            <a:pPr lvl="1">
              <a:buFont typeface="Arial" charset="0"/>
              <a:buChar char="•"/>
            </a:pPr>
            <a:r>
              <a:rPr lang="en-US" sz="2000" dirty="0">
                <a:latin typeface="Copperplate Gothic Bold" pitchFamily="34" charset="0"/>
              </a:rPr>
              <a:t>Mortar joints wear over time </a:t>
            </a:r>
            <a:r>
              <a:rPr lang="en-US" sz="2000" dirty="0">
                <a:latin typeface="Copperplate Gothic Bold" pitchFamily="34" charset="0"/>
                <a:sym typeface="Wingdings" pitchFamily="2" charset="2"/>
              </a:rPr>
              <a:t> </a:t>
            </a:r>
            <a:r>
              <a:rPr lang="en-US" sz="2000" dirty="0">
                <a:latin typeface="Copperplate Gothic Bold" pitchFamily="34" charset="0"/>
              </a:rPr>
              <a:t>re-working required</a:t>
            </a:r>
          </a:p>
          <a:p>
            <a:endParaRPr lang="en-US" sz="1600" dirty="0" smtClean="0">
              <a:latin typeface="Copperplate Gothic Bold" pitchFamily="34" charset="0"/>
            </a:endParaRPr>
          </a:p>
          <a:p>
            <a:pPr>
              <a:buFont typeface="Arial" charset="0"/>
              <a:buNone/>
            </a:pPr>
            <a:endParaRPr lang="en-US" sz="1600" dirty="0" smtClean="0">
              <a:latin typeface="Copperplate Gothic Bold" pitchFamily="34" charset="0"/>
            </a:endParaRPr>
          </a:p>
          <a:p>
            <a:pPr>
              <a:defRPr/>
            </a:pPr>
            <a:endParaRPr lang="en-US" sz="1400" dirty="0">
              <a:latin typeface="Copperplate Gothic Bold" pitchFamily="34" charset="0"/>
            </a:endParaRPr>
          </a:p>
        </p:txBody>
      </p:sp>
      <p:pic>
        <p:nvPicPr>
          <p:cNvPr id="23581" name="Picture 52" descr="penns state logo.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4800" y="228600"/>
            <a:ext cx="1114425" cy="593725"/>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23582" name="Picture 53" descr="penns state logo.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6012775" y="228600"/>
            <a:ext cx="1114425" cy="593725"/>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23584" name="TextBox 39"/>
          <p:cNvSpPr txBox="1">
            <a:spLocks noChangeArrowheads="1"/>
          </p:cNvSpPr>
          <p:nvPr/>
        </p:nvSpPr>
        <p:spPr bwMode="auto">
          <a:xfrm>
            <a:off x="26822400" y="6473825"/>
            <a:ext cx="457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200">
                <a:solidFill>
                  <a:schemeClr val="tx1"/>
                </a:solidFill>
                <a:latin typeface="Arial" charset="0"/>
              </a:defRPr>
            </a:lvl1pPr>
            <a:lvl2pPr marL="742950" indent="-285750" eaLnBrk="0" hangingPunct="0">
              <a:defRPr sz="2200">
                <a:solidFill>
                  <a:schemeClr val="tx1"/>
                </a:solidFill>
                <a:latin typeface="Arial" charset="0"/>
              </a:defRPr>
            </a:lvl2pPr>
            <a:lvl3pPr marL="1143000" indent="-228600" eaLnBrk="0" hangingPunct="0">
              <a:defRPr sz="2200">
                <a:solidFill>
                  <a:schemeClr val="tx1"/>
                </a:solidFill>
                <a:latin typeface="Arial" charset="0"/>
              </a:defRPr>
            </a:lvl3pPr>
            <a:lvl4pPr marL="1600200" indent="-228600" eaLnBrk="0" hangingPunct="0">
              <a:defRPr sz="2200">
                <a:solidFill>
                  <a:schemeClr val="tx1"/>
                </a:solidFill>
                <a:latin typeface="Arial" charset="0"/>
              </a:defRPr>
            </a:lvl4pPr>
            <a:lvl5pPr marL="2057400" indent="-228600" eaLnBrk="0" hangingPunct="0">
              <a:defRPr sz="2200">
                <a:solidFill>
                  <a:schemeClr val="tx1"/>
                </a:solidFill>
                <a:latin typeface="Arial" charset="0"/>
              </a:defRPr>
            </a:lvl5pPr>
            <a:lvl6pPr marL="2514600" indent="-228600" eaLnBrk="0" fontAlgn="base" hangingPunct="0">
              <a:spcBef>
                <a:spcPct val="0"/>
              </a:spcBef>
              <a:spcAft>
                <a:spcPct val="0"/>
              </a:spcAft>
              <a:defRPr sz="2200">
                <a:solidFill>
                  <a:schemeClr val="tx1"/>
                </a:solidFill>
                <a:latin typeface="Arial" charset="0"/>
              </a:defRPr>
            </a:lvl6pPr>
            <a:lvl7pPr marL="2971800" indent="-228600" eaLnBrk="0" fontAlgn="base" hangingPunct="0">
              <a:spcBef>
                <a:spcPct val="0"/>
              </a:spcBef>
              <a:spcAft>
                <a:spcPct val="0"/>
              </a:spcAft>
              <a:defRPr sz="2200">
                <a:solidFill>
                  <a:schemeClr val="tx1"/>
                </a:solidFill>
                <a:latin typeface="Arial" charset="0"/>
              </a:defRPr>
            </a:lvl7pPr>
            <a:lvl8pPr marL="3429000" indent="-228600" eaLnBrk="0" fontAlgn="base" hangingPunct="0">
              <a:spcBef>
                <a:spcPct val="0"/>
              </a:spcBef>
              <a:spcAft>
                <a:spcPct val="0"/>
              </a:spcAft>
              <a:defRPr sz="2200">
                <a:solidFill>
                  <a:schemeClr val="tx1"/>
                </a:solidFill>
                <a:latin typeface="Arial" charset="0"/>
              </a:defRPr>
            </a:lvl8pPr>
            <a:lvl9pPr marL="3886200" indent="-228600" eaLnBrk="0" fontAlgn="base" hangingPunct="0">
              <a:spcBef>
                <a:spcPct val="0"/>
              </a:spcBef>
              <a:spcAft>
                <a:spcPct val="0"/>
              </a:spcAft>
              <a:defRPr sz="2200">
                <a:solidFill>
                  <a:schemeClr val="tx1"/>
                </a:solidFill>
                <a:latin typeface="Arial" charset="0"/>
              </a:defRPr>
            </a:lvl9pPr>
          </a:lstStyle>
          <a:p>
            <a:pPr eaLnBrk="1" hangingPunct="1"/>
            <a:fld id="{FBBAE181-011A-42DE-B96B-556D36D4FE92}" type="slidenum">
              <a:rPr lang="en-US" sz="1400" b="1">
                <a:latin typeface="Copperplate Gothic Bold" pitchFamily="34" charset="0"/>
              </a:rPr>
              <a:pPr eaLnBrk="1" hangingPunct="1"/>
              <a:t>16</a:t>
            </a:fld>
            <a:endParaRPr lang="en-US" sz="1400" b="1">
              <a:latin typeface="Copperplate Gothic Bold" pitchFamily="34" charset="0"/>
            </a:endParaRPr>
          </a:p>
        </p:txBody>
      </p:sp>
      <p:pic>
        <p:nvPicPr>
          <p:cNvPr id="36" name="Picture 35"/>
          <p:cNvPicPr/>
          <p:nvPr/>
        </p:nvPicPr>
        <p:blipFill>
          <a:blip r:embed="rId4">
            <a:extLst>
              <a:ext uri="{28A0092B-C50C-407E-A947-70E740481C1C}">
                <a14:useLocalDpi xmlns:a14="http://schemas.microsoft.com/office/drawing/2010/main" val="0"/>
              </a:ext>
            </a:extLst>
          </a:blip>
          <a:srcRect/>
          <a:stretch>
            <a:fillRect/>
          </a:stretch>
        </p:blipFill>
        <p:spPr bwMode="auto">
          <a:xfrm>
            <a:off x="1419225" y="6170610"/>
            <a:ext cx="1728788" cy="457200"/>
          </a:xfrm>
          <a:prstGeom prst="rect">
            <a:avLst/>
          </a:prstGeom>
          <a:noFill/>
          <a:ln>
            <a:noFill/>
          </a:ln>
        </p:spPr>
      </p:pic>
      <p:pic>
        <p:nvPicPr>
          <p:cNvPr id="37" name="Picture 36"/>
          <p:cNvPicPr/>
          <p:nvPr/>
        </p:nvPicPr>
        <p:blipFill>
          <a:blip r:embed="rId5">
            <a:extLst>
              <a:ext uri="{28A0092B-C50C-407E-A947-70E740481C1C}">
                <a14:useLocalDpi xmlns:a14="http://schemas.microsoft.com/office/drawing/2010/main" val="0"/>
              </a:ext>
            </a:extLst>
          </a:blip>
          <a:srcRect/>
          <a:stretch>
            <a:fillRect/>
          </a:stretch>
        </p:blipFill>
        <p:spPr bwMode="auto">
          <a:xfrm>
            <a:off x="570819" y="6170610"/>
            <a:ext cx="582386" cy="457201"/>
          </a:xfrm>
          <a:prstGeom prst="rect">
            <a:avLst/>
          </a:prstGeom>
          <a:noFill/>
          <a:ln>
            <a:noFill/>
          </a:ln>
        </p:spPr>
      </p:pic>
      <p:sp>
        <p:nvSpPr>
          <p:cNvPr id="3" name="TextBox 2"/>
          <p:cNvSpPr txBox="1"/>
          <p:nvPr/>
        </p:nvSpPr>
        <p:spPr>
          <a:xfrm>
            <a:off x="10058400" y="1359459"/>
            <a:ext cx="7848600" cy="461665"/>
          </a:xfrm>
          <a:prstGeom prst="rect">
            <a:avLst/>
          </a:prstGeom>
          <a:noFill/>
        </p:spPr>
        <p:txBody>
          <a:bodyPr wrap="square" rtlCol="0">
            <a:spAutoFit/>
          </a:bodyPr>
          <a:lstStyle/>
          <a:p>
            <a:pPr algn="ctr"/>
            <a:r>
              <a:rPr lang="en-US" sz="2400" b="1" dirty="0" smtClean="0">
                <a:latin typeface="Copperplate Gothic Bold" pitchFamily="34" charset="0"/>
              </a:rPr>
              <a:t>Quality Comparison</a:t>
            </a:r>
            <a:endParaRPr lang="en-US" b="1" dirty="0">
              <a:latin typeface="Copperplate Gothic Bold" pitchFamily="34" charset="0"/>
            </a:endParaRPr>
          </a:p>
        </p:txBody>
      </p:sp>
      <p:pic>
        <p:nvPicPr>
          <p:cNvPr id="21" name="Picture 3" descr="E:\Thesis\ANALYSIS\BRICK FACADE\thermaguard2.jpg"/>
          <p:cNvPicPr>
            <a:picLocks noChangeAspect="1" noChangeArrowheads="1"/>
          </p:cNvPicPr>
          <p:nvPr/>
        </p:nvPicPr>
        <p:blipFill>
          <a:blip r:embed="rId6" cstate="print"/>
          <a:srcRect/>
          <a:stretch>
            <a:fillRect/>
          </a:stretch>
        </p:blipFill>
        <p:spPr bwMode="auto">
          <a:xfrm>
            <a:off x="4191000" y="1948542"/>
            <a:ext cx="4336360" cy="3080658"/>
          </a:xfrm>
          <a:prstGeom prst="rect">
            <a:avLst/>
          </a:prstGeom>
          <a:ln>
            <a:noFill/>
          </a:ln>
          <a:effectLst>
            <a:outerShdw blurRad="292100" dist="139700" dir="2700000" algn="tl" rotWithShape="0">
              <a:srgbClr val="333333">
                <a:alpha val="65000"/>
              </a:srgbClr>
            </a:outerShdw>
          </a:effectLst>
        </p:spPr>
      </p:pic>
      <p:pic>
        <p:nvPicPr>
          <p:cNvPr id="14338"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963400" y="3995056"/>
            <a:ext cx="3505200" cy="2328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18745200" y="1949133"/>
            <a:ext cx="9753600" cy="3416320"/>
          </a:xfrm>
          <a:prstGeom prst="rect">
            <a:avLst/>
          </a:prstGeom>
        </p:spPr>
        <p:txBody>
          <a:bodyPr wrap="square">
            <a:spAutoFit/>
          </a:bodyPr>
          <a:lstStyle/>
          <a:p>
            <a:pPr lvl="1">
              <a:buFont typeface="Arial" charset="0"/>
              <a:buNone/>
            </a:pPr>
            <a:r>
              <a:rPr lang="en-US" sz="2000" b="1" dirty="0" err="1">
                <a:solidFill>
                  <a:schemeClr val="bg1">
                    <a:lumMod val="50000"/>
                    <a:lumOff val="50000"/>
                  </a:schemeClr>
                </a:solidFill>
                <a:latin typeface="Copperplate Gothic Bold" pitchFamily="34" charset="0"/>
              </a:rPr>
              <a:t>SlenderWall</a:t>
            </a:r>
            <a:r>
              <a:rPr lang="en-US" sz="2000" b="1" dirty="0">
                <a:solidFill>
                  <a:schemeClr val="bg1">
                    <a:lumMod val="50000"/>
                    <a:lumOff val="50000"/>
                  </a:schemeClr>
                </a:solidFill>
                <a:latin typeface="Copperplate Gothic Bold" pitchFamily="34" charset="0"/>
              </a:rPr>
              <a:t> Precast System</a:t>
            </a:r>
            <a:r>
              <a:rPr lang="en-US" sz="2000" b="1" dirty="0" smtClean="0">
                <a:solidFill>
                  <a:schemeClr val="bg1">
                    <a:lumMod val="50000"/>
                    <a:lumOff val="50000"/>
                  </a:schemeClr>
                </a:solidFill>
                <a:latin typeface="Copperplate Gothic Bold" pitchFamily="34" charset="0"/>
              </a:rPr>
              <a:t>:</a:t>
            </a:r>
          </a:p>
          <a:p>
            <a:pPr lvl="1">
              <a:buFont typeface="Arial" charset="0"/>
              <a:buNone/>
            </a:pPr>
            <a:endParaRPr lang="en-US" sz="1600" b="1" dirty="0">
              <a:solidFill>
                <a:schemeClr val="bg1">
                  <a:lumMod val="50000"/>
                  <a:lumOff val="50000"/>
                </a:schemeClr>
              </a:solidFill>
              <a:latin typeface="Copperplate Gothic Bold" pitchFamily="34" charset="0"/>
            </a:endParaRPr>
          </a:p>
          <a:p>
            <a:pPr lvl="1">
              <a:buFont typeface="Arial" charset="0"/>
              <a:buChar char="•"/>
            </a:pPr>
            <a:r>
              <a:rPr lang="en-US" sz="2000" dirty="0">
                <a:latin typeface="Copperplate Gothic Bold" pitchFamily="34" charset="0"/>
              </a:rPr>
              <a:t>Barrier wall system</a:t>
            </a:r>
          </a:p>
          <a:p>
            <a:pPr lvl="1">
              <a:buFont typeface="Arial" charset="0"/>
              <a:buChar char="•"/>
            </a:pPr>
            <a:r>
              <a:rPr lang="en-US" sz="2000" dirty="0">
                <a:latin typeface="Copperplate Gothic Bold" pitchFamily="34" charset="0"/>
              </a:rPr>
              <a:t>High Quality Architectural Class “A” Brick Veneer</a:t>
            </a:r>
          </a:p>
          <a:p>
            <a:pPr lvl="1">
              <a:buFont typeface="Arial" charset="0"/>
              <a:buChar char="•"/>
            </a:pPr>
            <a:r>
              <a:rPr lang="en-US" sz="2000" dirty="0">
                <a:latin typeface="Copperplate Gothic Bold" pitchFamily="34" charset="0"/>
              </a:rPr>
              <a:t>Mock-up</a:t>
            </a:r>
          </a:p>
          <a:p>
            <a:pPr lvl="1">
              <a:buFont typeface="Arial" charset="0"/>
              <a:buChar char="•"/>
            </a:pPr>
            <a:r>
              <a:rPr lang="en-US" sz="2000" dirty="0">
                <a:latin typeface="Copperplate Gothic Bold" pitchFamily="34" charset="0"/>
              </a:rPr>
              <a:t>100% water-tight and acts as vapor barrier</a:t>
            </a:r>
          </a:p>
          <a:p>
            <a:pPr lvl="1">
              <a:buFont typeface="Arial" charset="0"/>
              <a:buChar char="•"/>
            </a:pPr>
            <a:r>
              <a:rPr lang="en-US" sz="2000" dirty="0">
                <a:latin typeface="Copperplate Gothic Bold" pitchFamily="34" charset="0"/>
              </a:rPr>
              <a:t>No leaking or wearing mortar joints</a:t>
            </a:r>
          </a:p>
          <a:p>
            <a:pPr lvl="1">
              <a:buFont typeface="Arial" charset="0"/>
              <a:buChar char="•"/>
            </a:pPr>
            <a:r>
              <a:rPr lang="en-US" sz="2000" dirty="0">
                <a:latin typeface="Copperplate Gothic Bold" pitchFamily="34" charset="0"/>
              </a:rPr>
              <a:t>¾” joint between panels:</a:t>
            </a:r>
          </a:p>
          <a:p>
            <a:pPr lvl="2"/>
            <a:r>
              <a:rPr lang="en-US" sz="2000" dirty="0">
                <a:latin typeface="Copperplate Gothic Bold" pitchFamily="34" charset="0"/>
              </a:rPr>
              <a:t>¾” backer-rod </a:t>
            </a:r>
          </a:p>
          <a:p>
            <a:pPr lvl="2"/>
            <a:r>
              <a:rPr lang="en-US" sz="2000" dirty="0">
                <a:latin typeface="Copperplate Gothic Bold" pitchFamily="34" charset="0"/>
              </a:rPr>
              <a:t>½” caulking layer</a:t>
            </a:r>
          </a:p>
          <a:p>
            <a:pPr lvl="1">
              <a:buFont typeface="Arial" charset="0"/>
              <a:buChar char="•"/>
            </a:pPr>
            <a:r>
              <a:rPr lang="en-US" sz="2000" dirty="0">
                <a:latin typeface="Copperplate Gothic Bold" pitchFamily="34" charset="0"/>
              </a:rPr>
              <a:t>Joints wear over time </a:t>
            </a:r>
            <a:r>
              <a:rPr lang="en-US" sz="2000" dirty="0">
                <a:latin typeface="Copperplate Gothic Bold" pitchFamily="34" charset="0"/>
                <a:sym typeface="Wingdings" pitchFamily="2" charset="2"/>
              </a:rPr>
              <a:t> re-working required</a:t>
            </a:r>
            <a:endParaRPr lang="en-US" sz="2000" dirty="0">
              <a:latin typeface="Copperplate Gothic Bold" pitchFamily="34" charset="0"/>
            </a:endParaRPr>
          </a:p>
        </p:txBody>
      </p:sp>
      <p:sp>
        <p:nvSpPr>
          <p:cNvPr id="7" name="Rectangle 6"/>
          <p:cNvSpPr/>
          <p:nvPr/>
        </p:nvSpPr>
        <p:spPr>
          <a:xfrm>
            <a:off x="19354800" y="1421014"/>
            <a:ext cx="7215187" cy="461665"/>
          </a:xfrm>
          <a:prstGeom prst="rect">
            <a:avLst/>
          </a:prstGeom>
        </p:spPr>
        <p:txBody>
          <a:bodyPr wrap="square">
            <a:spAutoFit/>
          </a:bodyPr>
          <a:lstStyle/>
          <a:p>
            <a:pPr algn="ctr"/>
            <a:r>
              <a:rPr lang="en-US" sz="2400" b="1" dirty="0">
                <a:latin typeface="Copperplate Gothic Bold" pitchFamily="34" charset="0"/>
              </a:rPr>
              <a:t>Quality Comparison</a:t>
            </a:r>
          </a:p>
        </p:txBody>
      </p:sp>
    </p:spTree>
    <p:extLst>
      <p:ext uri="{BB962C8B-B14F-4D97-AF65-F5344CB8AC3E}">
        <p14:creationId xmlns:p14="http://schemas.microsoft.com/office/powerpoint/2010/main" val="133330918"/>
      </p:ext>
    </p:extLst>
  </p:cSld>
  <p:clrMapOvr>
    <a:masterClrMapping/>
  </p:clrMapOvr>
  <p:transition spd="med">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p:cNvSpPr txBox="1"/>
          <p:nvPr/>
        </p:nvSpPr>
        <p:spPr>
          <a:xfrm>
            <a:off x="18288000" y="0"/>
            <a:ext cx="9144000" cy="1077913"/>
          </a:xfrm>
          <a:prstGeom prst="rect">
            <a:avLst/>
          </a:prstGeom>
          <a:gradFill flip="none" rotWithShape="1">
            <a:gsLst>
              <a:gs pos="0">
                <a:srgbClr val="2E5C8E">
                  <a:shade val="30000"/>
                  <a:satMod val="115000"/>
                </a:srgbClr>
              </a:gs>
              <a:gs pos="50000">
                <a:srgbClr val="2E5C8E">
                  <a:shade val="67500"/>
                  <a:satMod val="115000"/>
                </a:srgbClr>
              </a:gs>
              <a:gs pos="100000">
                <a:srgbClr val="2E5C8E">
                  <a:shade val="100000"/>
                  <a:satMod val="115000"/>
                </a:srgbClr>
              </a:gs>
            </a:gsLst>
            <a:lin ang="5400000" scaled="1"/>
            <a:tileRect/>
          </a:gradFill>
          <a:ln>
            <a:noFill/>
          </a:ln>
        </p:spPr>
        <p:txBody>
          <a:bodyPr anchor="ctr">
            <a:spAutoFit/>
          </a:bodyPr>
          <a:lstStyle/>
          <a:p>
            <a:pPr algn="ctr">
              <a:defRPr/>
            </a:pPr>
            <a:r>
              <a:rPr lang="en-US" sz="1800" dirty="0">
                <a:effectLst>
                  <a:outerShdw blurRad="38100" dist="38100" dir="2700000" algn="tl">
                    <a:srgbClr val="000000">
                      <a:alpha val="43137"/>
                    </a:srgbClr>
                  </a:outerShdw>
                </a:effectLst>
                <a:latin typeface="Copperplate Gothic Bold" pitchFamily="34" charset="0"/>
              </a:rPr>
              <a:t>Saint Vincent Health Center</a:t>
            </a:r>
          </a:p>
          <a:p>
            <a:pPr algn="ctr">
              <a:defRPr/>
            </a:pPr>
            <a:r>
              <a:rPr lang="en-US" sz="1600" dirty="0">
                <a:effectLst>
                  <a:outerShdw blurRad="38100" dist="38100" dir="2700000" algn="tl">
                    <a:srgbClr val="000000">
                      <a:alpha val="43137"/>
                    </a:srgbClr>
                  </a:outerShdw>
                </a:effectLst>
                <a:latin typeface="Copperplate Gothic Bold" pitchFamily="34" charset="0"/>
              </a:rPr>
              <a:t>New Addition Building</a:t>
            </a:r>
          </a:p>
          <a:p>
            <a:pPr algn="ctr">
              <a:defRPr/>
            </a:pPr>
            <a:r>
              <a:rPr lang="en-US" sz="1200" dirty="0">
                <a:effectLst>
                  <a:outerShdw blurRad="38100" dist="38100" dir="2700000" algn="tl">
                    <a:srgbClr val="000000">
                      <a:alpha val="43137"/>
                    </a:srgbClr>
                  </a:outerShdw>
                </a:effectLst>
                <a:latin typeface="Copperplate Gothic Bold" pitchFamily="34" charset="0"/>
              </a:rPr>
              <a:t>Erie, PA</a:t>
            </a:r>
          </a:p>
          <a:p>
            <a:pPr algn="ctr">
              <a:defRPr/>
            </a:pPr>
            <a:endParaRPr lang="en-US" sz="800" dirty="0" smtClean="0">
              <a:effectLst>
                <a:outerShdw blurRad="38100" dist="38100" dir="2700000" algn="tl">
                  <a:srgbClr val="000000">
                    <a:alpha val="43137"/>
                  </a:srgbClr>
                </a:outerShdw>
              </a:effectLst>
              <a:latin typeface="Copperplate Gothic Bold" pitchFamily="34" charset="0"/>
            </a:endParaRPr>
          </a:p>
          <a:p>
            <a:pPr algn="ctr">
              <a:defRPr/>
            </a:pPr>
            <a:r>
              <a:rPr lang="en-US" sz="1000" dirty="0" smtClean="0">
                <a:effectLst>
                  <a:outerShdw blurRad="38100" dist="38100" dir="2700000" algn="tl">
                    <a:srgbClr val="000000">
                      <a:alpha val="43137"/>
                    </a:srgbClr>
                  </a:outerShdw>
                </a:effectLst>
                <a:latin typeface="Copperplate Gothic Bold" pitchFamily="34" charset="0"/>
              </a:rPr>
              <a:t>TYLER JAGGI | CONSTRUCTION MANAGEMENT</a:t>
            </a:r>
            <a:endParaRPr lang="en-US" sz="1000" dirty="0">
              <a:effectLst>
                <a:outerShdw blurRad="38100" dist="38100" dir="2700000" algn="tl">
                  <a:srgbClr val="000000">
                    <a:alpha val="43137"/>
                  </a:srgbClr>
                </a:outerShdw>
              </a:effectLst>
              <a:latin typeface="Copperplate Gothic Bold" pitchFamily="34" charset="0"/>
            </a:endParaRPr>
          </a:p>
        </p:txBody>
      </p:sp>
      <p:sp>
        <p:nvSpPr>
          <p:cNvPr id="17" name="TextBox 16"/>
          <p:cNvSpPr txBox="1"/>
          <p:nvPr/>
        </p:nvSpPr>
        <p:spPr>
          <a:xfrm>
            <a:off x="9144000" y="0"/>
            <a:ext cx="9144000" cy="1077913"/>
          </a:xfrm>
          <a:prstGeom prst="rect">
            <a:avLst/>
          </a:prstGeom>
          <a:gradFill flip="none" rotWithShape="1">
            <a:gsLst>
              <a:gs pos="0">
                <a:schemeClr val="bg1">
                  <a:lumMod val="65000"/>
                  <a:lumOff val="35000"/>
                  <a:shade val="30000"/>
                  <a:satMod val="115000"/>
                </a:schemeClr>
              </a:gs>
              <a:gs pos="50000">
                <a:schemeClr val="bg1">
                  <a:lumMod val="65000"/>
                  <a:lumOff val="35000"/>
                  <a:shade val="67500"/>
                  <a:satMod val="115000"/>
                </a:schemeClr>
              </a:gs>
              <a:gs pos="100000">
                <a:schemeClr val="bg1">
                  <a:lumMod val="65000"/>
                  <a:lumOff val="35000"/>
                  <a:shade val="100000"/>
                  <a:satMod val="115000"/>
                </a:schemeClr>
              </a:gs>
            </a:gsLst>
            <a:lin ang="5400000" scaled="1"/>
            <a:tileRect/>
          </a:gradFill>
          <a:ln>
            <a:noFill/>
          </a:ln>
        </p:spPr>
        <p:txBody>
          <a:bodyPr anchor="ctr">
            <a:spAutoFit/>
          </a:bodyPr>
          <a:lstStyle/>
          <a:p>
            <a:pPr algn="ctr">
              <a:defRPr/>
            </a:pPr>
            <a:endParaRPr lang="en-US" sz="1000" dirty="0">
              <a:latin typeface="Copperplate Gothic Bold" pitchFamily="34" charset="0"/>
            </a:endParaRPr>
          </a:p>
          <a:p>
            <a:pPr algn="ctr">
              <a:defRPr/>
            </a:pPr>
            <a:endParaRPr lang="en-US" sz="1000" dirty="0">
              <a:latin typeface="Copperplate Gothic Bold" pitchFamily="34" charset="0"/>
            </a:endParaRPr>
          </a:p>
          <a:p>
            <a:pPr algn="ctr">
              <a:defRPr/>
            </a:pPr>
            <a:r>
              <a:rPr lang="en-US" sz="2400" b="1" dirty="0" smtClean="0">
                <a:effectLst>
                  <a:outerShdw blurRad="38100" dist="38100" dir="2700000" algn="tl">
                    <a:srgbClr val="000000">
                      <a:alpha val="43137"/>
                    </a:srgbClr>
                  </a:outerShdw>
                </a:effectLst>
                <a:latin typeface="Copperplate Gothic Bold" pitchFamily="34" charset="0"/>
              </a:rPr>
              <a:t>Precast Façade vs. Hand-Laid Masonry </a:t>
            </a:r>
            <a:endParaRPr lang="en-US" sz="2400" b="1" dirty="0">
              <a:effectLst>
                <a:outerShdw blurRad="38100" dist="38100" dir="2700000" algn="tl">
                  <a:srgbClr val="000000">
                    <a:alpha val="43137"/>
                  </a:srgbClr>
                </a:outerShdw>
              </a:effectLst>
              <a:latin typeface="Copperplate Gothic Bold" pitchFamily="34" charset="0"/>
            </a:endParaRPr>
          </a:p>
          <a:p>
            <a:pPr algn="ctr">
              <a:defRPr/>
            </a:pPr>
            <a:endParaRPr lang="en-US" sz="1000" dirty="0">
              <a:latin typeface="Copperplate Gothic Bold" pitchFamily="34" charset="0"/>
            </a:endParaRPr>
          </a:p>
          <a:p>
            <a:pPr algn="ctr">
              <a:defRPr/>
            </a:pPr>
            <a:endParaRPr lang="en-US" sz="1000" dirty="0">
              <a:latin typeface="Copperplate Gothic Bold" pitchFamily="34" charset="0"/>
            </a:endParaRPr>
          </a:p>
        </p:txBody>
      </p:sp>
      <p:sp>
        <p:nvSpPr>
          <p:cNvPr id="6" name="TextBox 5"/>
          <p:cNvSpPr txBox="1"/>
          <p:nvPr/>
        </p:nvSpPr>
        <p:spPr>
          <a:xfrm>
            <a:off x="0" y="0"/>
            <a:ext cx="9144000" cy="1077913"/>
          </a:xfrm>
          <a:prstGeom prst="rect">
            <a:avLst/>
          </a:prstGeom>
          <a:gradFill flip="none" rotWithShape="1">
            <a:gsLst>
              <a:gs pos="0">
                <a:srgbClr val="2E5C8E">
                  <a:shade val="30000"/>
                  <a:satMod val="115000"/>
                </a:srgbClr>
              </a:gs>
              <a:gs pos="50000">
                <a:srgbClr val="2E5C8E">
                  <a:shade val="67500"/>
                  <a:satMod val="115000"/>
                </a:srgbClr>
              </a:gs>
              <a:gs pos="100000">
                <a:srgbClr val="2E5C8E">
                  <a:shade val="100000"/>
                  <a:satMod val="115000"/>
                </a:srgbClr>
              </a:gs>
            </a:gsLst>
            <a:lin ang="5400000" scaled="1"/>
            <a:tileRect/>
          </a:gradFill>
          <a:ln>
            <a:noFill/>
          </a:ln>
        </p:spPr>
        <p:txBody>
          <a:bodyPr anchor="ctr">
            <a:spAutoFit/>
          </a:bodyPr>
          <a:lstStyle/>
          <a:p>
            <a:pPr algn="ctr">
              <a:defRPr/>
            </a:pPr>
            <a:r>
              <a:rPr lang="en-US" sz="1800" dirty="0" smtClean="0">
                <a:effectLst>
                  <a:outerShdw blurRad="38100" dist="38100" dir="2700000" algn="tl">
                    <a:srgbClr val="000000">
                      <a:alpha val="43137"/>
                    </a:srgbClr>
                  </a:outerShdw>
                </a:effectLst>
                <a:latin typeface="Copperplate Gothic Bold" pitchFamily="34" charset="0"/>
              </a:rPr>
              <a:t>Saint Vincent Health Center</a:t>
            </a:r>
            <a:endParaRPr lang="en-US" sz="1800" dirty="0">
              <a:effectLst>
                <a:outerShdw blurRad="38100" dist="38100" dir="2700000" algn="tl">
                  <a:srgbClr val="000000">
                    <a:alpha val="43137"/>
                  </a:srgbClr>
                </a:outerShdw>
              </a:effectLst>
              <a:latin typeface="Copperplate Gothic Bold" pitchFamily="34" charset="0"/>
            </a:endParaRPr>
          </a:p>
          <a:p>
            <a:pPr algn="ctr">
              <a:defRPr/>
            </a:pPr>
            <a:r>
              <a:rPr lang="en-US" sz="1600" dirty="0" smtClean="0">
                <a:effectLst>
                  <a:outerShdw blurRad="38100" dist="38100" dir="2700000" algn="tl">
                    <a:srgbClr val="000000">
                      <a:alpha val="43137"/>
                    </a:srgbClr>
                  </a:outerShdw>
                </a:effectLst>
                <a:latin typeface="Copperplate Gothic Bold" pitchFamily="34" charset="0"/>
              </a:rPr>
              <a:t>New Addition Building</a:t>
            </a:r>
            <a:endParaRPr lang="en-US" sz="1600" dirty="0">
              <a:effectLst>
                <a:outerShdw blurRad="38100" dist="38100" dir="2700000" algn="tl">
                  <a:srgbClr val="000000">
                    <a:alpha val="43137"/>
                  </a:srgbClr>
                </a:outerShdw>
              </a:effectLst>
              <a:latin typeface="Copperplate Gothic Bold" pitchFamily="34" charset="0"/>
            </a:endParaRPr>
          </a:p>
          <a:p>
            <a:pPr algn="ctr">
              <a:defRPr/>
            </a:pPr>
            <a:r>
              <a:rPr lang="en-US" sz="1200" dirty="0" smtClean="0">
                <a:effectLst>
                  <a:outerShdw blurRad="38100" dist="38100" dir="2700000" algn="tl">
                    <a:srgbClr val="000000">
                      <a:alpha val="43137"/>
                    </a:srgbClr>
                  </a:outerShdw>
                </a:effectLst>
                <a:latin typeface="Copperplate Gothic Bold" pitchFamily="34" charset="0"/>
              </a:rPr>
              <a:t>Erie, PA</a:t>
            </a:r>
            <a:endParaRPr lang="en-US" sz="1200" dirty="0">
              <a:effectLst>
                <a:outerShdw blurRad="38100" dist="38100" dir="2700000" algn="tl">
                  <a:srgbClr val="000000">
                    <a:alpha val="43137"/>
                  </a:srgbClr>
                </a:outerShdw>
              </a:effectLst>
              <a:latin typeface="Copperplate Gothic Bold" pitchFamily="34" charset="0"/>
            </a:endParaRPr>
          </a:p>
          <a:p>
            <a:pPr algn="ctr">
              <a:defRPr/>
            </a:pPr>
            <a:endParaRPr lang="en-US" sz="800" dirty="0">
              <a:effectLst>
                <a:outerShdw blurRad="38100" dist="38100" dir="2700000" algn="tl">
                  <a:srgbClr val="000000">
                    <a:alpha val="43137"/>
                  </a:srgbClr>
                </a:outerShdw>
              </a:effectLst>
              <a:latin typeface="Copperplate Gothic Bold" pitchFamily="34" charset="0"/>
            </a:endParaRPr>
          </a:p>
          <a:p>
            <a:pPr algn="ctr">
              <a:defRPr/>
            </a:pPr>
            <a:r>
              <a:rPr lang="en-US" sz="1000" dirty="0" smtClean="0">
                <a:effectLst>
                  <a:outerShdw blurRad="38100" dist="38100" dir="2700000" algn="tl">
                    <a:srgbClr val="000000">
                      <a:alpha val="43137"/>
                    </a:srgbClr>
                  </a:outerShdw>
                </a:effectLst>
                <a:latin typeface="Copperplate Gothic Bold" pitchFamily="34" charset="0"/>
              </a:rPr>
              <a:t>Tyler </a:t>
            </a:r>
            <a:r>
              <a:rPr lang="en-US" sz="1000" dirty="0" err="1" smtClean="0">
                <a:effectLst>
                  <a:outerShdw blurRad="38100" dist="38100" dir="2700000" algn="tl">
                    <a:srgbClr val="000000">
                      <a:alpha val="43137"/>
                    </a:srgbClr>
                  </a:outerShdw>
                </a:effectLst>
                <a:latin typeface="Copperplate Gothic Bold" pitchFamily="34" charset="0"/>
              </a:rPr>
              <a:t>jaggi</a:t>
            </a:r>
            <a:r>
              <a:rPr lang="en-US" sz="1000" dirty="0" smtClean="0">
                <a:effectLst>
                  <a:outerShdw blurRad="38100" dist="38100" dir="2700000" algn="tl">
                    <a:srgbClr val="000000">
                      <a:alpha val="43137"/>
                    </a:srgbClr>
                  </a:outerShdw>
                </a:effectLst>
                <a:latin typeface="Copperplate Gothic Bold" pitchFamily="34" charset="0"/>
              </a:rPr>
              <a:t> | </a:t>
            </a:r>
            <a:r>
              <a:rPr lang="en-US" sz="1000" dirty="0">
                <a:effectLst>
                  <a:outerShdw blurRad="38100" dist="38100" dir="2700000" algn="tl">
                    <a:srgbClr val="000000">
                      <a:alpha val="43137"/>
                    </a:srgbClr>
                  </a:outerShdw>
                </a:effectLst>
                <a:latin typeface="Copperplate Gothic Bold" pitchFamily="34" charset="0"/>
              </a:rPr>
              <a:t>CONSTRUCTION MANAGEMENT</a:t>
            </a:r>
          </a:p>
        </p:txBody>
      </p:sp>
      <p:sp>
        <p:nvSpPr>
          <p:cNvPr id="4" name="TextBox 3"/>
          <p:cNvSpPr txBox="1"/>
          <p:nvPr/>
        </p:nvSpPr>
        <p:spPr>
          <a:xfrm>
            <a:off x="0" y="1058863"/>
            <a:ext cx="3810000" cy="5899692"/>
          </a:xfrm>
          <a:prstGeom prst="rect">
            <a:avLst/>
          </a:prstGeom>
          <a:solidFill>
            <a:schemeClr val="bg1"/>
          </a:solidFill>
          <a:ln>
            <a:noFill/>
          </a:ln>
        </p:spPr>
        <p:txBody>
          <a:bodyPr wrap="square">
            <a:spAutoFit/>
          </a:bodyPr>
          <a:lstStyle/>
          <a:p>
            <a:pPr>
              <a:defRPr/>
            </a:pPr>
            <a:endParaRPr lang="en-US" sz="1200" dirty="0">
              <a:latin typeface="Copperplate Gothic Bold" pitchFamily="34" charset="0"/>
            </a:endParaRPr>
          </a:p>
          <a:p>
            <a:pPr>
              <a:defRPr/>
            </a:pPr>
            <a:r>
              <a:rPr lang="en-US" sz="1200" dirty="0">
                <a:effectLst>
                  <a:outerShdw blurRad="38100" dist="38100" dir="2700000" algn="tl">
                    <a:srgbClr val="000000">
                      <a:alpha val="43137"/>
                    </a:srgbClr>
                  </a:outerShdw>
                </a:effectLst>
                <a:latin typeface="Copperplate Gothic Bold" pitchFamily="34" charset="0"/>
              </a:rPr>
              <a:t>PRESENTATION OUTLINE:</a:t>
            </a:r>
          </a:p>
          <a:p>
            <a:pPr>
              <a:defRPr/>
            </a:pPr>
            <a:endParaRPr lang="en-US" sz="800" dirty="0">
              <a:latin typeface="Copperplate Gothic Bold" pitchFamily="34" charset="0"/>
            </a:endParaRPr>
          </a:p>
          <a:p>
            <a:pPr marL="857250" lvl="1" indent="-400050">
              <a:lnSpc>
                <a:spcPct val="150000"/>
              </a:lnSpc>
              <a:buFont typeface="+mj-lt"/>
              <a:buAutoNum type="romanUcPeriod"/>
              <a:defRPr/>
            </a:pPr>
            <a:r>
              <a:rPr lang="en-US" sz="1000" dirty="0">
                <a:solidFill>
                  <a:schemeClr val="bg1">
                    <a:lumMod val="50000"/>
                    <a:lumOff val="50000"/>
                  </a:schemeClr>
                </a:solidFill>
                <a:latin typeface="Copperplate Gothic Bold" pitchFamily="34" charset="0"/>
              </a:rPr>
              <a:t>PROJECT BACKGROUND</a:t>
            </a:r>
          </a:p>
          <a:p>
            <a:pPr marL="857250" lvl="1" indent="-400050">
              <a:lnSpc>
                <a:spcPct val="150000"/>
              </a:lnSpc>
              <a:buFont typeface="+mj-lt"/>
              <a:buAutoNum type="romanUcPeriod"/>
              <a:defRPr/>
            </a:pPr>
            <a:r>
              <a:rPr lang="en-US" sz="1000" dirty="0">
                <a:solidFill>
                  <a:schemeClr val="bg1">
                    <a:lumMod val="50000"/>
                    <a:lumOff val="50000"/>
                  </a:schemeClr>
                </a:solidFill>
                <a:latin typeface="Copperplate Gothic Bold" pitchFamily="34" charset="0"/>
              </a:rPr>
              <a:t>ANALYSIS #1: </a:t>
            </a:r>
            <a:r>
              <a:rPr lang="en-US" sz="1000" dirty="0" smtClean="0">
                <a:solidFill>
                  <a:schemeClr val="bg1">
                    <a:lumMod val="50000"/>
                    <a:lumOff val="50000"/>
                  </a:schemeClr>
                </a:solidFill>
                <a:latin typeface="Copperplate Gothic Bold" pitchFamily="34" charset="0"/>
              </a:rPr>
              <a:t>Re-Sequencing Phasing</a:t>
            </a:r>
            <a:endParaRPr lang="en-US" sz="1000" dirty="0">
              <a:solidFill>
                <a:schemeClr val="bg1">
                  <a:lumMod val="50000"/>
                  <a:lumOff val="50000"/>
                </a:schemeClr>
              </a:solidFill>
              <a:latin typeface="Copperplate Gothic Bold" pitchFamily="34" charset="0"/>
            </a:endParaRPr>
          </a:p>
          <a:p>
            <a:pPr marL="1314450" lvl="2" indent="-400050">
              <a:lnSpc>
                <a:spcPct val="150000"/>
              </a:lnSpc>
              <a:buFont typeface="+mj-lt"/>
              <a:buAutoNum type="romanUcPeriod"/>
              <a:defRPr/>
            </a:pPr>
            <a:r>
              <a:rPr lang="en-US" sz="1000" dirty="0" smtClean="0">
                <a:solidFill>
                  <a:schemeClr val="bg1">
                    <a:lumMod val="50000"/>
                    <a:lumOff val="50000"/>
                  </a:schemeClr>
                </a:solidFill>
                <a:latin typeface="Copperplate Gothic Bold" pitchFamily="34" charset="0"/>
              </a:rPr>
              <a:t>Background</a:t>
            </a:r>
            <a:endParaRPr lang="en-US" sz="1000" dirty="0">
              <a:solidFill>
                <a:schemeClr val="bg1">
                  <a:lumMod val="50000"/>
                  <a:lumOff val="50000"/>
                </a:schemeClr>
              </a:solidFill>
              <a:latin typeface="Copperplate Gothic Bold" pitchFamily="34" charset="0"/>
            </a:endParaRPr>
          </a:p>
          <a:p>
            <a:pPr marL="1314450" lvl="2" indent="-400050">
              <a:lnSpc>
                <a:spcPct val="150000"/>
              </a:lnSpc>
              <a:buFont typeface="+mj-lt"/>
              <a:buAutoNum type="romanUcPeriod"/>
              <a:defRPr/>
            </a:pPr>
            <a:r>
              <a:rPr lang="en-US" sz="1000" dirty="0" smtClean="0">
                <a:solidFill>
                  <a:schemeClr val="bg1">
                    <a:lumMod val="50000"/>
                    <a:lumOff val="50000"/>
                  </a:schemeClr>
                </a:solidFill>
                <a:latin typeface="Copperplate Gothic Bold" pitchFamily="34" charset="0"/>
              </a:rPr>
              <a:t>Case Findings</a:t>
            </a:r>
            <a:endParaRPr lang="en-US" sz="1000" dirty="0">
              <a:solidFill>
                <a:schemeClr val="bg1">
                  <a:lumMod val="50000"/>
                  <a:lumOff val="50000"/>
                </a:schemeClr>
              </a:solidFill>
              <a:latin typeface="Copperplate Gothic Bold" pitchFamily="34" charset="0"/>
            </a:endParaRPr>
          </a:p>
          <a:p>
            <a:pPr marL="1314450" lvl="2" indent="-400050">
              <a:lnSpc>
                <a:spcPct val="150000"/>
              </a:lnSpc>
              <a:buFont typeface="+mj-lt"/>
              <a:buAutoNum type="romanUcPeriod"/>
              <a:defRPr/>
            </a:pPr>
            <a:r>
              <a:rPr lang="en-US" sz="1000" dirty="0" smtClean="0">
                <a:solidFill>
                  <a:schemeClr val="bg1">
                    <a:lumMod val="50000"/>
                    <a:lumOff val="50000"/>
                  </a:schemeClr>
                </a:solidFill>
                <a:latin typeface="Copperplate Gothic Bold" pitchFamily="34" charset="0"/>
              </a:rPr>
              <a:t>Recommendations</a:t>
            </a:r>
            <a:endParaRPr lang="en-US" sz="1000" dirty="0">
              <a:solidFill>
                <a:schemeClr val="bg1">
                  <a:lumMod val="50000"/>
                  <a:lumOff val="50000"/>
                </a:schemeClr>
              </a:solidFill>
              <a:latin typeface="Copperplate Gothic Bold" pitchFamily="34" charset="0"/>
            </a:endParaRPr>
          </a:p>
          <a:p>
            <a:pPr marL="857250" lvl="1" indent="-400050">
              <a:lnSpc>
                <a:spcPct val="150000"/>
              </a:lnSpc>
              <a:buFont typeface="+mj-lt"/>
              <a:buAutoNum type="romanUcPeriod"/>
              <a:defRPr/>
            </a:pPr>
            <a:r>
              <a:rPr lang="en-US" sz="1000" dirty="0">
                <a:latin typeface="Copperplate Gothic Bold" pitchFamily="34" charset="0"/>
              </a:rPr>
              <a:t>ANALYSIS #2: Precast Façade</a:t>
            </a:r>
          </a:p>
          <a:p>
            <a:pPr marL="1314450" lvl="2" indent="-400050">
              <a:lnSpc>
                <a:spcPct val="150000"/>
              </a:lnSpc>
              <a:buFont typeface="+mj-lt"/>
              <a:buAutoNum type="romanUcPeriod"/>
              <a:defRPr/>
            </a:pPr>
            <a:r>
              <a:rPr lang="en-US" sz="1000" dirty="0">
                <a:solidFill>
                  <a:schemeClr val="bg1">
                    <a:lumMod val="50000"/>
                    <a:lumOff val="50000"/>
                  </a:schemeClr>
                </a:solidFill>
                <a:latin typeface="Copperplate Gothic Bold" pitchFamily="34" charset="0"/>
              </a:rPr>
              <a:t>Design</a:t>
            </a:r>
          </a:p>
          <a:p>
            <a:pPr marL="1314450" lvl="2" indent="-400050">
              <a:lnSpc>
                <a:spcPct val="150000"/>
              </a:lnSpc>
              <a:buFont typeface="+mj-lt"/>
              <a:buAutoNum type="romanUcPeriod"/>
              <a:defRPr/>
            </a:pPr>
            <a:r>
              <a:rPr lang="en-US" sz="1000" dirty="0">
                <a:latin typeface="Copperplate Gothic Bold" pitchFamily="34" charset="0"/>
              </a:rPr>
              <a:t>Structural Impact</a:t>
            </a:r>
          </a:p>
          <a:p>
            <a:pPr marL="1314450" lvl="2" indent="-400050">
              <a:lnSpc>
                <a:spcPct val="150000"/>
              </a:lnSpc>
              <a:buFont typeface="+mj-lt"/>
              <a:buAutoNum type="romanUcPeriod"/>
              <a:defRPr/>
            </a:pPr>
            <a:r>
              <a:rPr lang="en-US" sz="1000" dirty="0">
                <a:solidFill>
                  <a:schemeClr val="bg1">
                    <a:lumMod val="50000"/>
                    <a:lumOff val="50000"/>
                  </a:schemeClr>
                </a:solidFill>
                <a:latin typeface="Copperplate Gothic Bold" pitchFamily="34" charset="0"/>
              </a:rPr>
              <a:t>Schedule/Cost Impact</a:t>
            </a:r>
          </a:p>
          <a:p>
            <a:pPr marL="1314450" lvl="2" indent="-400050">
              <a:lnSpc>
                <a:spcPct val="150000"/>
              </a:lnSpc>
              <a:buFont typeface="+mj-lt"/>
              <a:buAutoNum type="romanUcPeriod"/>
              <a:defRPr/>
            </a:pPr>
            <a:r>
              <a:rPr lang="en-US" sz="1000" dirty="0" smtClean="0">
                <a:solidFill>
                  <a:schemeClr val="bg1">
                    <a:lumMod val="50000"/>
                    <a:lumOff val="50000"/>
                  </a:schemeClr>
                </a:solidFill>
                <a:latin typeface="Copperplate Gothic Bold" pitchFamily="34" charset="0"/>
              </a:rPr>
              <a:t>Project Impact</a:t>
            </a:r>
            <a:endParaRPr lang="en-US" sz="1000" dirty="0">
              <a:solidFill>
                <a:schemeClr val="bg1">
                  <a:lumMod val="50000"/>
                  <a:lumOff val="50000"/>
                </a:schemeClr>
              </a:solidFill>
              <a:latin typeface="Copperplate Gothic Bold" pitchFamily="34" charset="0"/>
            </a:endParaRPr>
          </a:p>
          <a:p>
            <a:pPr marL="1314450" lvl="2" indent="-400050">
              <a:lnSpc>
                <a:spcPct val="150000"/>
              </a:lnSpc>
              <a:buFont typeface="+mj-lt"/>
              <a:buAutoNum type="romanUcPeriod"/>
              <a:defRPr/>
            </a:pPr>
            <a:r>
              <a:rPr lang="en-US" sz="1000" dirty="0" smtClean="0">
                <a:solidFill>
                  <a:schemeClr val="bg1">
                    <a:lumMod val="50000"/>
                    <a:lumOff val="50000"/>
                  </a:schemeClr>
                </a:solidFill>
                <a:latin typeface="Copperplate Gothic Bold" pitchFamily="34" charset="0"/>
              </a:rPr>
              <a:t>The Choice</a:t>
            </a:r>
            <a:endParaRPr lang="en-US" sz="1000" dirty="0">
              <a:solidFill>
                <a:schemeClr val="bg1">
                  <a:lumMod val="50000"/>
                  <a:lumOff val="50000"/>
                </a:schemeClr>
              </a:solidFill>
              <a:latin typeface="Copperplate Gothic Bold" pitchFamily="34" charset="0"/>
            </a:endParaRPr>
          </a:p>
          <a:p>
            <a:pPr marL="857250" lvl="1" indent="-400050">
              <a:lnSpc>
                <a:spcPct val="150000"/>
              </a:lnSpc>
              <a:buFont typeface="+mj-lt"/>
              <a:buAutoNum type="romanUcPeriod"/>
              <a:defRPr/>
            </a:pPr>
            <a:r>
              <a:rPr lang="en-US" sz="1000" dirty="0">
                <a:solidFill>
                  <a:schemeClr val="bg1">
                    <a:lumMod val="50000"/>
                    <a:lumOff val="50000"/>
                  </a:schemeClr>
                </a:solidFill>
                <a:latin typeface="Copperplate Gothic Bold" pitchFamily="34" charset="0"/>
              </a:rPr>
              <a:t>ANALYSIS #3: </a:t>
            </a:r>
            <a:r>
              <a:rPr lang="en-US" sz="1000" dirty="0" smtClean="0">
                <a:solidFill>
                  <a:schemeClr val="bg1">
                    <a:lumMod val="50000"/>
                    <a:lumOff val="50000"/>
                  </a:schemeClr>
                </a:solidFill>
                <a:latin typeface="Copperplate Gothic Bold" pitchFamily="34" charset="0"/>
              </a:rPr>
              <a:t> BIM  Implementation </a:t>
            </a:r>
          </a:p>
          <a:p>
            <a:pPr marL="857250" lvl="1" indent="-400050">
              <a:lnSpc>
                <a:spcPct val="150000"/>
              </a:lnSpc>
              <a:buFont typeface="+mj-lt"/>
              <a:buAutoNum type="romanUcPeriod"/>
              <a:defRPr/>
            </a:pPr>
            <a:r>
              <a:rPr lang="en-US" sz="1000" dirty="0" smtClean="0">
                <a:solidFill>
                  <a:schemeClr val="bg1">
                    <a:lumMod val="50000"/>
                    <a:lumOff val="50000"/>
                  </a:schemeClr>
                </a:solidFill>
                <a:latin typeface="Copperplate Gothic Bold" pitchFamily="34" charset="0"/>
              </a:rPr>
              <a:t>ANALYSIS #4: ICRA Plan</a:t>
            </a:r>
          </a:p>
          <a:p>
            <a:pPr marL="1314450" lvl="2" indent="-400050">
              <a:lnSpc>
                <a:spcPct val="150000"/>
              </a:lnSpc>
              <a:buFont typeface="+mj-lt"/>
              <a:buAutoNum type="romanUcPeriod"/>
              <a:defRPr/>
            </a:pPr>
            <a:r>
              <a:rPr lang="en-US" sz="1000" dirty="0" smtClean="0">
                <a:solidFill>
                  <a:schemeClr val="bg1">
                    <a:lumMod val="50000"/>
                    <a:lumOff val="50000"/>
                  </a:schemeClr>
                </a:solidFill>
                <a:latin typeface="Copperplate Gothic Bold" pitchFamily="34" charset="0"/>
              </a:rPr>
              <a:t>ICRA Matrix</a:t>
            </a:r>
            <a:endParaRPr lang="en-US" sz="1000" dirty="0">
              <a:solidFill>
                <a:schemeClr val="bg1">
                  <a:lumMod val="50000"/>
                  <a:lumOff val="50000"/>
                </a:schemeClr>
              </a:solidFill>
              <a:latin typeface="Copperplate Gothic Bold" pitchFamily="34" charset="0"/>
            </a:endParaRPr>
          </a:p>
          <a:p>
            <a:pPr marL="1314450" lvl="2" indent="-400050">
              <a:lnSpc>
                <a:spcPct val="150000"/>
              </a:lnSpc>
              <a:buFont typeface="+mj-lt"/>
              <a:buAutoNum type="romanUcPeriod"/>
              <a:defRPr/>
            </a:pPr>
            <a:r>
              <a:rPr lang="en-US" sz="1000" dirty="0" smtClean="0">
                <a:solidFill>
                  <a:schemeClr val="bg1">
                    <a:lumMod val="50000"/>
                    <a:lumOff val="50000"/>
                  </a:schemeClr>
                </a:solidFill>
                <a:latin typeface="Copperplate Gothic Bold" pitchFamily="34" charset="0"/>
              </a:rPr>
              <a:t>Areas of Risk</a:t>
            </a:r>
          </a:p>
          <a:p>
            <a:pPr marL="1314450" lvl="2" indent="-400050">
              <a:lnSpc>
                <a:spcPct val="150000"/>
              </a:lnSpc>
              <a:buFont typeface="+mj-lt"/>
              <a:buAutoNum type="romanUcPeriod"/>
              <a:defRPr/>
            </a:pPr>
            <a:r>
              <a:rPr lang="en-US" sz="1000" dirty="0" smtClean="0">
                <a:solidFill>
                  <a:schemeClr val="bg1">
                    <a:lumMod val="50000"/>
                    <a:lumOff val="50000"/>
                  </a:schemeClr>
                </a:solidFill>
                <a:latin typeface="Copperplate Gothic Bold" pitchFamily="34" charset="0"/>
              </a:rPr>
              <a:t>Construction Precautions</a:t>
            </a:r>
            <a:endParaRPr lang="en-US" sz="1000" dirty="0">
              <a:solidFill>
                <a:schemeClr val="bg1">
                  <a:lumMod val="50000"/>
                  <a:lumOff val="50000"/>
                </a:schemeClr>
              </a:solidFill>
              <a:latin typeface="Copperplate Gothic Bold" pitchFamily="34" charset="0"/>
            </a:endParaRPr>
          </a:p>
          <a:p>
            <a:pPr marL="1314450" lvl="2" indent="-400050">
              <a:lnSpc>
                <a:spcPct val="150000"/>
              </a:lnSpc>
              <a:buFont typeface="+mj-lt"/>
              <a:buAutoNum type="romanUcPeriod"/>
              <a:defRPr/>
            </a:pPr>
            <a:r>
              <a:rPr lang="en-US" sz="1000" dirty="0" smtClean="0">
                <a:solidFill>
                  <a:schemeClr val="bg1">
                    <a:lumMod val="50000"/>
                    <a:lumOff val="50000"/>
                  </a:schemeClr>
                </a:solidFill>
                <a:latin typeface="Copperplate Gothic Bold" pitchFamily="34" charset="0"/>
              </a:rPr>
              <a:t>Mechanical Impact</a:t>
            </a:r>
          </a:p>
          <a:p>
            <a:pPr marL="857250" lvl="1" indent="-400050">
              <a:lnSpc>
                <a:spcPct val="150000"/>
              </a:lnSpc>
              <a:buFont typeface="+mj-lt"/>
              <a:buAutoNum type="romanUcPeriod"/>
              <a:defRPr/>
            </a:pPr>
            <a:r>
              <a:rPr lang="en-US" sz="1000" dirty="0" smtClean="0">
                <a:solidFill>
                  <a:schemeClr val="bg1">
                    <a:lumMod val="50000"/>
                    <a:lumOff val="50000"/>
                  </a:schemeClr>
                </a:solidFill>
                <a:latin typeface="Copperplate Gothic Bold" pitchFamily="34" charset="0"/>
              </a:rPr>
              <a:t>LESSONS </a:t>
            </a:r>
            <a:r>
              <a:rPr lang="en-US" sz="1000" dirty="0">
                <a:solidFill>
                  <a:schemeClr val="bg1">
                    <a:lumMod val="50000"/>
                    <a:lumOff val="50000"/>
                  </a:schemeClr>
                </a:solidFill>
                <a:latin typeface="Copperplate Gothic Bold" pitchFamily="34" charset="0"/>
              </a:rPr>
              <a:t>LEARNED</a:t>
            </a:r>
          </a:p>
          <a:p>
            <a:pPr marL="857250" lvl="1" indent="-400050">
              <a:lnSpc>
                <a:spcPct val="150000"/>
              </a:lnSpc>
              <a:buFont typeface="+mj-lt"/>
              <a:buAutoNum type="romanUcPeriod"/>
              <a:defRPr/>
            </a:pPr>
            <a:r>
              <a:rPr lang="en-US" sz="1000" dirty="0">
                <a:solidFill>
                  <a:schemeClr val="bg1">
                    <a:lumMod val="50000"/>
                    <a:lumOff val="50000"/>
                  </a:schemeClr>
                </a:solidFill>
                <a:latin typeface="Copperplate Gothic Bold" pitchFamily="34" charset="0"/>
              </a:rPr>
              <a:t>ACKNOWLEDGEMENTS </a:t>
            </a:r>
            <a:endParaRPr lang="en-US" sz="1400" dirty="0" smtClean="0">
              <a:solidFill>
                <a:schemeClr val="bg1">
                  <a:lumMod val="50000"/>
                  <a:lumOff val="50000"/>
                </a:schemeClr>
              </a:solidFill>
              <a:latin typeface="Copperplate Gothic Bold" pitchFamily="34" charset="0"/>
            </a:endParaRPr>
          </a:p>
          <a:p>
            <a:pPr marL="857250" lvl="1" indent="-400050">
              <a:lnSpc>
                <a:spcPct val="150000"/>
              </a:lnSpc>
              <a:buFont typeface="+mj-lt"/>
              <a:buAutoNum type="romanUcPeriod"/>
              <a:defRPr/>
            </a:pPr>
            <a:endParaRPr lang="en-US" sz="1400" dirty="0">
              <a:latin typeface="Copperplate Gothic Bold" pitchFamily="34" charset="0"/>
            </a:endParaRPr>
          </a:p>
          <a:p>
            <a:pPr marL="857250" lvl="1" indent="-400050">
              <a:lnSpc>
                <a:spcPct val="125000"/>
              </a:lnSpc>
              <a:defRPr/>
            </a:pPr>
            <a:endParaRPr lang="en-US" sz="1050" dirty="0">
              <a:latin typeface="Copperplate Gothic Bold" pitchFamily="34" charset="0"/>
            </a:endParaRPr>
          </a:p>
          <a:p>
            <a:pPr marL="857250" lvl="1" indent="-400050">
              <a:lnSpc>
                <a:spcPct val="125000"/>
              </a:lnSpc>
              <a:defRPr/>
            </a:pPr>
            <a:endParaRPr lang="en-US" sz="1050" dirty="0">
              <a:latin typeface="Copperplate Gothic Bold" pitchFamily="34" charset="0"/>
            </a:endParaRPr>
          </a:p>
          <a:p>
            <a:pPr marL="857250" lvl="1" indent="-400050">
              <a:lnSpc>
                <a:spcPct val="125000"/>
              </a:lnSpc>
              <a:defRPr/>
            </a:pPr>
            <a:endParaRPr lang="en-US" sz="1050" dirty="0">
              <a:latin typeface="Copperplate Gothic Bold" pitchFamily="34" charset="0"/>
            </a:endParaRPr>
          </a:p>
        </p:txBody>
      </p:sp>
      <p:cxnSp>
        <p:nvCxnSpPr>
          <p:cNvPr id="8" name="Straight Connector 7"/>
          <p:cNvCxnSpPr/>
          <p:nvPr/>
        </p:nvCxnSpPr>
        <p:spPr>
          <a:xfrm rot="5400000" flipH="1" flipV="1">
            <a:off x="914400" y="3962400"/>
            <a:ext cx="57912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0" y="1066800"/>
            <a:ext cx="27432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5400000" flipH="1" flipV="1">
            <a:off x="8610600" y="533400"/>
            <a:ext cx="10668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5400000" flipH="1" flipV="1">
            <a:off x="17754600" y="533400"/>
            <a:ext cx="10668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10058400" y="1905000"/>
            <a:ext cx="7848600" cy="3708708"/>
          </a:xfrm>
          <a:prstGeom prst="rect">
            <a:avLst/>
          </a:prstGeom>
          <a:noFill/>
        </p:spPr>
        <p:txBody>
          <a:bodyPr>
            <a:spAutoFit/>
          </a:bodyPr>
          <a:lstStyle/>
          <a:p>
            <a:pPr>
              <a:spcBef>
                <a:spcPts val="600"/>
              </a:spcBef>
              <a:spcAft>
                <a:spcPts val="600"/>
              </a:spcAft>
              <a:defRPr/>
            </a:pPr>
            <a:r>
              <a:rPr lang="en-US" sz="2000" b="1" u="sng" dirty="0">
                <a:solidFill>
                  <a:schemeClr val="bg1">
                    <a:lumMod val="50000"/>
                    <a:lumOff val="50000"/>
                  </a:schemeClr>
                </a:solidFill>
              </a:rPr>
              <a:t>Check W 16x26 Beam for Moment</a:t>
            </a:r>
            <a:r>
              <a:rPr lang="en-US" sz="2000" b="1" dirty="0">
                <a:solidFill>
                  <a:schemeClr val="bg1">
                    <a:lumMod val="50000"/>
                    <a:lumOff val="50000"/>
                  </a:schemeClr>
                </a:solidFill>
              </a:rPr>
              <a:t>:</a:t>
            </a:r>
          </a:p>
          <a:p>
            <a:pPr>
              <a:spcBef>
                <a:spcPts val="600"/>
              </a:spcBef>
              <a:spcAft>
                <a:spcPts val="600"/>
              </a:spcAft>
              <a:defRPr/>
            </a:pPr>
            <a:r>
              <a:rPr lang="en-US" sz="2000" dirty="0" err="1">
                <a:sym typeface="Wingdings" pitchFamily="2" charset="2"/>
              </a:rPr>
              <a:t>φM</a:t>
            </a:r>
            <a:r>
              <a:rPr lang="en-US" sz="2000" baseline="-25000" dirty="0" err="1">
                <a:sym typeface="Wingdings" pitchFamily="2" charset="2"/>
              </a:rPr>
              <a:t>n</a:t>
            </a:r>
            <a:r>
              <a:rPr lang="en-US" sz="2000" dirty="0">
                <a:sym typeface="Wingdings" pitchFamily="2" charset="2"/>
              </a:rPr>
              <a:t> = </a:t>
            </a:r>
            <a:r>
              <a:rPr lang="en-US" sz="2000" dirty="0" smtClean="0">
                <a:sym typeface="Wingdings" pitchFamily="2" charset="2"/>
              </a:rPr>
              <a:t>248 </a:t>
            </a:r>
            <a:r>
              <a:rPr lang="en-US" sz="2000" dirty="0" err="1">
                <a:sym typeface="Wingdings" pitchFamily="2" charset="2"/>
              </a:rPr>
              <a:t>ft</a:t>
            </a:r>
            <a:r>
              <a:rPr lang="en-US" sz="2000" dirty="0">
                <a:sym typeface="Wingdings" pitchFamily="2" charset="2"/>
              </a:rPr>
              <a:t>*kips &gt; </a:t>
            </a:r>
            <a:r>
              <a:rPr lang="en-US" sz="2000" dirty="0"/>
              <a:t>M</a:t>
            </a:r>
            <a:r>
              <a:rPr lang="en-US" sz="2000" baseline="-25000" dirty="0"/>
              <a:t>u </a:t>
            </a:r>
            <a:r>
              <a:rPr lang="en-US" sz="2000" dirty="0"/>
              <a:t>= </a:t>
            </a:r>
            <a:r>
              <a:rPr lang="en-US" sz="2000" dirty="0" smtClean="0"/>
              <a:t>94.2 </a:t>
            </a:r>
            <a:r>
              <a:rPr lang="en-US" sz="2000" dirty="0" err="1"/>
              <a:t>ft</a:t>
            </a:r>
            <a:r>
              <a:rPr lang="en-US" sz="2000" dirty="0"/>
              <a:t>*kips    </a:t>
            </a:r>
            <a:r>
              <a:rPr lang="en-US" sz="2000" b="1" dirty="0">
                <a:solidFill>
                  <a:srgbClr val="00B050"/>
                </a:solidFill>
              </a:rPr>
              <a:t>√ </a:t>
            </a:r>
            <a:r>
              <a:rPr lang="en-US" sz="2000" b="1" u="sng" dirty="0">
                <a:solidFill>
                  <a:srgbClr val="00B050"/>
                </a:solidFill>
              </a:rPr>
              <a:t>OK</a:t>
            </a:r>
            <a:endParaRPr lang="en-US" sz="2000" u="sng" dirty="0">
              <a:solidFill>
                <a:schemeClr val="accent1"/>
              </a:solidFill>
            </a:endParaRPr>
          </a:p>
          <a:p>
            <a:pPr>
              <a:spcBef>
                <a:spcPts val="600"/>
              </a:spcBef>
              <a:spcAft>
                <a:spcPts val="600"/>
              </a:spcAft>
              <a:defRPr/>
            </a:pPr>
            <a:r>
              <a:rPr lang="en-US" sz="2000" b="1" u="sng" dirty="0">
                <a:solidFill>
                  <a:schemeClr val="bg1">
                    <a:lumMod val="50000"/>
                    <a:lumOff val="50000"/>
                  </a:schemeClr>
                </a:solidFill>
              </a:rPr>
              <a:t>Check W 16x26 Beam for Deflection</a:t>
            </a:r>
            <a:r>
              <a:rPr lang="en-US" sz="2000" b="1" dirty="0">
                <a:solidFill>
                  <a:schemeClr val="bg1">
                    <a:lumMod val="50000"/>
                    <a:lumOff val="50000"/>
                  </a:schemeClr>
                </a:solidFill>
              </a:rPr>
              <a:t>:</a:t>
            </a:r>
          </a:p>
          <a:p>
            <a:pPr>
              <a:spcBef>
                <a:spcPts val="600"/>
              </a:spcBef>
              <a:spcAft>
                <a:spcPts val="600"/>
              </a:spcAft>
              <a:defRPr/>
            </a:pPr>
            <a:r>
              <a:rPr lang="en-US" sz="2000" b="1" u="sng" dirty="0">
                <a:solidFill>
                  <a:schemeClr val="bg1">
                    <a:lumMod val="50000"/>
                    <a:lumOff val="50000"/>
                  </a:schemeClr>
                </a:solidFill>
              </a:rPr>
              <a:t>Construction Live Load</a:t>
            </a:r>
            <a:r>
              <a:rPr lang="en-US" sz="2000" b="1" dirty="0">
                <a:solidFill>
                  <a:schemeClr val="bg1">
                    <a:lumMod val="50000"/>
                    <a:lumOff val="50000"/>
                  </a:schemeClr>
                </a:solidFill>
              </a:rPr>
              <a:t>:  </a:t>
            </a:r>
          </a:p>
          <a:p>
            <a:pPr>
              <a:spcBef>
                <a:spcPts val="600"/>
              </a:spcBef>
              <a:spcAft>
                <a:spcPts val="600"/>
              </a:spcAft>
              <a:defRPr/>
            </a:pPr>
            <a:r>
              <a:rPr lang="en-US" sz="2000" dirty="0">
                <a:sym typeface="Wingdings" pitchFamily="2" charset="2"/>
              </a:rPr>
              <a:t>Δ</a:t>
            </a:r>
            <a:r>
              <a:rPr lang="en-US" sz="2000" baseline="-25000" dirty="0">
                <a:sym typeface="Wingdings" pitchFamily="2" charset="2"/>
              </a:rPr>
              <a:t>C-LL </a:t>
            </a:r>
            <a:r>
              <a:rPr lang="en-US" sz="2000" dirty="0">
                <a:sym typeface="Wingdings" pitchFamily="2" charset="2"/>
              </a:rPr>
              <a:t>= </a:t>
            </a:r>
            <a:r>
              <a:rPr lang="en-US" sz="2000" dirty="0" smtClean="0">
                <a:sym typeface="Wingdings" pitchFamily="2" charset="2"/>
              </a:rPr>
              <a:t>0.124 </a:t>
            </a:r>
            <a:r>
              <a:rPr lang="en-US" sz="2000" dirty="0">
                <a:sym typeface="Wingdings" pitchFamily="2" charset="2"/>
              </a:rPr>
              <a:t>inches &lt; </a:t>
            </a:r>
            <a:r>
              <a:rPr lang="en-US" sz="2000" dirty="0" smtClean="0">
                <a:sym typeface="Wingdings" pitchFamily="2" charset="2"/>
              </a:rPr>
              <a:t> 0.6 </a:t>
            </a:r>
            <a:r>
              <a:rPr lang="en-US" sz="2000" dirty="0">
                <a:sym typeface="Wingdings" pitchFamily="2" charset="2"/>
              </a:rPr>
              <a:t>inches </a:t>
            </a:r>
            <a:r>
              <a:rPr lang="en-US" sz="2000" b="1" dirty="0">
                <a:solidFill>
                  <a:srgbClr val="00B050"/>
                </a:solidFill>
              </a:rPr>
              <a:t>√ </a:t>
            </a:r>
            <a:r>
              <a:rPr lang="en-US" sz="2000" b="1" u="sng" dirty="0">
                <a:solidFill>
                  <a:srgbClr val="00B050"/>
                </a:solidFill>
              </a:rPr>
              <a:t>OK</a:t>
            </a:r>
          </a:p>
          <a:p>
            <a:pPr>
              <a:spcBef>
                <a:spcPts val="600"/>
              </a:spcBef>
              <a:spcAft>
                <a:spcPts val="600"/>
              </a:spcAft>
              <a:defRPr/>
            </a:pPr>
            <a:r>
              <a:rPr lang="en-US" sz="2000" u="sng" dirty="0"/>
              <a:t>Live Load</a:t>
            </a:r>
            <a:r>
              <a:rPr lang="en-US" sz="2000" dirty="0"/>
              <a:t>:     	</a:t>
            </a:r>
            <a:r>
              <a:rPr lang="en-US" sz="2000" dirty="0">
                <a:sym typeface="Wingdings" pitchFamily="2" charset="2"/>
              </a:rPr>
              <a:t>Δ</a:t>
            </a:r>
            <a:r>
              <a:rPr lang="en-US" sz="2000" baseline="-25000" dirty="0">
                <a:sym typeface="Wingdings" pitchFamily="2" charset="2"/>
              </a:rPr>
              <a:t>LL</a:t>
            </a:r>
            <a:r>
              <a:rPr lang="en-US" sz="2000" dirty="0">
                <a:sym typeface="Wingdings" pitchFamily="2" charset="2"/>
              </a:rPr>
              <a:t> = </a:t>
            </a:r>
            <a:r>
              <a:rPr lang="en-US" sz="2000" dirty="0" smtClean="0">
                <a:sym typeface="Wingdings" pitchFamily="2" charset="2"/>
              </a:rPr>
              <a:t>0.0304 </a:t>
            </a:r>
            <a:r>
              <a:rPr lang="en-US" sz="2000" dirty="0">
                <a:sym typeface="Wingdings" pitchFamily="2" charset="2"/>
              </a:rPr>
              <a:t>inches &lt; </a:t>
            </a:r>
            <a:r>
              <a:rPr lang="en-US" sz="2000" dirty="0" smtClean="0">
                <a:sym typeface="Wingdings" pitchFamily="2" charset="2"/>
              </a:rPr>
              <a:t>0.6 </a:t>
            </a:r>
            <a:r>
              <a:rPr lang="en-US" sz="2000" dirty="0">
                <a:sym typeface="Wingdings" pitchFamily="2" charset="2"/>
              </a:rPr>
              <a:t>inches </a:t>
            </a:r>
            <a:r>
              <a:rPr lang="en-US" sz="2000" b="1" dirty="0">
                <a:solidFill>
                  <a:srgbClr val="00B050"/>
                </a:solidFill>
              </a:rPr>
              <a:t>√ </a:t>
            </a:r>
            <a:r>
              <a:rPr lang="en-US" sz="2000" b="1" u="sng" dirty="0">
                <a:solidFill>
                  <a:srgbClr val="00B050"/>
                </a:solidFill>
              </a:rPr>
              <a:t>OK </a:t>
            </a:r>
            <a:r>
              <a:rPr lang="en-US" sz="2000" dirty="0">
                <a:solidFill>
                  <a:schemeClr val="bg1"/>
                </a:solidFill>
              </a:rPr>
              <a:t>   </a:t>
            </a:r>
          </a:p>
          <a:p>
            <a:pPr>
              <a:spcBef>
                <a:spcPts val="600"/>
              </a:spcBef>
              <a:spcAft>
                <a:spcPts val="600"/>
              </a:spcAft>
              <a:defRPr/>
            </a:pPr>
            <a:r>
              <a:rPr lang="en-US" sz="2000" u="sng" dirty="0">
                <a:sym typeface="Wingdings" pitchFamily="2" charset="2"/>
              </a:rPr>
              <a:t>Total Load</a:t>
            </a:r>
            <a:r>
              <a:rPr lang="en-US" sz="2000" dirty="0">
                <a:sym typeface="Wingdings" pitchFamily="2" charset="2"/>
              </a:rPr>
              <a:t>:	</a:t>
            </a:r>
            <a:r>
              <a:rPr lang="en-US" sz="2000" dirty="0" err="1">
                <a:sym typeface="Wingdings" pitchFamily="2" charset="2"/>
              </a:rPr>
              <a:t>Δ</a:t>
            </a:r>
            <a:r>
              <a:rPr lang="en-US" sz="2000" baseline="-25000" dirty="0" err="1">
                <a:sym typeface="Wingdings" pitchFamily="2" charset="2"/>
              </a:rPr>
              <a:t>Total</a:t>
            </a:r>
            <a:r>
              <a:rPr lang="en-US" sz="2000" dirty="0">
                <a:sym typeface="Wingdings" pitchFamily="2" charset="2"/>
              </a:rPr>
              <a:t> = </a:t>
            </a:r>
            <a:r>
              <a:rPr lang="en-US" sz="2000" dirty="0" smtClean="0">
                <a:sym typeface="Wingdings" pitchFamily="2" charset="2"/>
              </a:rPr>
              <a:t>0.339 </a:t>
            </a:r>
            <a:r>
              <a:rPr lang="en-US" sz="2000" dirty="0">
                <a:sym typeface="Wingdings" pitchFamily="2" charset="2"/>
              </a:rPr>
              <a:t>inches &lt; </a:t>
            </a:r>
            <a:r>
              <a:rPr lang="en-US" sz="2000" dirty="0" smtClean="0">
                <a:sym typeface="Wingdings" pitchFamily="2" charset="2"/>
              </a:rPr>
              <a:t>0.6 </a:t>
            </a:r>
            <a:r>
              <a:rPr lang="en-US" sz="2000" dirty="0">
                <a:sym typeface="Wingdings" pitchFamily="2" charset="2"/>
              </a:rPr>
              <a:t>inches</a:t>
            </a:r>
            <a:r>
              <a:rPr lang="en-US" sz="2000" dirty="0">
                <a:solidFill>
                  <a:schemeClr val="bg1"/>
                </a:solidFill>
                <a:sym typeface="Wingdings" pitchFamily="2" charset="2"/>
              </a:rPr>
              <a:t> </a:t>
            </a:r>
            <a:r>
              <a:rPr lang="en-US" sz="2000" b="1" dirty="0">
                <a:solidFill>
                  <a:srgbClr val="00B050"/>
                </a:solidFill>
              </a:rPr>
              <a:t>√ </a:t>
            </a:r>
            <a:r>
              <a:rPr lang="en-US" sz="2000" b="1" u="sng" dirty="0">
                <a:solidFill>
                  <a:srgbClr val="00B050"/>
                </a:solidFill>
              </a:rPr>
              <a:t>OK </a:t>
            </a:r>
          </a:p>
          <a:p>
            <a:pPr>
              <a:buFont typeface="Arial" charset="0"/>
              <a:buNone/>
            </a:pPr>
            <a:endParaRPr lang="en-US" sz="1600" dirty="0" smtClean="0">
              <a:latin typeface="Copperplate Gothic Bold" pitchFamily="34" charset="0"/>
            </a:endParaRPr>
          </a:p>
          <a:p>
            <a:pPr>
              <a:defRPr/>
            </a:pPr>
            <a:endParaRPr lang="en-US" sz="1400" dirty="0">
              <a:latin typeface="Copperplate Gothic Bold" pitchFamily="34" charset="0"/>
            </a:endParaRPr>
          </a:p>
        </p:txBody>
      </p:sp>
      <p:pic>
        <p:nvPicPr>
          <p:cNvPr id="23581" name="Picture 52" descr="penns state logo.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4800" y="228600"/>
            <a:ext cx="1114425" cy="593725"/>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23582" name="Picture 53" descr="penns state logo.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6012775" y="228600"/>
            <a:ext cx="1114425" cy="593725"/>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23584" name="TextBox 39"/>
          <p:cNvSpPr txBox="1">
            <a:spLocks noChangeArrowheads="1"/>
          </p:cNvSpPr>
          <p:nvPr/>
        </p:nvSpPr>
        <p:spPr bwMode="auto">
          <a:xfrm>
            <a:off x="26822400" y="6473825"/>
            <a:ext cx="457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200">
                <a:solidFill>
                  <a:schemeClr val="tx1"/>
                </a:solidFill>
                <a:latin typeface="Arial" charset="0"/>
              </a:defRPr>
            </a:lvl1pPr>
            <a:lvl2pPr marL="742950" indent="-285750" eaLnBrk="0" hangingPunct="0">
              <a:defRPr sz="2200">
                <a:solidFill>
                  <a:schemeClr val="tx1"/>
                </a:solidFill>
                <a:latin typeface="Arial" charset="0"/>
              </a:defRPr>
            </a:lvl2pPr>
            <a:lvl3pPr marL="1143000" indent="-228600" eaLnBrk="0" hangingPunct="0">
              <a:defRPr sz="2200">
                <a:solidFill>
                  <a:schemeClr val="tx1"/>
                </a:solidFill>
                <a:latin typeface="Arial" charset="0"/>
              </a:defRPr>
            </a:lvl3pPr>
            <a:lvl4pPr marL="1600200" indent="-228600" eaLnBrk="0" hangingPunct="0">
              <a:defRPr sz="2200">
                <a:solidFill>
                  <a:schemeClr val="tx1"/>
                </a:solidFill>
                <a:latin typeface="Arial" charset="0"/>
              </a:defRPr>
            </a:lvl4pPr>
            <a:lvl5pPr marL="2057400" indent="-228600" eaLnBrk="0" hangingPunct="0">
              <a:defRPr sz="2200">
                <a:solidFill>
                  <a:schemeClr val="tx1"/>
                </a:solidFill>
                <a:latin typeface="Arial" charset="0"/>
              </a:defRPr>
            </a:lvl5pPr>
            <a:lvl6pPr marL="2514600" indent="-228600" eaLnBrk="0" fontAlgn="base" hangingPunct="0">
              <a:spcBef>
                <a:spcPct val="0"/>
              </a:spcBef>
              <a:spcAft>
                <a:spcPct val="0"/>
              </a:spcAft>
              <a:defRPr sz="2200">
                <a:solidFill>
                  <a:schemeClr val="tx1"/>
                </a:solidFill>
                <a:latin typeface="Arial" charset="0"/>
              </a:defRPr>
            </a:lvl6pPr>
            <a:lvl7pPr marL="2971800" indent="-228600" eaLnBrk="0" fontAlgn="base" hangingPunct="0">
              <a:spcBef>
                <a:spcPct val="0"/>
              </a:spcBef>
              <a:spcAft>
                <a:spcPct val="0"/>
              </a:spcAft>
              <a:defRPr sz="2200">
                <a:solidFill>
                  <a:schemeClr val="tx1"/>
                </a:solidFill>
                <a:latin typeface="Arial" charset="0"/>
              </a:defRPr>
            </a:lvl7pPr>
            <a:lvl8pPr marL="3429000" indent="-228600" eaLnBrk="0" fontAlgn="base" hangingPunct="0">
              <a:spcBef>
                <a:spcPct val="0"/>
              </a:spcBef>
              <a:spcAft>
                <a:spcPct val="0"/>
              </a:spcAft>
              <a:defRPr sz="2200">
                <a:solidFill>
                  <a:schemeClr val="tx1"/>
                </a:solidFill>
                <a:latin typeface="Arial" charset="0"/>
              </a:defRPr>
            </a:lvl8pPr>
            <a:lvl9pPr marL="3886200" indent="-228600" eaLnBrk="0" fontAlgn="base" hangingPunct="0">
              <a:spcBef>
                <a:spcPct val="0"/>
              </a:spcBef>
              <a:spcAft>
                <a:spcPct val="0"/>
              </a:spcAft>
              <a:defRPr sz="2200">
                <a:solidFill>
                  <a:schemeClr val="tx1"/>
                </a:solidFill>
                <a:latin typeface="Arial" charset="0"/>
              </a:defRPr>
            </a:lvl9pPr>
          </a:lstStyle>
          <a:p>
            <a:pPr eaLnBrk="1" hangingPunct="1"/>
            <a:fld id="{FBBAE181-011A-42DE-B96B-556D36D4FE92}" type="slidenum">
              <a:rPr lang="en-US" sz="1400" b="1">
                <a:latin typeface="Copperplate Gothic Bold" pitchFamily="34" charset="0"/>
              </a:rPr>
              <a:pPr eaLnBrk="1" hangingPunct="1"/>
              <a:t>17</a:t>
            </a:fld>
            <a:endParaRPr lang="en-US" sz="1400" b="1">
              <a:latin typeface="Copperplate Gothic Bold" pitchFamily="34" charset="0"/>
            </a:endParaRPr>
          </a:p>
        </p:txBody>
      </p:sp>
      <p:pic>
        <p:nvPicPr>
          <p:cNvPr id="36" name="Picture 35"/>
          <p:cNvPicPr/>
          <p:nvPr/>
        </p:nvPicPr>
        <p:blipFill>
          <a:blip r:embed="rId4">
            <a:extLst>
              <a:ext uri="{28A0092B-C50C-407E-A947-70E740481C1C}">
                <a14:useLocalDpi xmlns:a14="http://schemas.microsoft.com/office/drawing/2010/main" val="0"/>
              </a:ext>
            </a:extLst>
          </a:blip>
          <a:srcRect/>
          <a:stretch>
            <a:fillRect/>
          </a:stretch>
        </p:blipFill>
        <p:spPr bwMode="auto">
          <a:xfrm>
            <a:off x="1419225" y="6170610"/>
            <a:ext cx="1728788" cy="457200"/>
          </a:xfrm>
          <a:prstGeom prst="rect">
            <a:avLst/>
          </a:prstGeom>
          <a:noFill/>
          <a:ln>
            <a:noFill/>
          </a:ln>
        </p:spPr>
      </p:pic>
      <p:pic>
        <p:nvPicPr>
          <p:cNvPr id="37" name="Picture 36"/>
          <p:cNvPicPr/>
          <p:nvPr/>
        </p:nvPicPr>
        <p:blipFill>
          <a:blip r:embed="rId5">
            <a:extLst>
              <a:ext uri="{28A0092B-C50C-407E-A947-70E740481C1C}">
                <a14:useLocalDpi xmlns:a14="http://schemas.microsoft.com/office/drawing/2010/main" val="0"/>
              </a:ext>
            </a:extLst>
          </a:blip>
          <a:srcRect/>
          <a:stretch>
            <a:fillRect/>
          </a:stretch>
        </p:blipFill>
        <p:spPr bwMode="auto">
          <a:xfrm>
            <a:off x="570819" y="6170610"/>
            <a:ext cx="582386" cy="457201"/>
          </a:xfrm>
          <a:prstGeom prst="rect">
            <a:avLst/>
          </a:prstGeom>
          <a:noFill/>
          <a:ln>
            <a:noFill/>
          </a:ln>
        </p:spPr>
      </p:pic>
      <p:sp>
        <p:nvSpPr>
          <p:cNvPr id="3" name="TextBox 2"/>
          <p:cNvSpPr txBox="1"/>
          <p:nvPr/>
        </p:nvSpPr>
        <p:spPr>
          <a:xfrm>
            <a:off x="10058400" y="1359459"/>
            <a:ext cx="7848600" cy="461665"/>
          </a:xfrm>
          <a:prstGeom prst="rect">
            <a:avLst/>
          </a:prstGeom>
          <a:noFill/>
        </p:spPr>
        <p:txBody>
          <a:bodyPr wrap="square" rtlCol="0">
            <a:spAutoFit/>
          </a:bodyPr>
          <a:lstStyle/>
          <a:p>
            <a:pPr algn="ctr"/>
            <a:r>
              <a:rPr lang="en-US" sz="2400" b="1" dirty="0" smtClean="0">
                <a:latin typeface="Copperplate Gothic Bold" pitchFamily="34" charset="0"/>
              </a:rPr>
              <a:t>Structural Breadth</a:t>
            </a:r>
            <a:endParaRPr lang="en-US" b="1" dirty="0">
              <a:latin typeface="Copperplate Gothic Bold" pitchFamily="34" charset="0"/>
            </a:endParaRPr>
          </a:p>
        </p:txBody>
      </p:sp>
      <p:pic>
        <p:nvPicPr>
          <p:cNvPr id="15363"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67200" y="1359459"/>
            <a:ext cx="4410074" cy="49822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64"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0835937" y="1428102"/>
            <a:ext cx="4048125" cy="5161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12812612"/>
      </p:ext>
    </p:extLst>
  </p:cSld>
  <p:clrMapOvr>
    <a:masterClrMapping/>
  </p:clrMapOvr>
  <p:transition spd="med">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p:cNvSpPr txBox="1"/>
          <p:nvPr/>
        </p:nvSpPr>
        <p:spPr>
          <a:xfrm>
            <a:off x="18288000" y="0"/>
            <a:ext cx="9144000" cy="1077913"/>
          </a:xfrm>
          <a:prstGeom prst="rect">
            <a:avLst/>
          </a:prstGeom>
          <a:gradFill flip="none" rotWithShape="1">
            <a:gsLst>
              <a:gs pos="0">
                <a:srgbClr val="2E5C8E">
                  <a:shade val="30000"/>
                  <a:satMod val="115000"/>
                </a:srgbClr>
              </a:gs>
              <a:gs pos="50000">
                <a:srgbClr val="2E5C8E">
                  <a:shade val="67500"/>
                  <a:satMod val="115000"/>
                </a:srgbClr>
              </a:gs>
              <a:gs pos="100000">
                <a:srgbClr val="2E5C8E">
                  <a:shade val="100000"/>
                  <a:satMod val="115000"/>
                </a:srgbClr>
              </a:gs>
            </a:gsLst>
            <a:lin ang="5400000" scaled="1"/>
            <a:tileRect/>
          </a:gradFill>
          <a:ln>
            <a:noFill/>
          </a:ln>
        </p:spPr>
        <p:txBody>
          <a:bodyPr anchor="ctr">
            <a:spAutoFit/>
          </a:bodyPr>
          <a:lstStyle/>
          <a:p>
            <a:pPr algn="ctr">
              <a:defRPr/>
            </a:pPr>
            <a:r>
              <a:rPr lang="en-US" sz="1800" dirty="0">
                <a:effectLst>
                  <a:outerShdw blurRad="38100" dist="38100" dir="2700000" algn="tl">
                    <a:srgbClr val="000000">
                      <a:alpha val="43137"/>
                    </a:srgbClr>
                  </a:outerShdw>
                </a:effectLst>
                <a:latin typeface="Copperplate Gothic Bold" pitchFamily="34" charset="0"/>
              </a:rPr>
              <a:t>Saint Vincent Health Center</a:t>
            </a:r>
          </a:p>
          <a:p>
            <a:pPr algn="ctr">
              <a:defRPr/>
            </a:pPr>
            <a:r>
              <a:rPr lang="en-US" sz="1600" dirty="0">
                <a:effectLst>
                  <a:outerShdw blurRad="38100" dist="38100" dir="2700000" algn="tl">
                    <a:srgbClr val="000000">
                      <a:alpha val="43137"/>
                    </a:srgbClr>
                  </a:outerShdw>
                </a:effectLst>
                <a:latin typeface="Copperplate Gothic Bold" pitchFamily="34" charset="0"/>
              </a:rPr>
              <a:t>New Addition Building</a:t>
            </a:r>
          </a:p>
          <a:p>
            <a:pPr algn="ctr">
              <a:defRPr/>
            </a:pPr>
            <a:r>
              <a:rPr lang="en-US" sz="1200" dirty="0">
                <a:effectLst>
                  <a:outerShdw blurRad="38100" dist="38100" dir="2700000" algn="tl">
                    <a:srgbClr val="000000">
                      <a:alpha val="43137"/>
                    </a:srgbClr>
                  </a:outerShdw>
                </a:effectLst>
                <a:latin typeface="Copperplate Gothic Bold" pitchFamily="34" charset="0"/>
              </a:rPr>
              <a:t>Erie, PA</a:t>
            </a:r>
          </a:p>
          <a:p>
            <a:pPr algn="ctr">
              <a:defRPr/>
            </a:pPr>
            <a:endParaRPr lang="en-US" sz="800" dirty="0" smtClean="0">
              <a:effectLst>
                <a:outerShdw blurRad="38100" dist="38100" dir="2700000" algn="tl">
                  <a:srgbClr val="000000">
                    <a:alpha val="43137"/>
                  </a:srgbClr>
                </a:outerShdw>
              </a:effectLst>
              <a:latin typeface="Copperplate Gothic Bold" pitchFamily="34" charset="0"/>
            </a:endParaRPr>
          </a:p>
          <a:p>
            <a:pPr algn="ctr">
              <a:defRPr/>
            </a:pPr>
            <a:r>
              <a:rPr lang="en-US" sz="1000" dirty="0" smtClean="0">
                <a:effectLst>
                  <a:outerShdw blurRad="38100" dist="38100" dir="2700000" algn="tl">
                    <a:srgbClr val="000000">
                      <a:alpha val="43137"/>
                    </a:srgbClr>
                  </a:outerShdw>
                </a:effectLst>
                <a:latin typeface="Copperplate Gothic Bold" pitchFamily="34" charset="0"/>
              </a:rPr>
              <a:t>TYLER JAGGI | CONSTRUCTION MANAGEMENT</a:t>
            </a:r>
            <a:endParaRPr lang="en-US" sz="1000" dirty="0">
              <a:effectLst>
                <a:outerShdw blurRad="38100" dist="38100" dir="2700000" algn="tl">
                  <a:srgbClr val="000000">
                    <a:alpha val="43137"/>
                  </a:srgbClr>
                </a:outerShdw>
              </a:effectLst>
              <a:latin typeface="Copperplate Gothic Bold" pitchFamily="34" charset="0"/>
            </a:endParaRPr>
          </a:p>
        </p:txBody>
      </p:sp>
      <p:sp>
        <p:nvSpPr>
          <p:cNvPr id="17" name="TextBox 16"/>
          <p:cNvSpPr txBox="1"/>
          <p:nvPr/>
        </p:nvSpPr>
        <p:spPr>
          <a:xfrm>
            <a:off x="9144000" y="0"/>
            <a:ext cx="9144000" cy="1077913"/>
          </a:xfrm>
          <a:prstGeom prst="rect">
            <a:avLst/>
          </a:prstGeom>
          <a:gradFill flip="none" rotWithShape="1">
            <a:gsLst>
              <a:gs pos="0">
                <a:schemeClr val="bg1">
                  <a:lumMod val="65000"/>
                  <a:lumOff val="35000"/>
                  <a:shade val="30000"/>
                  <a:satMod val="115000"/>
                </a:schemeClr>
              </a:gs>
              <a:gs pos="50000">
                <a:schemeClr val="bg1">
                  <a:lumMod val="65000"/>
                  <a:lumOff val="35000"/>
                  <a:shade val="67500"/>
                  <a:satMod val="115000"/>
                </a:schemeClr>
              </a:gs>
              <a:gs pos="100000">
                <a:schemeClr val="bg1">
                  <a:lumMod val="65000"/>
                  <a:lumOff val="35000"/>
                  <a:shade val="100000"/>
                  <a:satMod val="115000"/>
                </a:schemeClr>
              </a:gs>
            </a:gsLst>
            <a:lin ang="5400000" scaled="1"/>
            <a:tileRect/>
          </a:gradFill>
          <a:ln>
            <a:noFill/>
          </a:ln>
        </p:spPr>
        <p:txBody>
          <a:bodyPr anchor="ctr">
            <a:spAutoFit/>
          </a:bodyPr>
          <a:lstStyle/>
          <a:p>
            <a:pPr algn="ctr">
              <a:defRPr/>
            </a:pPr>
            <a:endParaRPr lang="en-US" sz="1000" dirty="0">
              <a:latin typeface="Copperplate Gothic Bold" pitchFamily="34" charset="0"/>
            </a:endParaRPr>
          </a:p>
          <a:p>
            <a:pPr algn="ctr">
              <a:defRPr/>
            </a:pPr>
            <a:endParaRPr lang="en-US" sz="1000" dirty="0">
              <a:latin typeface="Copperplate Gothic Bold" pitchFamily="34" charset="0"/>
            </a:endParaRPr>
          </a:p>
          <a:p>
            <a:pPr algn="ctr">
              <a:defRPr/>
            </a:pPr>
            <a:r>
              <a:rPr lang="en-US" sz="2400" b="1" dirty="0" smtClean="0">
                <a:effectLst>
                  <a:outerShdw blurRad="38100" dist="38100" dir="2700000" algn="tl">
                    <a:srgbClr val="000000">
                      <a:alpha val="43137"/>
                    </a:srgbClr>
                  </a:outerShdw>
                </a:effectLst>
                <a:latin typeface="Copperplate Gothic Bold" pitchFamily="34" charset="0"/>
              </a:rPr>
              <a:t>Precast Façade vs. Hand-Laid Masonry </a:t>
            </a:r>
            <a:endParaRPr lang="en-US" sz="2400" b="1" dirty="0">
              <a:effectLst>
                <a:outerShdw blurRad="38100" dist="38100" dir="2700000" algn="tl">
                  <a:srgbClr val="000000">
                    <a:alpha val="43137"/>
                  </a:srgbClr>
                </a:outerShdw>
              </a:effectLst>
              <a:latin typeface="Copperplate Gothic Bold" pitchFamily="34" charset="0"/>
            </a:endParaRPr>
          </a:p>
          <a:p>
            <a:pPr algn="ctr">
              <a:defRPr/>
            </a:pPr>
            <a:endParaRPr lang="en-US" sz="1000" dirty="0">
              <a:latin typeface="Copperplate Gothic Bold" pitchFamily="34" charset="0"/>
            </a:endParaRPr>
          </a:p>
          <a:p>
            <a:pPr algn="ctr">
              <a:defRPr/>
            </a:pPr>
            <a:endParaRPr lang="en-US" sz="1000" dirty="0">
              <a:latin typeface="Copperplate Gothic Bold" pitchFamily="34" charset="0"/>
            </a:endParaRPr>
          </a:p>
        </p:txBody>
      </p:sp>
      <p:sp>
        <p:nvSpPr>
          <p:cNvPr id="6" name="TextBox 5"/>
          <p:cNvSpPr txBox="1"/>
          <p:nvPr/>
        </p:nvSpPr>
        <p:spPr>
          <a:xfrm>
            <a:off x="0" y="0"/>
            <a:ext cx="9144000" cy="1077913"/>
          </a:xfrm>
          <a:prstGeom prst="rect">
            <a:avLst/>
          </a:prstGeom>
          <a:gradFill flip="none" rotWithShape="1">
            <a:gsLst>
              <a:gs pos="0">
                <a:srgbClr val="2E5C8E">
                  <a:shade val="30000"/>
                  <a:satMod val="115000"/>
                </a:srgbClr>
              </a:gs>
              <a:gs pos="50000">
                <a:srgbClr val="2E5C8E">
                  <a:shade val="67500"/>
                  <a:satMod val="115000"/>
                </a:srgbClr>
              </a:gs>
              <a:gs pos="100000">
                <a:srgbClr val="2E5C8E">
                  <a:shade val="100000"/>
                  <a:satMod val="115000"/>
                </a:srgbClr>
              </a:gs>
            </a:gsLst>
            <a:lin ang="5400000" scaled="1"/>
            <a:tileRect/>
          </a:gradFill>
          <a:ln>
            <a:noFill/>
          </a:ln>
        </p:spPr>
        <p:txBody>
          <a:bodyPr anchor="ctr">
            <a:spAutoFit/>
          </a:bodyPr>
          <a:lstStyle/>
          <a:p>
            <a:pPr algn="ctr">
              <a:defRPr/>
            </a:pPr>
            <a:r>
              <a:rPr lang="en-US" sz="1800" dirty="0" smtClean="0">
                <a:effectLst>
                  <a:outerShdw blurRad="38100" dist="38100" dir="2700000" algn="tl">
                    <a:srgbClr val="000000">
                      <a:alpha val="43137"/>
                    </a:srgbClr>
                  </a:outerShdw>
                </a:effectLst>
                <a:latin typeface="Copperplate Gothic Bold" pitchFamily="34" charset="0"/>
              </a:rPr>
              <a:t>Saint Vincent Health Center</a:t>
            </a:r>
            <a:endParaRPr lang="en-US" sz="1800" dirty="0">
              <a:effectLst>
                <a:outerShdw blurRad="38100" dist="38100" dir="2700000" algn="tl">
                  <a:srgbClr val="000000">
                    <a:alpha val="43137"/>
                  </a:srgbClr>
                </a:outerShdw>
              </a:effectLst>
              <a:latin typeface="Copperplate Gothic Bold" pitchFamily="34" charset="0"/>
            </a:endParaRPr>
          </a:p>
          <a:p>
            <a:pPr algn="ctr">
              <a:defRPr/>
            </a:pPr>
            <a:r>
              <a:rPr lang="en-US" sz="1600" dirty="0" smtClean="0">
                <a:effectLst>
                  <a:outerShdw blurRad="38100" dist="38100" dir="2700000" algn="tl">
                    <a:srgbClr val="000000">
                      <a:alpha val="43137"/>
                    </a:srgbClr>
                  </a:outerShdw>
                </a:effectLst>
                <a:latin typeface="Copperplate Gothic Bold" pitchFamily="34" charset="0"/>
              </a:rPr>
              <a:t>New Addition Building</a:t>
            </a:r>
            <a:endParaRPr lang="en-US" sz="1600" dirty="0">
              <a:effectLst>
                <a:outerShdw blurRad="38100" dist="38100" dir="2700000" algn="tl">
                  <a:srgbClr val="000000">
                    <a:alpha val="43137"/>
                  </a:srgbClr>
                </a:outerShdw>
              </a:effectLst>
              <a:latin typeface="Copperplate Gothic Bold" pitchFamily="34" charset="0"/>
            </a:endParaRPr>
          </a:p>
          <a:p>
            <a:pPr algn="ctr">
              <a:defRPr/>
            </a:pPr>
            <a:r>
              <a:rPr lang="en-US" sz="1200" dirty="0" smtClean="0">
                <a:effectLst>
                  <a:outerShdw blurRad="38100" dist="38100" dir="2700000" algn="tl">
                    <a:srgbClr val="000000">
                      <a:alpha val="43137"/>
                    </a:srgbClr>
                  </a:outerShdw>
                </a:effectLst>
                <a:latin typeface="Copperplate Gothic Bold" pitchFamily="34" charset="0"/>
              </a:rPr>
              <a:t>Erie, PA</a:t>
            </a:r>
            <a:endParaRPr lang="en-US" sz="1200" dirty="0">
              <a:effectLst>
                <a:outerShdw blurRad="38100" dist="38100" dir="2700000" algn="tl">
                  <a:srgbClr val="000000">
                    <a:alpha val="43137"/>
                  </a:srgbClr>
                </a:outerShdw>
              </a:effectLst>
              <a:latin typeface="Copperplate Gothic Bold" pitchFamily="34" charset="0"/>
            </a:endParaRPr>
          </a:p>
          <a:p>
            <a:pPr algn="ctr">
              <a:defRPr/>
            </a:pPr>
            <a:endParaRPr lang="en-US" sz="800" dirty="0">
              <a:effectLst>
                <a:outerShdw blurRad="38100" dist="38100" dir="2700000" algn="tl">
                  <a:srgbClr val="000000">
                    <a:alpha val="43137"/>
                  </a:srgbClr>
                </a:outerShdw>
              </a:effectLst>
              <a:latin typeface="Copperplate Gothic Bold" pitchFamily="34" charset="0"/>
            </a:endParaRPr>
          </a:p>
          <a:p>
            <a:pPr algn="ctr">
              <a:defRPr/>
            </a:pPr>
            <a:r>
              <a:rPr lang="en-US" sz="1000" dirty="0" smtClean="0">
                <a:effectLst>
                  <a:outerShdw blurRad="38100" dist="38100" dir="2700000" algn="tl">
                    <a:srgbClr val="000000">
                      <a:alpha val="43137"/>
                    </a:srgbClr>
                  </a:outerShdw>
                </a:effectLst>
                <a:latin typeface="Copperplate Gothic Bold" pitchFamily="34" charset="0"/>
              </a:rPr>
              <a:t>Tyler </a:t>
            </a:r>
            <a:r>
              <a:rPr lang="en-US" sz="1000" dirty="0" err="1" smtClean="0">
                <a:effectLst>
                  <a:outerShdw blurRad="38100" dist="38100" dir="2700000" algn="tl">
                    <a:srgbClr val="000000">
                      <a:alpha val="43137"/>
                    </a:srgbClr>
                  </a:outerShdw>
                </a:effectLst>
                <a:latin typeface="Copperplate Gothic Bold" pitchFamily="34" charset="0"/>
              </a:rPr>
              <a:t>jaggi</a:t>
            </a:r>
            <a:r>
              <a:rPr lang="en-US" sz="1000" dirty="0" smtClean="0">
                <a:effectLst>
                  <a:outerShdw blurRad="38100" dist="38100" dir="2700000" algn="tl">
                    <a:srgbClr val="000000">
                      <a:alpha val="43137"/>
                    </a:srgbClr>
                  </a:outerShdw>
                </a:effectLst>
                <a:latin typeface="Copperplate Gothic Bold" pitchFamily="34" charset="0"/>
              </a:rPr>
              <a:t> | </a:t>
            </a:r>
            <a:r>
              <a:rPr lang="en-US" sz="1000" dirty="0">
                <a:effectLst>
                  <a:outerShdw blurRad="38100" dist="38100" dir="2700000" algn="tl">
                    <a:srgbClr val="000000">
                      <a:alpha val="43137"/>
                    </a:srgbClr>
                  </a:outerShdw>
                </a:effectLst>
                <a:latin typeface="Copperplate Gothic Bold" pitchFamily="34" charset="0"/>
              </a:rPr>
              <a:t>CONSTRUCTION MANAGEMENT</a:t>
            </a:r>
          </a:p>
        </p:txBody>
      </p:sp>
      <p:sp>
        <p:nvSpPr>
          <p:cNvPr id="4" name="TextBox 3"/>
          <p:cNvSpPr txBox="1"/>
          <p:nvPr/>
        </p:nvSpPr>
        <p:spPr>
          <a:xfrm>
            <a:off x="0" y="1058863"/>
            <a:ext cx="3810000" cy="5899692"/>
          </a:xfrm>
          <a:prstGeom prst="rect">
            <a:avLst/>
          </a:prstGeom>
          <a:solidFill>
            <a:schemeClr val="bg1"/>
          </a:solidFill>
          <a:ln>
            <a:noFill/>
          </a:ln>
        </p:spPr>
        <p:txBody>
          <a:bodyPr wrap="square">
            <a:spAutoFit/>
          </a:bodyPr>
          <a:lstStyle/>
          <a:p>
            <a:pPr>
              <a:defRPr/>
            </a:pPr>
            <a:endParaRPr lang="en-US" sz="1200" dirty="0">
              <a:latin typeface="Copperplate Gothic Bold" pitchFamily="34" charset="0"/>
            </a:endParaRPr>
          </a:p>
          <a:p>
            <a:pPr>
              <a:defRPr/>
            </a:pPr>
            <a:r>
              <a:rPr lang="en-US" sz="1200" dirty="0">
                <a:effectLst>
                  <a:outerShdw blurRad="38100" dist="38100" dir="2700000" algn="tl">
                    <a:srgbClr val="000000">
                      <a:alpha val="43137"/>
                    </a:srgbClr>
                  </a:outerShdw>
                </a:effectLst>
                <a:latin typeface="Copperplate Gothic Bold" pitchFamily="34" charset="0"/>
              </a:rPr>
              <a:t>PRESENTATION OUTLINE:</a:t>
            </a:r>
          </a:p>
          <a:p>
            <a:pPr>
              <a:defRPr/>
            </a:pPr>
            <a:endParaRPr lang="en-US" sz="800" dirty="0">
              <a:latin typeface="Copperplate Gothic Bold" pitchFamily="34" charset="0"/>
            </a:endParaRPr>
          </a:p>
          <a:p>
            <a:pPr marL="857250" lvl="1" indent="-400050">
              <a:lnSpc>
                <a:spcPct val="150000"/>
              </a:lnSpc>
              <a:buFont typeface="+mj-lt"/>
              <a:buAutoNum type="romanUcPeriod"/>
              <a:defRPr/>
            </a:pPr>
            <a:r>
              <a:rPr lang="en-US" sz="1000" dirty="0">
                <a:solidFill>
                  <a:schemeClr val="bg1">
                    <a:lumMod val="50000"/>
                    <a:lumOff val="50000"/>
                  </a:schemeClr>
                </a:solidFill>
                <a:latin typeface="Copperplate Gothic Bold" pitchFamily="34" charset="0"/>
              </a:rPr>
              <a:t>PROJECT BACKGROUND</a:t>
            </a:r>
          </a:p>
          <a:p>
            <a:pPr marL="857250" lvl="1" indent="-400050">
              <a:lnSpc>
                <a:spcPct val="150000"/>
              </a:lnSpc>
              <a:buFont typeface="+mj-lt"/>
              <a:buAutoNum type="romanUcPeriod"/>
              <a:defRPr/>
            </a:pPr>
            <a:r>
              <a:rPr lang="en-US" sz="1000" dirty="0">
                <a:solidFill>
                  <a:schemeClr val="bg1">
                    <a:lumMod val="50000"/>
                    <a:lumOff val="50000"/>
                  </a:schemeClr>
                </a:solidFill>
                <a:latin typeface="Copperplate Gothic Bold" pitchFamily="34" charset="0"/>
              </a:rPr>
              <a:t>ANALYSIS #1: </a:t>
            </a:r>
            <a:r>
              <a:rPr lang="en-US" sz="1000" dirty="0" smtClean="0">
                <a:solidFill>
                  <a:schemeClr val="bg1">
                    <a:lumMod val="50000"/>
                    <a:lumOff val="50000"/>
                  </a:schemeClr>
                </a:solidFill>
                <a:latin typeface="Copperplate Gothic Bold" pitchFamily="34" charset="0"/>
              </a:rPr>
              <a:t>Re-Sequencing Phasing</a:t>
            </a:r>
            <a:endParaRPr lang="en-US" sz="1000" dirty="0">
              <a:solidFill>
                <a:schemeClr val="bg1">
                  <a:lumMod val="50000"/>
                  <a:lumOff val="50000"/>
                </a:schemeClr>
              </a:solidFill>
              <a:latin typeface="Copperplate Gothic Bold" pitchFamily="34" charset="0"/>
            </a:endParaRPr>
          </a:p>
          <a:p>
            <a:pPr marL="1314450" lvl="2" indent="-400050">
              <a:lnSpc>
                <a:spcPct val="150000"/>
              </a:lnSpc>
              <a:buFont typeface="+mj-lt"/>
              <a:buAutoNum type="romanUcPeriod"/>
              <a:defRPr/>
            </a:pPr>
            <a:r>
              <a:rPr lang="en-US" sz="1000" dirty="0" smtClean="0">
                <a:solidFill>
                  <a:schemeClr val="bg1">
                    <a:lumMod val="50000"/>
                    <a:lumOff val="50000"/>
                  </a:schemeClr>
                </a:solidFill>
                <a:latin typeface="Copperplate Gothic Bold" pitchFamily="34" charset="0"/>
              </a:rPr>
              <a:t>Background</a:t>
            </a:r>
            <a:endParaRPr lang="en-US" sz="1000" dirty="0">
              <a:solidFill>
                <a:schemeClr val="bg1">
                  <a:lumMod val="50000"/>
                  <a:lumOff val="50000"/>
                </a:schemeClr>
              </a:solidFill>
              <a:latin typeface="Copperplate Gothic Bold" pitchFamily="34" charset="0"/>
            </a:endParaRPr>
          </a:p>
          <a:p>
            <a:pPr marL="1314450" lvl="2" indent="-400050">
              <a:lnSpc>
                <a:spcPct val="150000"/>
              </a:lnSpc>
              <a:buFont typeface="+mj-lt"/>
              <a:buAutoNum type="romanUcPeriod"/>
              <a:defRPr/>
            </a:pPr>
            <a:r>
              <a:rPr lang="en-US" sz="1000" dirty="0" smtClean="0">
                <a:solidFill>
                  <a:schemeClr val="bg1">
                    <a:lumMod val="50000"/>
                    <a:lumOff val="50000"/>
                  </a:schemeClr>
                </a:solidFill>
                <a:latin typeface="Copperplate Gothic Bold" pitchFamily="34" charset="0"/>
              </a:rPr>
              <a:t>Case Findings</a:t>
            </a:r>
            <a:endParaRPr lang="en-US" sz="1000" dirty="0">
              <a:solidFill>
                <a:schemeClr val="bg1">
                  <a:lumMod val="50000"/>
                  <a:lumOff val="50000"/>
                </a:schemeClr>
              </a:solidFill>
              <a:latin typeface="Copperplate Gothic Bold" pitchFamily="34" charset="0"/>
            </a:endParaRPr>
          </a:p>
          <a:p>
            <a:pPr marL="1314450" lvl="2" indent="-400050">
              <a:lnSpc>
                <a:spcPct val="150000"/>
              </a:lnSpc>
              <a:buFont typeface="+mj-lt"/>
              <a:buAutoNum type="romanUcPeriod"/>
              <a:defRPr/>
            </a:pPr>
            <a:r>
              <a:rPr lang="en-US" sz="1000" dirty="0" smtClean="0">
                <a:solidFill>
                  <a:schemeClr val="bg1">
                    <a:lumMod val="50000"/>
                    <a:lumOff val="50000"/>
                  </a:schemeClr>
                </a:solidFill>
                <a:latin typeface="Copperplate Gothic Bold" pitchFamily="34" charset="0"/>
              </a:rPr>
              <a:t>Recommendations</a:t>
            </a:r>
            <a:endParaRPr lang="en-US" sz="1000" dirty="0">
              <a:solidFill>
                <a:schemeClr val="bg1">
                  <a:lumMod val="50000"/>
                  <a:lumOff val="50000"/>
                </a:schemeClr>
              </a:solidFill>
              <a:latin typeface="Copperplate Gothic Bold" pitchFamily="34" charset="0"/>
            </a:endParaRPr>
          </a:p>
          <a:p>
            <a:pPr marL="857250" lvl="1" indent="-400050">
              <a:lnSpc>
                <a:spcPct val="150000"/>
              </a:lnSpc>
              <a:buFont typeface="+mj-lt"/>
              <a:buAutoNum type="romanUcPeriod"/>
              <a:defRPr/>
            </a:pPr>
            <a:r>
              <a:rPr lang="en-US" sz="1000" dirty="0">
                <a:latin typeface="Copperplate Gothic Bold" pitchFamily="34" charset="0"/>
              </a:rPr>
              <a:t>ANALYSIS #2: Precast Façade</a:t>
            </a:r>
          </a:p>
          <a:p>
            <a:pPr marL="1314450" lvl="2" indent="-400050">
              <a:lnSpc>
                <a:spcPct val="150000"/>
              </a:lnSpc>
              <a:buFont typeface="+mj-lt"/>
              <a:buAutoNum type="romanUcPeriod"/>
              <a:defRPr/>
            </a:pPr>
            <a:r>
              <a:rPr lang="en-US" sz="1000" dirty="0">
                <a:solidFill>
                  <a:schemeClr val="bg1">
                    <a:lumMod val="50000"/>
                    <a:lumOff val="50000"/>
                  </a:schemeClr>
                </a:solidFill>
                <a:latin typeface="Copperplate Gothic Bold" pitchFamily="34" charset="0"/>
              </a:rPr>
              <a:t>Design</a:t>
            </a:r>
          </a:p>
          <a:p>
            <a:pPr marL="1314450" lvl="2" indent="-400050">
              <a:lnSpc>
                <a:spcPct val="150000"/>
              </a:lnSpc>
              <a:buFont typeface="+mj-lt"/>
              <a:buAutoNum type="romanUcPeriod"/>
              <a:defRPr/>
            </a:pPr>
            <a:r>
              <a:rPr lang="en-US" sz="1000" dirty="0">
                <a:solidFill>
                  <a:schemeClr val="bg1">
                    <a:lumMod val="50000"/>
                    <a:lumOff val="50000"/>
                  </a:schemeClr>
                </a:solidFill>
                <a:latin typeface="Copperplate Gothic Bold" pitchFamily="34" charset="0"/>
              </a:rPr>
              <a:t>Structural Impact</a:t>
            </a:r>
          </a:p>
          <a:p>
            <a:pPr marL="1314450" lvl="2" indent="-400050">
              <a:lnSpc>
                <a:spcPct val="150000"/>
              </a:lnSpc>
              <a:buFont typeface="+mj-lt"/>
              <a:buAutoNum type="romanUcPeriod"/>
              <a:defRPr/>
            </a:pPr>
            <a:r>
              <a:rPr lang="en-US" sz="1000" dirty="0">
                <a:latin typeface="Copperplate Gothic Bold" pitchFamily="34" charset="0"/>
              </a:rPr>
              <a:t>Schedule/Cost Impact</a:t>
            </a:r>
          </a:p>
          <a:p>
            <a:pPr marL="1314450" lvl="2" indent="-400050">
              <a:lnSpc>
                <a:spcPct val="150000"/>
              </a:lnSpc>
              <a:buFont typeface="+mj-lt"/>
              <a:buAutoNum type="romanUcPeriod"/>
              <a:defRPr/>
            </a:pPr>
            <a:r>
              <a:rPr lang="en-US" sz="1000" dirty="0" smtClean="0">
                <a:solidFill>
                  <a:schemeClr val="bg1">
                    <a:lumMod val="50000"/>
                    <a:lumOff val="50000"/>
                  </a:schemeClr>
                </a:solidFill>
                <a:latin typeface="Copperplate Gothic Bold" pitchFamily="34" charset="0"/>
              </a:rPr>
              <a:t>Project Impact</a:t>
            </a:r>
            <a:endParaRPr lang="en-US" sz="1000" dirty="0">
              <a:solidFill>
                <a:schemeClr val="bg1">
                  <a:lumMod val="50000"/>
                  <a:lumOff val="50000"/>
                </a:schemeClr>
              </a:solidFill>
              <a:latin typeface="Copperplate Gothic Bold" pitchFamily="34" charset="0"/>
            </a:endParaRPr>
          </a:p>
          <a:p>
            <a:pPr marL="1314450" lvl="2" indent="-400050">
              <a:lnSpc>
                <a:spcPct val="150000"/>
              </a:lnSpc>
              <a:buFont typeface="+mj-lt"/>
              <a:buAutoNum type="romanUcPeriod"/>
              <a:defRPr/>
            </a:pPr>
            <a:r>
              <a:rPr lang="en-US" sz="1000" dirty="0" smtClean="0">
                <a:solidFill>
                  <a:schemeClr val="bg1">
                    <a:lumMod val="50000"/>
                    <a:lumOff val="50000"/>
                  </a:schemeClr>
                </a:solidFill>
                <a:latin typeface="Copperplate Gothic Bold" pitchFamily="34" charset="0"/>
              </a:rPr>
              <a:t>The Choice</a:t>
            </a:r>
            <a:endParaRPr lang="en-US" sz="1000" dirty="0">
              <a:solidFill>
                <a:schemeClr val="bg1">
                  <a:lumMod val="50000"/>
                  <a:lumOff val="50000"/>
                </a:schemeClr>
              </a:solidFill>
              <a:latin typeface="Copperplate Gothic Bold" pitchFamily="34" charset="0"/>
            </a:endParaRPr>
          </a:p>
          <a:p>
            <a:pPr marL="857250" lvl="1" indent="-400050">
              <a:lnSpc>
                <a:spcPct val="150000"/>
              </a:lnSpc>
              <a:buFont typeface="+mj-lt"/>
              <a:buAutoNum type="romanUcPeriod"/>
              <a:defRPr/>
            </a:pPr>
            <a:r>
              <a:rPr lang="en-US" sz="1000" dirty="0">
                <a:solidFill>
                  <a:schemeClr val="bg1">
                    <a:lumMod val="50000"/>
                    <a:lumOff val="50000"/>
                  </a:schemeClr>
                </a:solidFill>
                <a:latin typeface="Copperplate Gothic Bold" pitchFamily="34" charset="0"/>
              </a:rPr>
              <a:t>ANALYSIS #3: </a:t>
            </a:r>
            <a:r>
              <a:rPr lang="en-US" sz="1000" dirty="0" smtClean="0">
                <a:solidFill>
                  <a:schemeClr val="bg1">
                    <a:lumMod val="50000"/>
                    <a:lumOff val="50000"/>
                  </a:schemeClr>
                </a:solidFill>
                <a:latin typeface="Copperplate Gothic Bold" pitchFamily="34" charset="0"/>
              </a:rPr>
              <a:t> BIM  Implementation </a:t>
            </a:r>
          </a:p>
          <a:p>
            <a:pPr marL="857250" lvl="1" indent="-400050">
              <a:lnSpc>
                <a:spcPct val="150000"/>
              </a:lnSpc>
              <a:buFont typeface="+mj-lt"/>
              <a:buAutoNum type="romanUcPeriod"/>
              <a:defRPr/>
            </a:pPr>
            <a:r>
              <a:rPr lang="en-US" sz="1000" dirty="0" smtClean="0">
                <a:solidFill>
                  <a:schemeClr val="bg1">
                    <a:lumMod val="50000"/>
                    <a:lumOff val="50000"/>
                  </a:schemeClr>
                </a:solidFill>
                <a:latin typeface="Copperplate Gothic Bold" pitchFamily="34" charset="0"/>
              </a:rPr>
              <a:t>ANALYSIS #4: ICRA Plan</a:t>
            </a:r>
          </a:p>
          <a:p>
            <a:pPr marL="1314450" lvl="2" indent="-400050">
              <a:lnSpc>
                <a:spcPct val="150000"/>
              </a:lnSpc>
              <a:buFont typeface="+mj-lt"/>
              <a:buAutoNum type="romanUcPeriod"/>
              <a:defRPr/>
            </a:pPr>
            <a:r>
              <a:rPr lang="en-US" sz="1000" dirty="0" smtClean="0">
                <a:solidFill>
                  <a:schemeClr val="bg1">
                    <a:lumMod val="50000"/>
                    <a:lumOff val="50000"/>
                  </a:schemeClr>
                </a:solidFill>
                <a:latin typeface="Copperplate Gothic Bold" pitchFamily="34" charset="0"/>
              </a:rPr>
              <a:t>ICRA Matrix</a:t>
            </a:r>
            <a:endParaRPr lang="en-US" sz="1000" dirty="0">
              <a:solidFill>
                <a:schemeClr val="bg1">
                  <a:lumMod val="50000"/>
                  <a:lumOff val="50000"/>
                </a:schemeClr>
              </a:solidFill>
              <a:latin typeface="Copperplate Gothic Bold" pitchFamily="34" charset="0"/>
            </a:endParaRPr>
          </a:p>
          <a:p>
            <a:pPr marL="1314450" lvl="2" indent="-400050">
              <a:lnSpc>
                <a:spcPct val="150000"/>
              </a:lnSpc>
              <a:buFont typeface="+mj-lt"/>
              <a:buAutoNum type="romanUcPeriod"/>
              <a:defRPr/>
            </a:pPr>
            <a:r>
              <a:rPr lang="en-US" sz="1000" dirty="0" smtClean="0">
                <a:solidFill>
                  <a:schemeClr val="bg1">
                    <a:lumMod val="50000"/>
                    <a:lumOff val="50000"/>
                  </a:schemeClr>
                </a:solidFill>
                <a:latin typeface="Copperplate Gothic Bold" pitchFamily="34" charset="0"/>
              </a:rPr>
              <a:t>Areas of Risk</a:t>
            </a:r>
          </a:p>
          <a:p>
            <a:pPr marL="1314450" lvl="2" indent="-400050">
              <a:lnSpc>
                <a:spcPct val="150000"/>
              </a:lnSpc>
              <a:buFont typeface="+mj-lt"/>
              <a:buAutoNum type="romanUcPeriod"/>
              <a:defRPr/>
            </a:pPr>
            <a:r>
              <a:rPr lang="en-US" sz="1000" dirty="0" smtClean="0">
                <a:solidFill>
                  <a:schemeClr val="bg1">
                    <a:lumMod val="50000"/>
                    <a:lumOff val="50000"/>
                  </a:schemeClr>
                </a:solidFill>
                <a:latin typeface="Copperplate Gothic Bold" pitchFamily="34" charset="0"/>
              </a:rPr>
              <a:t>Construction Precautions</a:t>
            </a:r>
            <a:endParaRPr lang="en-US" sz="1000" dirty="0">
              <a:solidFill>
                <a:schemeClr val="bg1">
                  <a:lumMod val="50000"/>
                  <a:lumOff val="50000"/>
                </a:schemeClr>
              </a:solidFill>
              <a:latin typeface="Copperplate Gothic Bold" pitchFamily="34" charset="0"/>
            </a:endParaRPr>
          </a:p>
          <a:p>
            <a:pPr marL="1314450" lvl="2" indent="-400050">
              <a:lnSpc>
                <a:spcPct val="150000"/>
              </a:lnSpc>
              <a:buFont typeface="+mj-lt"/>
              <a:buAutoNum type="romanUcPeriod"/>
              <a:defRPr/>
            </a:pPr>
            <a:r>
              <a:rPr lang="en-US" sz="1000" dirty="0" smtClean="0">
                <a:solidFill>
                  <a:schemeClr val="bg1">
                    <a:lumMod val="50000"/>
                    <a:lumOff val="50000"/>
                  </a:schemeClr>
                </a:solidFill>
                <a:latin typeface="Copperplate Gothic Bold" pitchFamily="34" charset="0"/>
              </a:rPr>
              <a:t>Mechanical Impact</a:t>
            </a:r>
          </a:p>
          <a:p>
            <a:pPr marL="857250" lvl="1" indent="-400050">
              <a:lnSpc>
                <a:spcPct val="150000"/>
              </a:lnSpc>
              <a:buFont typeface="+mj-lt"/>
              <a:buAutoNum type="romanUcPeriod"/>
              <a:defRPr/>
            </a:pPr>
            <a:r>
              <a:rPr lang="en-US" sz="1000" dirty="0" smtClean="0">
                <a:solidFill>
                  <a:schemeClr val="bg1">
                    <a:lumMod val="50000"/>
                    <a:lumOff val="50000"/>
                  </a:schemeClr>
                </a:solidFill>
                <a:latin typeface="Copperplate Gothic Bold" pitchFamily="34" charset="0"/>
              </a:rPr>
              <a:t>LESSONS </a:t>
            </a:r>
            <a:r>
              <a:rPr lang="en-US" sz="1000" dirty="0">
                <a:solidFill>
                  <a:schemeClr val="bg1">
                    <a:lumMod val="50000"/>
                    <a:lumOff val="50000"/>
                  </a:schemeClr>
                </a:solidFill>
                <a:latin typeface="Copperplate Gothic Bold" pitchFamily="34" charset="0"/>
              </a:rPr>
              <a:t>LEARNED</a:t>
            </a:r>
          </a:p>
          <a:p>
            <a:pPr marL="857250" lvl="1" indent="-400050">
              <a:lnSpc>
                <a:spcPct val="150000"/>
              </a:lnSpc>
              <a:buFont typeface="+mj-lt"/>
              <a:buAutoNum type="romanUcPeriod"/>
              <a:defRPr/>
            </a:pPr>
            <a:r>
              <a:rPr lang="en-US" sz="1000" dirty="0">
                <a:solidFill>
                  <a:schemeClr val="bg1">
                    <a:lumMod val="50000"/>
                    <a:lumOff val="50000"/>
                  </a:schemeClr>
                </a:solidFill>
                <a:latin typeface="Copperplate Gothic Bold" pitchFamily="34" charset="0"/>
              </a:rPr>
              <a:t>ACKNOWLEDGEMENTS </a:t>
            </a:r>
            <a:endParaRPr lang="en-US" sz="1400" dirty="0" smtClean="0">
              <a:solidFill>
                <a:schemeClr val="bg1">
                  <a:lumMod val="50000"/>
                  <a:lumOff val="50000"/>
                </a:schemeClr>
              </a:solidFill>
              <a:latin typeface="Copperplate Gothic Bold" pitchFamily="34" charset="0"/>
            </a:endParaRPr>
          </a:p>
          <a:p>
            <a:pPr marL="857250" lvl="1" indent="-400050">
              <a:lnSpc>
                <a:spcPct val="150000"/>
              </a:lnSpc>
              <a:buFont typeface="+mj-lt"/>
              <a:buAutoNum type="romanUcPeriod"/>
              <a:defRPr/>
            </a:pPr>
            <a:endParaRPr lang="en-US" sz="1400" dirty="0">
              <a:latin typeface="Copperplate Gothic Bold" pitchFamily="34" charset="0"/>
            </a:endParaRPr>
          </a:p>
          <a:p>
            <a:pPr marL="857250" lvl="1" indent="-400050">
              <a:lnSpc>
                <a:spcPct val="125000"/>
              </a:lnSpc>
              <a:defRPr/>
            </a:pPr>
            <a:endParaRPr lang="en-US" sz="1050" dirty="0">
              <a:latin typeface="Copperplate Gothic Bold" pitchFamily="34" charset="0"/>
            </a:endParaRPr>
          </a:p>
          <a:p>
            <a:pPr marL="857250" lvl="1" indent="-400050">
              <a:lnSpc>
                <a:spcPct val="125000"/>
              </a:lnSpc>
              <a:defRPr/>
            </a:pPr>
            <a:endParaRPr lang="en-US" sz="1050" dirty="0">
              <a:latin typeface="Copperplate Gothic Bold" pitchFamily="34" charset="0"/>
            </a:endParaRPr>
          </a:p>
          <a:p>
            <a:pPr marL="857250" lvl="1" indent="-400050">
              <a:lnSpc>
                <a:spcPct val="125000"/>
              </a:lnSpc>
              <a:defRPr/>
            </a:pPr>
            <a:endParaRPr lang="en-US" sz="1050" dirty="0">
              <a:latin typeface="Copperplate Gothic Bold" pitchFamily="34" charset="0"/>
            </a:endParaRPr>
          </a:p>
        </p:txBody>
      </p:sp>
      <p:cxnSp>
        <p:nvCxnSpPr>
          <p:cNvPr id="8" name="Straight Connector 7"/>
          <p:cNvCxnSpPr/>
          <p:nvPr/>
        </p:nvCxnSpPr>
        <p:spPr>
          <a:xfrm rot="5400000" flipH="1" flipV="1">
            <a:off x="914400" y="3962400"/>
            <a:ext cx="57912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0" y="1066800"/>
            <a:ext cx="27432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5400000" flipH="1" flipV="1">
            <a:off x="8610600" y="533400"/>
            <a:ext cx="10668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5400000" flipH="1" flipV="1">
            <a:off x="17754600" y="533400"/>
            <a:ext cx="10668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10058400" y="1905000"/>
            <a:ext cx="7848600" cy="4401205"/>
          </a:xfrm>
          <a:prstGeom prst="rect">
            <a:avLst/>
          </a:prstGeom>
          <a:noFill/>
        </p:spPr>
        <p:txBody>
          <a:bodyPr>
            <a:spAutoFit/>
          </a:bodyPr>
          <a:lstStyle/>
          <a:p>
            <a:pPr lvl="1">
              <a:buFont typeface="Arial" charset="0"/>
              <a:buNone/>
            </a:pPr>
            <a:r>
              <a:rPr lang="en-US" sz="1800" b="1" dirty="0">
                <a:solidFill>
                  <a:schemeClr val="bg1">
                    <a:lumMod val="50000"/>
                    <a:lumOff val="50000"/>
                  </a:schemeClr>
                </a:solidFill>
                <a:latin typeface="Copperplate Gothic Bold" pitchFamily="34" charset="0"/>
              </a:rPr>
              <a:t>Hand-Laid Brick – Building Enclosure Schedule</a:t>
            </a:r>
            <a:r>
              <a:rPr lang="en-US" sz="1800" b="1" dirty="0" smtClean="0">
                <a:solidFill>
                  <a:schemeClr val="bg1">
                    <a:lumMod val="50000"/>
                    <a:lumOff val="50000"/>
                  </a:schemeClr>
                </a:solidFill>
                <a:latin typeface="Copperplate Gothic Bold" pitchFamily="34" charset="0"/>
              </a:rPr>
              <a:t>:</a:t>
            </a:r>
          </a:p>
          <a:p>
            <a:pPr lvl="1">
              <a:buFont typeface="Arial" charset="0"/>
              <a:buNone/>
            </a:pPr>
            <a:endParaRPr lang="en-US" sz="1800" b="1" dirty="0">
              <a:solidFill>
                <a:schemeClr val="bg1">
                  <a:lumMod val="50000"/>
                  <a:lumOff val="50000"/>
                </a:schemeClr>
              </a:solidFill>
              <a:latin typeface="Copperplate Gothic Bold" pitchFamily="34" charset="0"/>
            </a:endParaRPr>
          </a:p>
          <a:p>
            <a:pPr lvl="1">
              <a:buFont typeface="Arial" charset="0"/>
              <a:buChar char="•"/>
            </a:pPr>
            <a:r>
              <a:rPr lang="en-US" sz="1800" dirty="0" smtClean="0">
                <a:latin typeface="Copperplate Gothic Bold" pitchFamily="34" charset="0"/>
              </a:rPr>
              <a:t>70 days </a:t>
            </a:r>
            <a:r>
              <a:rPr lang="en-US" sz="1800" dirty="0">
                <a:latin typeface="Copperplate Gothic Bold" pitchFamily="34" charset="0"/>
              </a:rPr>
              <a:t>(start to finish)</a:t>
            </a:r>
          </a:p>
          <a:p>
            <a:pPr lvl="1">
              <a:buFont typeface="Arial" charset="0"/>
              <a:buChar char="•"/>
            </a:pPr>
            <a:r>
              <a:rPr lang="en-US" sz="1800" dirty="0">
                <a:latin typeface="Copperplate Gothic Bold" pitchFamily="34" charset="0"/>
              </a:rPr>
              <a:t>Constructed while elevated floor slabs being poured</a:t>
            </a:r>
          </a:p>
          <a:p>
            <a:pPr lvl="1">
              <a:spcAft>
                <a:spcPts val="1200"/>
              </a:spcAft>
              <a:buFont typeface="Arial" charset="0"/>
              <a:buChar char="•"/>
            </a:pPr>
            <a:r>
              <a:rPr lang="en-US" sz="1800" dirty="0">
                <a:latin typeface="Copperplate Gothic Bold" pitchFamily="34" charset="0"/>
              </a:rPr>
              <a:t>Site congestion and  large prepping area required</a:t>
            </a:r>
          </a:p>
          <a:p>
            <a:pPr lvl="1">
              <a:buFont typeface="Arial" charset="0"/>
              <a:buNone/>
            </a:pPr>
            <a:r>
              <a:rPr lang="en-US" sz="1800" b="1" dirty="0" err="1">
                <a:solidFill>
                  <a:schemeClr val="bg1">
                    <a:lumMod val="50000"/>
                    <a:lumOff val="50000"/>
                  </a:schemeClr>
                </a:solidFill>
                <a:latin typeface="Copperplate Gothic Bold" pitchFamily="34" charset="0"/>
              </a:rPr>
              <a:t>SlenderWall</a:t>
            </a:r>
            <a:r>
              <a:rPr lang="en-US" sz="1800" b="1" dirty="0">
                <a:solidFill>
                  <a:schemeClr val="bg1">
                    <a:lumMod val="50000"/>
                    <a:lumOff val="50000"/>
                  </a:schemeClr>
                </a:solidFill>
                <a:latin typeface="Copperplate Gothic Bold" pitchFamily="34" charset="0"/>
              </a:rPr>
              <a:t> – Building Enclosure Schedule</a:t>
            </a:r>
            <a:r>
              <a:rPr lang="en-US" sz="1800" b="1" dirty="0" smtClean="0">
                <a:solidFill>
                  <a:schemeClr val="bg1">
                    <a:lumMod val="50000"/>
                    <a:lumOff val="50000"/>
                  </a:schemeClr>
                </a:solidFill>
                <a:latin typeface="Copperplate Gothic Bold" pitchFamily="34" charset="0"/>
              </a:rPr>
              <a:t>:</a:t>
            </a:r>
          </a:p>
          <a:p>
            <a:pPr lvl="1">
              <a:buFont typeface="Arial" charset="0"/>
              <a:buNone/>
            </a:pPr>
            <a:endParaRPr lang="en-US" sz="1800" b="1" dirty="0">
              <a:solidFill>
                <a:schemeClr val="bg1">
                  <a:lumMod val="50000"/>
                  <a:lumOff val="50000"/>
                </a:schemeClr>
              </a:solidFill>
              <a:latin typeface="Copperplate Gothic Bold" pitchFamily="34" charset="0"/>
            </a:endParaRPr>
          </a:p>
          <a:p>
            <a:pPr lvl="1">
              <a:buFont typeface="Arial" charset="0"/>
              <a:buChar char="•"/>
            </a:pPr>
            <a:r>
              <a:rPr lang="en-US" sz="1800" dirty="0">
                <a:latin typeface="Copperplate Gothic Bold" pitchFamily="34" charset="0"/>
              </a:rPr>
              <a:t>Fast erection time </a:t>
            </a:r>
            <a:r>
              <a:rPr lang="en-US" sz="1800" dirty="0">
                <a:latin typeface="Copperplate Gothic Bold" pitchFamily="34" charset="0"/>
                <a:sym typeface="Wingdings" pitchFamily="2" charset="2"/>
              </a:rPr>
              <a:t></a:t>
            </a:r>
            <a:r>
              <a:rPr lang="en-US" sz="1800" dirty="0">
                <a:latin typeface="Copperplate Gothic Bold" pitchFamily="34" charset="0"/>
              </a:rPr>
              <a:t>19 minutes per panel average</a:t>
            </a:r>
          </a:p>
          <a:p>
            <a:pPr lvl="1">
              <a:buFont typeface="Arial" charset="0"/>
              <a:buChar char="•"/>
            </a:pPr>
            <a:r>
              <a:rPr lang="en-US" sz="1800" dirty="0" smtClean="0">
                <a:latin typeface="Copperplate Gothic Bold" pitchFamily="34" charset="0"/>
              </a:rPr>
              <a:t>55days </a:t>
            </a:r>
            <a:r>
              <a:rPr lang="en-US" sz="1800" dirty="0">
                <a:latin typeface="Copperplate Gothic Bold" pitchFamily="34" charset="0"/>
              </a:rPr>
              <a:t>(start to finish)</a:t>
            </a:r>
          </a:p>
          <a:p>
            <a:pPr lvl="1">
              <a:buFont typeface="Arial" charset="0"/>
              <a:buChar char="•"/>
            </a:pPr>
            <a:r>
              <a:rPr lang="en-US" sz="1800" dirty="0">
                <a:latin typeface="Copperplate Gothic Bold" pitchFamily="34" charset="0"/>
              </a:rPr>
              <a:t>Allows construction to begin  after superstructure is complete</a:t>
            </a:r>
          </a:p>
          <a:p>
            <a:pPr lvl="1">
              <a:buFont typeface="Arial" charset="0"/>
              <a:buChar char="•"/>
            </a:pPr>
            <a:r>
              <a:rPr lang="en-US" sz="1800" dirty="0">
                <a:latin typeface="Copperplate Gothic Bold" pitchFamily="34" charset="0"/>
              </a:rPr>
              <a:t>Saves </a:t>
            </a:r>
            <a:r>
              <a:rPr lang="en-US" sz="1800" dirty="0" smtClean="0">
                <a:latin typeface="Copperplate Gothic Bold" pitchFamily="34" charset="0"/>
              </a:rPr>
              <a:t>15 </a:t>
            </a:r>
            <a:r>
              <a:rPr lang="en-US" sz="1800" dirty="0">
                <a:latin typeface="Copperplate Gothic Bold" pitchFamily="34" charset="0"/>
              </a:rPr>
              <a:t>total days in Building Enclosure Schedule</a:t>
            </a:r>
          </a:p>
          <a:p>
            <a:pPr lvl="1">
              <a:buFont typeface="Arial" charset="0"/>
              <a:buChar char="•"/>
            </a:pPr>
            <a:r>
              <a:rPr lang="en-US" sz="1800" dirty="0">
                <a:latin typeface="Copperplate Gothic Bold" pitchFamily="34" charset="0"/>
              </a:rPr>
              <a:t>Reduces site congestion</a:t>
            </a:r>
          </a:p>
          <a:p>
            <a:pPr lvl="1">
              <a:buFont typeface="Arial" charset="0"/>
              <a:buChar char="•"/>
            </a:pPr>
            <a:r>
              <a:rPr lang="en-US" sz="1800" dirty="0">
                <a:latin typeface="Copperplate Gothic Bold" pitchFamily="34" charset="0"/>
              </a:rPr>
              <a:t>Not on critical path </a:t>
            </a:r>
            <a:r>
              <a:rPr lang="en-US" sz="1800" dirty="0">
                <a:latin typeface="Copperplate Gothic Bold" pitchFamily="34" charset="0"/>
                <a:sym typeface="Wingdings" pitchFamily="2" charset="2"/>
              </a:rPr>
              <a:t> allows </a:t>
            </a:r>
            <a:r>
              <a:rPr lang="en-US" sz="1800" dirty="0">
                <a:latin typeface="Copperplate Gothic Bold" pitchFamily="34" charset="0"/>
              </a:rPr>
              <a:t>room for unforeseen delays or issues</a:t>
            </a:r>
          </a:p>
        </p:txBody>
      </p:sp>
      <p:pic>
        <p:nvPicPr>
          <p:cNvPr id="23581" name="Picture 52" descr="penns state logo.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4800" y="228600"/>
            <a:ext cx="1114425" cy="593725"/>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23582" name="Picture 53" descr="penns state logo.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6012775" y="228600"/>
            <a:ext cx="1114425" cy="593725"/>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23584" name="TextBox 39"/>
          <p:cNvSpPr txBox="1">
            <a:spLocks noChangeArrowheads="1"/>
          </p:cNvSpPr>
          <p:nvPr/>
        </p:nvSpPr>
        <p:spPr bwMode="auto">
          <a:xfrm>
            <a:off x="26822400" y="6473825"/>
            <a:ext cx="457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200">
                <a:solidFill>
                  <a:schemeClr val="tx1"/>
                </a:solidFill>
                <a:latin typeface="Arial" charset="0"/>
              </a:defRPr>
            </a:lvl1pPr>
            <a:lvl2pPr marL="742950" indent="-285750" eaLnBrk="0" hangingPunct="0">
              <a:defRPr sz="2200">
                <a:solidFill>
                  <a:schemeClr val="tx1"/>
                </a:solidFill>
                <a:latin typeface="Arial" charset="0"/>
              </a:defRPr>
            </a:lvl2pPr>
            <a:lvl3pPr marL="1143000" indent="-228600" eaLnBrk="0" hangingPunct="0">
              <a:defRPr sz="2200">
                <a:solidFill>
                  <a:schemeClr val="tx1"/>
                </a:solidFill>
                <a:latin typeface="Arial" charset="0"/>
              </a:defRPr>
            </a:lvl3pPr>
            <a:lvl4pPr marL="1600200" indent="-228600" eaLnBrk="0" hangingPunct="0">
              <a:defRPr sz="2200">
                <a:solidFill>
                  <a:schemeClr val="tx1"/>
                </a:solidFill>
                <a:latin typeface="Arial" charset="0"/>
              </a:defRPr>
            </a:lvl4pPr>
            <a:lvl5pPr marL="2057400" indent="-228600" eaLnBrk="0" hangingPunct="0">
              <a:defRPr sz="2200">
                <a:solidFill>
                  <a:schemeClr val="tx1"/>
                </a:solidFill>
                <a:latin typeface="Arial" charset="0"/>
              </a:defRPr>
            </a:lvl5pPr>
            <a:lvl6pPr marL="2514600" indent="-228600" eaLnBrk="0" fontAlgn="base" hangingPunct="0">
              <a:spcBef>
                <a:spcPct val="0"/>
              </a:spcBef>
              <a:spcAft>
                <a:spcPct val="0"/>
              </a:spcAft>
              <a:defRPr sz="2200">
                <a:solidFill>
                  <a:schemeClr val="tx1"/>
                </a:solidFill>
                <a:latin typeface="Arial" charset="0"/>
              </a:defRPr>
            </a:lvl6pPr>
            <a:lvl7pPr marL="2971800" indent="-228600" eaLnBrk="0" fontAlgn="base" hangingPunct="0">
              <a:spcBef>
                <a:spcPct val="0"/>
              </a:spcBef>
              <a:spcAft>
                <a:spcPct val="0"/>
              </a:spcAft>
              <a:defRPr sz="2200">
                <a:solidFill>
                  <a:schemeClr val="tx1"/>
                </a:solidFill>
                <a:latin typeface="Arial" charset="0"/>
              </a:defRPr>
            </a:lvl7pPr>
            <a:lvl8pPr marL="3429000" indent="-228600" eaLnBrk="0" fontAlgn="base" hangingPunct="0">
              <a:spcBef>
                <a:spcPct val="0"/>
              </a:spcBef>
              <a:spcAft>
                <a:spcPct val="0"/>
              </a:spcAft>
              <a:defRPr sz="2200">
                <a:solidFill>
                  <a:schemeClr val="tx1"/>
                </a:solidFill>
                <a:latin typeface="Arial" charset="0"/>
              </a:defRPr>
            </a:lvl8pPr>
            <a:lvl9pPr marL="3886200" indent="-228600" eaLnBrk="0" fontAlgn="base" hangingPunct="0">
              <a:spcBef>
                <a:spcPct val="0"/>
              </a:spcBef>
              <a:spcAft>
                <a:spcPct val="0"/>
              </a:spcAft>
              <a:defRPr sz="2200">
                <a:solidFill>
                  <a:schemeClr val="tx1"/>
                </a:solidFill>
                <a:latin typeface="Arial" charset="0"/>
              </a:defRPr>
            </a:lvl9pPr>
          </a:lstStyle>
          <a:p>
            <a:pPr eaLnBrk="1" hangingPunct="1"/>
            <a:fld id="{FBBAE181-011A-42DE-B96B-556D36D4FE92}" type="slidenum">
              <a:rPr lang="en-US" sz="1400" b="1">
                <a:latin typeface="Copperplate Gothic Bold" pitchFamily="34" charset="0"/>
              </a:rPr>
              <a:pPr eaLnBrk="1" hangingPunct="1"/>
              <a:t>18</a:t>
            </a:fld>
            <a:endParaRPr lang="en-US" sz="1400" b="1">
              <a:latin typeface="Copperplate Gothic Bold" pitchFamily="34" charset="0"/>
            </a:endParaRPr>
          </a:p>
        </p:txBody>
      </p:sp>
      <p:pic>
        <p:nvPicPr>
          <p:cNvPr id="36" name="Picture 35"/>
          <p:cNvPicPr/>
          <p:nvPr/>
        </p:nvPicPr>
        <p:blipFill>
          <a:blip r:embed="rId4">
            <a:extLst>
              <a:ext uri="{28A0092B-C50C-407E-A947-70E740481C1C}">
                <a14:useLocalDpi xmlns:a14="http://schemas.microsoft.com/office/drawing/2010/main" val="0"/>
              </a:ext>
            </a:extLst>
          </a:blip>
          <a:srcRect/>
          <a:stretch>
            <a:fillRect/>
          </a:stretch>
        </p:blipFill>
        <p:spPr bwMode="auto">
          <a:xfrm>
            <a:off x="1419225" y="6170610"/>
            <a:ext cx="1728788" cy="457200"/>
          </a:xfrm>
          <a:prstGeom prst="rect">
            <a:avLst/>
          </a:prstGeom>
          <a:noFill/>
          <a:ln>
            <a:noFill/>
          </a:ln>
        </p:spPr>
      </p:pic>
      <p:pic>
        <p:nvPicPr>
          <p:cNvPr id="37" name="Picture 36"/>
          <p:cNvPicPr/>
          <p:nvPr/>
        </p:nvPicPr>
        <p:blipFill>
          <a:blip r:embed="rId5">
            <a:extLst>
              <a:ext uri="{28A0092B-C50C-407E-A947-70E740481C1C}">
                <a14:useLocalDpi xmlns:a14="http://schemas.microsoft.com/office/drawing/2010/main" val="0"/>
              </a:ext>
            </a:extLst>
          </a:blip>
          <a:srcRect/>
          <a:stretch>
            <a:fillRect/>
          </a:stretch>
        </p:blipFill>
        <p:spPr bwMode="auto">
          <a:xfrm>
            <a:off x="570819" y="6170610"/>
            <a:ext cx="582386" cy="457201"/>
          </a:xfrm>
          <a:prstGeom prst="rect">
            <a:avLst/>
          </a:prstGeom>
          <a:noFill/>
          <a:ln>
            <a:noFill/>
          </a:ln>
        </p:spPr>
      </p:pic>
      <p:sp>
        <p:nvSpPr>
          <p:cNvPr id="3" name="TextBox 2"/>
          <p:cNvSpPr txBox="1"/>
          <p:nvPr/>
        </p:nvSpPr>
        <p:spPr>
          <a:xfrm>
            <a:off x="10058400" y="1359459"/>
            <a:ext cx="7848600" cy="461665"/>
          </a:xfrm>
          <a:prstGeom prst="rect">
            <a:avLst/>
          </a:prstGeom>
          <a:noFill/>
        </p:spPr>
        <p:txBody>
          <a:bodyPr wrap="square" rtlCol="0">
            <a:spAutoFit/>
          </a:bodyPr>
          <a:lstStyle/>
          <a:p>
            <a:pPr algn="ctr"/>
            <a:r>
              <a:rPr lang="en-US" sz="2400" b="1" dirty="0" smtClean="0">
                <a:latin typeface="Copperplate Gothic Bold" pitchFamily="34" charset="0"/>
              </a:rPr>
              <a:t>Schedule Impact</a:t>
            </a:r>
            <a:endParaRPr lang="en-US" b="1" dirty="0">
              <a:latin typeface="Copperplate Gothic Bold" pitchFamily="34" charset="0"/>
            </a:endParaRPr>
          </a:p>
        </p:txBody>
      </p:sp>
      <p:pic>
        <p:nvPicPr>
          <p:cNvPr id="19" name="Picture 18"/>
          <p:cNvPicPr/>
          <p:nvPr/>
        </p:nvPicPr>
        <p:blipFill>
          <a:blip r:embed="rId6">
            <a:extLst>
              <a:ext uri="{28A0092B-C50C-407E-A947-70E740481C1C}">
                <a14:useLocalDpi xmlns:a14="http://schemas.microsoft.com/office/drawing/2010/main" val="0"/>
              </a:ext>
            </a:extLst>
          </a:blip>
          <a:srcRect/>
          <a:stretch>
            <a:fillRect/>
          </a:stretch>
        </p:blipFill>
        <p:spPr bwMode="auto">
          <a:xfrm>
            <a:off x="19659600" y="1359459"/>
            <a:ext cx="5943600" cy="4514850"/>
          </a:xfrm>
          <a:prstGeom prst="rect">
            <a:avLst/>
          </a:prstGeom>
          <a:noFill/>
          <a:ln>
            <a:noFill/>
          </a:ln>
        </p:spPr>
      </p:pic>
    </p:spTree>
    <p:extLst>
      <p:ext uri="{BB962C8B-B14F-4D97-AF65-F5344CB8AC3E}">
        <p14:creationId xmlns:p14="http://schemas.microsoft.com/office/powerpoint/2010/main" val="3648915959"/>
      </p:ext>
    </p:extLst>
  </p:cSld>
  <p:clrMapOvr>
    <a:masterClrMapping/>
  </p:clrMapOvr>
  <p:transition spd="med">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p:cNvSpPr txBox="1"/>
          <p:nvPr/>
        </p:nvSpPr>
        <p:spPr>
          <a:xfrm>
            <a:off x="18288000" y="0"/>
            <a:ext cx="9144000" cy="1077913"/>
          </a:xfrm>
          <a:prstGeom prst="rect">
            <a:avLst/>
          </a:prstGeom>
          <a:gradFill flip="none" rotWithShape="1">
            <a:gsLst>
              <a:gs pos="0">
                <a:srgbClr val="2E5C8E">
                  <a:shade val="30000"/>
                  <a:satMod val="115000"/>
                </a:srgbClr>
              </a:gs>
              <a:gs pos="50000">
                <a:srgbClr val="2E5C8E">
                  <a:shade val="67500"/>
                  <a:satMod val="115000"/>
                </a:srgbClr>
              </a:gs>
              <a:gs pos="100000">
                <a:srgbClr val="2E5C8E">
                  <a:shade val="100000"/>
                  <a:satMod val="115000"/>
                </a:srgbClr>
              </a:gs>
            </a:gsLst>
            <a:lin ang="5400000" scaled="1"/>
            <a:tileRect/>
          </a:gradFill>
          <a:ln>
            <a:noFill/>
          </a:ln>
        </p:spPr>
        <p:txBody>
          <a:bodyPr anchor="ctr">
            <a:spAutoFit/>
          </a:bodyPr>
          <a:lstStyle/>
          <a:p>
            <a:pPr algn="ctr">
              <a:defRPr/>
            </a:pPr>
            <a:r>
              <a:rPr lang="en-US" sz="1800" dirty="0">
                <a:effectLst>
                  <a:outerShdw blurRad="38100" dist="38100" dir="2700000" algn="tl">
                    <a:srgbClr val="000000">
                      <a:alpha val="43137"/>
                    </a:srgbClr>
                  </a:outerShdw>
                </a:effectLst>
                <a:latin typeface="Copperplate Gothic Bold" pitchFamily="34" charset="0"/>
              </a:rPr>
              <a:t>Saint Vincent Health Center</a:t>
            </a:r>
          </a:p>
          <a:p>
            <a:pPr algn="ctr">
              <a:defRPr/>
            </a:pPr>
            <a:r>
              <a:rPr lang="en-US" sz="1600" dirty="0">
                <a:effectLst>
                  <a:outerShdw blurRad="38100" dist="38100" dir="2700000" algn="tl">
                    <a:srgbClr val="000000">
                      <a:alpha val="43137"/>
                    </a:srgbClr>
                  </a:outerShdw>
                </a:effectLst>
                <a:latin typeface="Copperplate Gothic Bold" pitchFamily="34" charset="0"/>
              </a:rPr>
              <a:t>New Addition Building</a:t>
            </a:r>
          </a:p>
          <a:p>
            <a:pPr algn="ctr">
              <a:defRPr/>
            </a:pPr>
            <a:r>
              <a:rPr lang="en-US" sz="1200" dirty="0">
                <a:effectLst>
                  <a:outerShdw blurRad="38100" dist="38100" dir="2700000" algn="tl">
                    <a:srgbClr val="000000">
                      <a:alpha val="43137"/>
                    </a:srgbClr>
                  </a:outerShdw>
                </a:effectLst>
                <a:latin typeface="Copperplate Gothic Bold" pitchFamily="34" charset="0"/>
              </a:rPr>
              <a:t>Erie, PA</a:t>
            </a:r>
          </a:p>
          <a:p>
            <a:pPr algn="ctr">
              <a:defRPr/>
            </a:pPr>
            <a:endParaRPr lang="en-US" sz="800" dirty="0" smtClean="0">
              <a:effectLst>
                <a:outerShdw blurRad="38100" dist="38100" dir="2700000" algn="tl">
                  <a:srgbClr val="000000">
                    <a:alpha val="43137"/>
                  </a:srgbClr>
                </a:outerShdw>
              </a:effectLst>
              <a:latin typeface="Copperplate Gothic Bold" pitchFamily="34" charset="0"/>
            </a:endParaRPr>
          </a:p>
          <a:p>
            <a:pPr algn="ctr">
              <a:defRPr/>
            </a:pPr>
            <a:r>
              <a:rPr lang="en-US" sz="1000" dirty="0" smtClean="0">
                <a:effectLst>
                  <a:outerShdw blurRad="38100" dist="38100" dir="2700000" algn="tl">
                    <a:srgbClr val="000000">
                      <a:alpha val="43137"/>
                    </a:srgbClr>
                  </a:outerShdw>
                </a:effectLst>
                <a:latin typeface="Copperplate Gothic Bold" pitchFamily="34" charset="0"/>
              </a:rPr>
              <a:t>TYLER JAGGI | CONSTRUCTION MANAGEMENT</a:t>
            </a:r>
            <a:endParaRPr lang="en-US" sz="1000" dirty="0">
              <a:effectLst>
                <a:outerShdw blurRad="38100" dist="38100" dir="2700000" algn="tl">
                  <a:srgbClr val="000000">
                    <a:alpha val="43137"/>
                  </a:srgbClr>
                </a:outerShdw>
              </a:effectLst>
              <a:latin typeface="Copperplate Gothic Bold" pitchFamily="34" charset="0"/>
            </a:endParaRPr>
          </a:p>
        </p:txBody>
      </p:sp>
      <p:sp>
        <p:nvSpPr>
          <p:cNvPr id="17" name="TextBox 16"/>
          <p:cNvSpPr txBox="1"/>
          <p:nvPr/>
        </p:nvSpPr>
        <p:spPr>
          <a:xfrm>
            <a:off x="9144000" y="0"/>
            <a:ext cx="9144000" cy="1077913"/>
          </a:xfrm>
          <a:prstGeom prst="rect">
            <a:avLst/>
          </a:prstGeom>
          <a:gradFill flip="none" rotWithShape="1">
            <a:gsLst>
              <a:gs pos="0">
                <a:schemeClr val="bg1">
                  <a:lumMod val="65000"/>
                  <a:lumOff val="35000"/>
                  <a:shade val="30000"/>
                  <a:satMod val="115000"/>
                </a:schemeClr>
              </a:gs>
              <a:gs pos="50000">
                <a:schemeClr val="bg1">
                  <a:lumMod val="65000"/>
                  <a:lumOff val="35000"/>
                  <a:shade val="67500"/>
                  <a:satMod val="115000"/>
                </a:schemeClr>
              </a:gs>
              <a:gs pos="100000">
                <a:schemeClr val="bg1">
                  <a:lumMod val="65000"/>
                  <a:lumOff val="35000"/>
                  <a:shade val="100000"/>
                  <a:satMod val="115000"/>
                </a:schemeClr>
              </a:gs>
            </a:gsLst>
            <a:lin ang="5400000" scaled="1"/>
            <a:tileRect/>
          </a:gradFill>
          <a:ln>
            <a:noFill/>
          </a:ln>
        </p:spPr>
        <p:txBody>
          <a:bodyPr anchor="ctr">
            <a:spAutoFit/>
          </a:bodyPr>
          <a:lstStyle/>
          <a:p>
            <a:pPr algn="ctr">
              <a:defRPr/>
            </a:pPr>
            <a:endParaRPr lang="en-US" sz="1000" dirty="0">
              <a:latin typeface="Copperplate Gothic Bold" pitchFamily="34" charset="0"/>
            </a:endParaRPr>
          </a:p>
          <a:p>
            <a:pPr algn="ctr">
              <a:defRPr/>
            </a:pPr>
            <a:endParaRPr lang="en-US" sz="1000" dirty="0">
              <a:latin typeface="Copperplate Gothic Bold" pitchFamily="34" charset="0"/>
            </a:endParaRPr>
          </a:p>
          <a:p>
            <a:pPr algn="ctr">
              <a:defRPr/>
            </a:pPr>
            <a:r>
              <a:rPr lang="en-US" sz="2400" b="1" dirty="0" smtClean="0">
                <a:effectLst>
                  <a:outerShdw blurRad="38100" dist="38100" dir="2700000" algn="tl">
                    <a:srgbClr val="000000">
                      <a:alpha val="43137"/>
                    </a:srgbClr>
                  </a:outerShdw>
                </a:effectLst>
                <a:latin typeface="Copperplate Gothic Bold" pitchFamily="34" charset="0"/>
              </a:rPr>
              <a:t>Precast Façade vs. Hand-Laid Masonry </a:t>
            </a:r>
            <a:endParaRPr lang="en-US" sz="2400" b="1" dirty="0">
              <a:effectLst>
                <a:outerShdw blurRad="38100" dist="38100" dir="2700000" algn="tl">
                  <a:srgbClr val="000000">
                    <a:alpha val="43137"/>
                  </a:srgbClr>
                </a:outerShdw>
              </a:effectLst>
              <a:latin typeface="Copperplate Gothic Bold" pitchFamily="34" charset="0"/>
            </a:endParaRPr>
          </a:p>
          <a:p>
            <a:pPr algn="ctr">
              <a:defRPr/>
            </a:pPr>
            <a:endParaRPr lang="en-US" sz="1000" dirty="0">
              <a:latin typeface="Copperplate Gothic Bold" pitchFamily="34" charset="0"/>
            </a:endParaRPr>
          </a:p>
          <a:p>
            <a:pPr algn="ctr">
              <a:defRPr/>
            </a:pPr>
            <a:endParaRPr lang="en-US" sz="1000" dirty="0">
              <a:latin typeface="Copperplate Gothic Bold" pitchFamily="34" charset="0"/>
            </a:endParaRPr>
          </a:p>
        </p:txBody>
      </p:sp>
      <p:sp>
        <p:nvSpPr>
          <p:cNvPr id="6" name="TextBox 5"/>
          <p:cNvSpPr txBox="1"/>
          <p:nvPr/>
        </p:nvSpPr>
        <p:spPr>
          <a:xfrm>
            <a:off x="0" y="0"/>
            <a:ext cx="9144000" cy="1077913"/>
          </a:xfrm>
          <a:prstGeom prst="rect">
            <a:avLst/>
          </a:prstGeom>
          <a:gradFill flip="none" rotWithShape="1">
            <a:gsLst>
              <a:gs pos="0">
                <a:srgbClr val="2E5C8E">
                  <a:shade val="30000"/>
                  <a:satMod val="115000"/>
                </a:srgbClr>
              </a:gs>
              <a:gs pos="50000">
                <a:srgbClr val="2E5C8E">
                  <a:shade val="67500"/>
                  <a:satMod val="115000"/>
                </a:srgbClr>
              </a:gs>
              <a:gs pos="100000">
                <a:srgbClr val="2E5C8E">
                  <a:shade val="100000"/>
                  <a:satMod val="115000"/>
                </a:srgbClr>
              </a:gs>
            </a:gsLst>
            <a:lin ang="5400000" scaled="1"/>
            <a:tileRect/>
          </a:gradFill>
          <a:ln>
            <a:noFill/>
          </a:ln>
        </p:spPr>
        <p:txBody>
          <a:bodyPr anchor="ctr">
            <a:spAutoFit/>
          </a:bodyPr>
          <a:lstStyle/>
          <a:p>
            <a:pPr algn="ctr">
              <a:defRPr/>
            </a:pPr>
            <a:r>
              <a:rPr lang="en-US" sz="1800" dirty="0" smtClean="0">
                <a:effectLst>
                  <a:outerShdw blurRad="38100" dist="38100" dir="2700000" algn="tl">
                    <a:srgbClr val="000000">
                      <a:alpha val="43137"/>
                    </a:srgbClr>
                  </a:outerShdw>
                </a:effectLst>
                <a:latin typeface="Copperplate Gothic Bold" pitchFamily="34" charset="0"/>
              </a:rPr>
              <a:t>Saint Vincent Health Center</a:t>
            </a:r>
            <a:endParaRPr lang="en-US" sz="1800" dirty="0">
              <a:effectLst>
                <a:outerShdw blurRad="38100" dist="38100" dir="2700000" algn="tl">
                  <a:srgbClr val="000000">
                    <a:alpha val="43137"/>
                  </a:srgbClr>
                </a:outerShdw>
              </a:effectLst>
              <a:latin typeface="Copperplate Gothic Bold" pitchFamily="34" charset="0"/>
            </a:endParaRPr>
          </a:p>
          <a:p>
            <a:pPr algn="ctr">
              <a:defRPr/>
            </a:pPr>
            <a:r>
              <a:rPr lang="en-US" sz="1600" dirty="0" smtClean="0">
                <a:effectLst>
                  <a:outerShdw blurRad="38100" dist="38100" dir="2700000" algn="tl">
                    <a:srgbClr val="000000">
                      <a:alpha val="43137"/>
                    </a:srgbClr>
                  </a:outerShdw>
                </a:effectLst>
                <a:latin typeface="Copperplate Gothic Bold" pitchFamily="34" charset="0"/>
              </a:rPr>
              <a:t>New Addition Building</a:t>
            </a:r>
            <a:endParaRPr lang="en-US" sz="1600" dirty="0">
              <a:effectLst>
                <a:outerShdw blurRad="38100" dist="38100" dir="2700000" algn="tl">
                  <a:srgbClr val="000000">
                    <a:alpha val="43137"/>
                  </a:srgbClr>
                </a:outerShdw>
              </a:effectLst>
              <a:latin typeface="Copperplate Gothic Bold" pitchFamily="34" charset="0"/>
            </a:endParaRPr>
          </a:p>
          <a:p>
            <a:pPr algn="ctr">
              <a:defRPr/>
            </a:pPr>
            <a:r>
              <a:rPr lang="en-US" sz="1200" dirty="0" smtClean="0">
                <a:effectLst>
                  <a:outerShdw blurRad="38100" dist="38100" dir="2700000" algn="tl">
                    <a:srgbClr val="000000">
                      <a:alpha val="43137"/>
                    </a:srgbClr>
                  </a:outerShdw>
                </a:effectLst>
                <a:latin typeface="Copperplate Gothic Bold" pitchFamily="34" charset="0"/>
              </a:rPr>
              <a:t>Erie, PA</a:t>
            </a:r>
            <a:endParaRPr lang="en-US" sz="1200" dirty="0">
              <a:effectLst>
                <a:outerShdw blurRad="38100" dist="38100" dir="2700000" algn="tl">
                  <a:srgbClr val="000000">
                    <a:alpha val="43137"/>
                  </a:srgbClr>
                </a:outerShdw>
              </a:effectLst>
              <a:latin typeface="Copperplate Gothic Bold" pitchFamily="34" charset="0"/>
            </a:endParaRPr>
          </a:p>
          <a:p>
            <a:pPr algn="ctr">
              <a:defRPr/>
            </a:pPr>
            <a:endParaRPr lang="en-US" sz="800" dirty="0">
              <a:effectLst>
                <a:outerShdw blurRad="38100" dist="38100" dir="2700000" algn="tl">
                  <a:srgbClr val="000000">
                    <a:alpha val="43137"/>
                  </a:srgbClr>
                </a:outerShdw>
              </a:effectLst>
              <a:latin typeface="Copperplate Gothic Bold" pitchFamily="34" charset="0"/>
            </a:endParaRPr>
          </a:p>
          <a:p>
            <a:pPr algn="ctr">
              <a:defRPr/>
            </a:pPr>
            <a:r>
              <a:rPr lang="en-US" sz="1000" dirty="0" smtClean="0">
                <a:effectLst>
                  <a:outerShdw blurRad="38100" dist="38100" dir="2700000" algn="tl">
                    <a:srgbClr val="000000">
                      <a:alpha val="43137"/>
                    </a:srgbClr>
                  </a:outerShdw>
                </a:effectLst>
                <a:latin typeface="Copperplate Gothic Bold" pitchFamily="34" charset="0"/>
              </a:rPr>
              <a:t>Tyler </a:t>
            </a:r>
            <a:r>
              <a:rPr lang="en-US" sz="1000" dirty="0" err="1" smtClean="0">
                <a:effectLst>
                  <a:outerShdw blurRad="38100" dist="38100" dir="2700000" algn="tl">
                    <a:srgbClr val="000000">
                      <a:alpha val="43137"/>
                    </a:srgbClr>
                  </a:outerShdw>
                </a:effectLst>
                <a:latin typeface="Copperplate Gothic Bold" pitchFamily="34" charset="0"/>
              </a:rPr>
              <a:t>jaggi</a:t>
            </a:r>
            <a:r>
              <a:rPr lang="en-US" sz="1000" dirty="0" smtClean="0">
                <a:effectLst>
                  <a:outerShdw blurRad="38100" dist="38100" dir="2700000" algn="tl">
                    <a:srgbClr val="000000">
                      <a:alpha val="43137"/>
                    </a:srgbClr>
                  </a:outerShdw>
                </a:effectLst>
                <a:latin typeface="Copperplate Gothic Bold" pitchFamily="34" charset="0"/>
              </a:rPr>
              <a:t> | </a:t>
            </a:r>
            <a:r>
              <a:rPr lang="en-US" sz="1000" dirty="0">
                <a:effectLst>
                  <a:outerShdw blurRad="38100" dist="38100" dir="2700000" algn="tl">
                    <a:srgbClr val="000000">
                      <a:alpha val="43137"/>
                    </a:srgbClr>
                  </a:outerShdw>
                </a:effectLst>
                <a:latin typeface="Copperplate Gothic Bold" pitchFamily="34" charset="0"/>
              </a:rPr>
              <a:t>CONSTRUCTION MANAGEMENT</a:t>
            </a:r>
          </a:p>
        </p:txBody>
      </p:sp>
      <p:sp>
        <p:nvSpPr>
          <p:cNvPr id="4" name="TextBox 3"/>
          <p:cNvSpPr txBox="1"/>
          <p:nvPr/>
        </p:nvSpPr>
        <p:spPr>
          <a:xfrm>
            <a:off x="0" y="1058863"/>
            <a:ext cx="3810000" cy="5899692"/>
          </a:xfrm>
          <a:prstGeom prst="rect">
            <a:avLst/>
          </a:prstGeom>
          <a:solidFill>
            <a:schemeClr val="bg1"/>
          </a:solidFill>
          <a:ln>
            <a:noFill/>
          </a:ln>
        </p:spPr>
        <p:txBody>
          <a:bodyPr wrap="square">
            <a:spAutoFit/>
          </a:bodyPr>
          <a:lstStyle/>
          <a:p>
            <a:pPr>
              <a:defRPr/>
            </a:pPr>
            <a:endParaRPr lang="en-US" sz="1200" dirty="0">
              <a:latin typeface="Copperplate Gothic Bold" pitchFamily="34" charset="0"/>
            </a:endParaRPr>
          </a:p>
          <a:p>
            <a:pPr>
              <a:defRPr/>
            </a:pPr>
            <a:r>
              <a:rPr lang="en-US" sz="1200" dirty="0">
                <a:effectLst>
                  <a:outerShdw blurRad="38100" dist="38100" dir="2700000" algn="tl">
                    <a:srgbClr val="000000">
                      <a:alpha val="43137"/>
                    </a:srgbClr>
                  </a:outerShdw>
                </a:effectLst>
                <a:latin typeface="Copperplate Gothic Bold" pitchFamily="34" charset="0"/>
              </a:rPr>
              <a:t>PRESENTATION OUTLINE:</a:t>
            </a:r>
          </a:p>
          <a:p>
            <a:pPr>
              <a:defRPr/>
            </a:pPr>
            <a:endParaRPr lang="en-US" sz="800" dirty="0">
              <a:latin typeface="Copperplate Gothic Bold" pitchFamily="34" charset="0"/>
            </a:endParaRPr>
          </a:p>
          <a:p>
            <a:pPr marL="857250" lvl="1" indent="-400050">
              <a:lnSpc>
                <a:spcPct val="150000"/>
              </a:lnSpc>
              <a:buFont typeface="+mj-lt"/>
              <a:buAutoNum type="romanUcPeriod"/>
              <a:defRPr/>
            </a:pPr>
            <a:r>
              <a:rPr lang="en-US" sz="1000" dirty="0">
                <a:solidFill>
                  <a:schemeClr val="bg1">
                    <a:lumMod val="50000"/>
                    <a:lumOff val="50000"/>
                  </a:schemeClr>
                </a:solidFill>
                <a:latin typeface="Copperplate Gothic Bold" pitchFamily="34" charset="0"/>
              </a:rPr>
              <a:t>PROJECT BACKGROUND</a:t>
            </a:r>
          </a:p>
          <a:p>
            <a:pPr marL="857250" lvl="1" indent="-400050">
              <a:lnSpc>
                <a:spcPct val="150000"/>
              </a:lnSpc>
              <a:buFont typeface="+mj-lt"/>
              <a:buAutoNum type="romanUcPeriod"/>
              <a:defRPr/>
            </a:pPr>
            <a:r>
              <a:rPr lang="en-US" sz="1000" dirty="0">
                <a:solidFill>
                  <a:schemeClr val="bg1">
                    <a:lumMod val="50000"/>
                    <a:lumOff val="50000"/>
                  </a:schemeClr>
                </a:solidFill>
                <a:latin typeface="Copperplate Gothic Bold" pitchFamily="34" charset="0"/>
              </a:rPr>
              <a:t>ANALYSIS #1: </a:t>
            </a:r>
            <a:r>
              <a:rPr lang="en-US" sz="1000" dirty="0" smtClean="0">
                <a:solidFill>
                  <a:schemeClr val="bg1">
                    <a:lumMod val="50000"/>
                    <a:lumOff val="50000"/>
                  </a:schemeClr>
                </a:solidFill>
                <a:latin typeface="Copperplate Gothic Bold" pitchFamily="34" charset="0"/>
              </a:rPr>
              <a:t>Re-Sequencing Phasing</a:t>
            </a:r>
            <a:endParaRPr lang="en-US" sz="1000" dirty="0">
              <a:solidFill>
                <a:schemeClr val="bg1">
                  <a:lumMod val="50000"/>
                  <a:lumOff val="50000"/>
                </a:schemeClr>
              </a:solidFill>
              <a:latin typeface="Copperplate Gothic Bold" pitchFamily="34" charset="0"/>
            </a:endParaRPr>
          </a:p>
          <a:p>
            <a:pPr marL="1314450" lvl="2" indent="-400050">
              <a:lnSpc>
                <a:spcPct val="150000"/>
              </a:lnSpc>
              <a:buFont typeface="+mj-lt"/>
              <a:buAutoNum type="romanUcPeriod"/>
              <a:defRPr/>
            </a:pPr>
            <a:r>
              <a:rPr lang="en-US" sz="1000" dirty="0" smtClean="0">
                <a:solidFill>
                  <a:schemeClr val="bg1">
                    <a:lumMod val="50000"/>
                    <a:lumOff val="50000"/>
                  </a:schemeClr>
                </a:solidFill>
                <a:latin typeface="Copperplate Gothic Bold" pitchFamily="34" charset="0"/>
              </a:rPr>
              <a:t>Background</a:t>
            </a:r>
            <a:endParaRPr lang="en-US" sz="1000" dirty="0">
              <a:solidFill>
                <a:schemeClr val="bg1">
                  <a:lumMod val="50000"/>
                  <a:lumOff val="50000"/>
                </a:schemeClr>
              </a:solidFill>
              <a:latin typeface="Copperplate Gothic Bold" pitchFamily="34" charset="0"/>
            </a:endParaRPr>
          </a:p>
          <a:p>
            <a:pPr marL="1314450" lvl="2" indent="-400050">
              <a:lnSpc>
                <a:spcPct val="150000"/>
              </a:lnSpc>
              <a:buFont typeface="+mj-lt"/>
              <a:buAutoNum type="romanUcPeriod"/>
              <a:defRPr/>
            </a:pPr>
            <a:r>
              <a:rPr lang="en-US" sz="1000" dirty="0" smtClean="0">
                <a:solidFill>
                  <a:schemeClr val="bg1">
                    <a:lumMod val="50000"/>
                    <a:lumOff val="50000"/>
                  </a:schemeClr>
                </a:solidFill>
                <a:latin typeface="Copperplate Gothic Bold" pitchFamily="34" charset="0"/>
              </a:rPr>
              <a:t>Case Findings</a:t>
            </a:r>
            <a:endParaRPr lang="en-US" sz="1000" dirty="0">
              <a:solidFill>
                <a:schemeClr val="bg1">
                  <a:lumMod val="50000"/>
                  <a:lumOff val="50000"/>
                </a:schemeClr>
              </a:solidFill>
              <a:latin typeface="Copperplate Gothic Bold" pitchFamily="34" charset="0"/>
            </a:endParaRPr>
          </a:p>
          <a:p>
            <a:pPr marL="1314450" lvl="2" indent="-400050">
              <a:lnSpc>
                <a:spcPct val="150000"/>
              </a:lnSpc>
              <a:buFont typeface="+mj-lt"/>
              <a:buAutoNum type="romanUcPeriod"/>
              <a:defRPr/>
            </a:pPr>
            <a:r>
              <a:rPr lang="en-US" sz="1000" dirty="0" smtClean="0">
                <a:solidFill>
                  <a:schemeClr val="bg1">
                    <a:lumMod val="50000"/>
                    <a:lumOff val="50000"/>
                  </a:schemeClr>
                </a:solidFill>
                <a:latin typeface="Copperplate Gothic Bold" pitchFamily="34" charset="0"/>
              </a:rPr>
              <a:t>Recommendations</a:t>
            </a:r>
            <a:endParaRPr lang="en-US" sz="1000" dirty="0">
              <a:solidFill>
                <a:schemeClr val="bg1">
                  <a:lumMod val="50000"/>
                  <a:lumOff val="50000"/>
                </a:schemeClr>
              </a:solidFill>
              <a:latin typeface="Copperplate Gothic Bold" pitchFamily="34" charset="0"/>
            </a:endParaRPr>
          </a:p>
          <a:p>
            <a:pPr marL="857250" lvl="1" indent="-400050">
              <a:lnSpc>
                <a:spcPct val="150000"/>
              </a:lnSpc>
              <a:buFont typeface="+mj-lt"/>
              <a:buAutoNum type="romanUcPeriod"/>
              <a:defRPr/>
            </a:pPr>
            <a:r>
              <a:rPr lang="en-US" sz="1000" dirty="0">
                <a:latin typeface="Copperplate Gothic Bold" pitchFamily="34" charset="0"/>
              </a:rPr>
              <a:t>ANALYSIS #2: Precast Façade</a:t>
            </a:r>
          </a:p>
          <a:p>
            <a:pPr marL="1314450" lvl="2" indent="-400050">
              <a:lnSpc>
                <a:spcPct val="150000"/>
              </a:lnSpc>
              <a:buFont typeface="+mj-lt"/>
              <a:buAutoNum type="romanUcPeriod"/>
              <a:defRPr/>
            </a:pPr>
            <a:r>
              <a:rPr lang="en-US" sz="1000" dirty="0">
                <a:solidFill>
                  <a:schemeClr val="bg1">
                    <a:lumMod val="50000"/>
                    <a:lumOff val="50000"/>
                  </a:schemeClr>
                </a:solidFill>
                <a:latin typeface="Copperplate Gothic Bold" pitchFamily="34" charset="0"/>
              </a:rPr>
              <a:t>Design</a:t>
            </a:r>
          </a:p>
          <a:p>
            <a:pPr marL="1314450" lvl="2" indent="-400050">
              <a:lnSpc>
                <a:spcPct val="150000"/>
              </a:lnSpc>
              <a:buFont typeface="+mj-lt"/>
              <a:buAutoNum type="romanUcPeriod"/>
              <a:defRPr/>
            </a:pPr>
            <a:r>
              <a:rPr lang="en-US" sz="1000" dirty="0">
                <a:solidFill>
                  <a:schemeClr val="bg1">
                    <a:lumMod val="50000"/>
                    <a:lumOff val="50000"/>
                  </a:schemeClr>
                </a:solidFill>
                <a:latin typeface="Copperplate Gothic Bold" pitchFamily="34" charset="0"/>
              </a:rPr>
              <a:t>Structural Impact</a:t>
            </a:r>
          </a:p>
          <a:p>
            <a:pPr marL="1314450" lvl="2" indent="-400050">
              <a:lnSpc>
                <a:spcPct val="150000"/>
              </a:lnSpc>
              <a:buFont typeface="+mj-lt"/>
              <a:buAutoNum type="romanUcPeriod"/>
              <a:defRPr/>
            </a:pPr>
            <a:r>
              <a:rPr lang="en-US" sz="1000" dirty="0">
                <a:solidFill>
                  <a:schemeClr val="tx1">
                    <a:lumMod val="95000"/>
                  </a:schemeClr>
                </a:solidFill>
                <a:latin typeface="Copperplate Gothic Bold" pitchFamily="34" charset="0"/>
              </a:rPr>
              <a:t>Schedule/Cost Impact</a:t>
            </a:r>
          </a:p>
          <a:p>
            <a:pPr marL="1314450" lvl="2" indent="-400050">
              <a:lnSpc>
                <a:spcPct val="150000"/>
              </a:lnSpc>
              <a:buFont typeface="+mj-lt"/>
              <a:buAutoNum type="romanUcPeriod"/>
              <a:defRPr/>
            </a:pPr>
            <a:r>
              <a:rPr lang="en-US" sz="1000" dirty="0" smtClean="0">
                <a:solidFill>
                  <a:schemeClr val="bg1">
                    <a:lumMod val="50000"/>
                    <a:lumOff val="50000"/>
                  </a:schemeClr>
                </a:solidFill>
                <a:latin typeface="Copperplate Gothic Bold" pitchFamily="34" charset="0"/>
              </a:rPr>
              <a:t>Project Impact</a:t>
            </a:r>
            <a:endParaRPr lang="en-US" sz="1000" dirty="0">
              <a:solidFill>
                <a:schemeClr val="bg1">
                  <a:lumMod val="50000"/>
                  <a:lumOff val="50000"/>
                </a:schemeClr>
              </a:solidFill>
              <a:latin typeface="Copperplate Gothic Bold" pitchFamily="34" charset="0"/>
            </a:endParaRPr>
          </a:p>
          <a:p>
            <a:pPr marL="1314450" lvl="2" indent="-400050">
              <a:lnSpc>
                <a:spcPct val="150000"/>
              </a:lnSpc>
              <a:buFont typeface="+mj-lt"/>
              <a:buAutoNum type="romanUcPeriod"/>
              <a:defRPr/>
            </a:pPr>
            <a:r>
              <a:rPr lang="en-US" sz="1000" dirty="0" smtClean="0">
                <a:solidFill>
                  <a:schemeClr val="bg1">
                    <a:lumMod val="50000"/>
                    <a:lumOff val="50000"/>
                  </a:schemeClr>
                </a:solidFill>
                <a:latin typeface="Copperplate Gothic Bold" pitchFamily="34" charset="0"/>
              </a:rPr>
              <a:t>The Choice</a:t>
            </a:r>
            <a:endParaRPr lang="en-US" sz="1000" dirty="0">
              <a:solidFill>
                <a:schemeClr val="bg1">
                  <a:lumMod val="50000"/>
                  <a:lumOff val="50000"/>
                </a:schemeClr>
              </a:solidFill>
              <a:latin typeface="Copperplate Gothic Bold" pitchFamily="34" charset="0"/>
            </a:endParaRPr>
          </a:p>
          <a:p>
            <a:pPr marL="857250" lvl="1" indent="-400050">
              <a:lnSpc>
                <a:spcPct val="150000"/>
              </a:lnSpc>
              <a:buFont typeface="+mj-lt"/>
              <a:buAutoNum type="romanUcPeriod"/>
              <a:defRPr/>
            </a:pPr>
            <a:r>
              <a:rPr lang="en-US" sz="1000" dirty="0">
                <a:solidFill>
                  <a:schemeClr val="bg1">
                    <a:lumMod val="50000"/>
                    <a:lumOff val="50000"/>
                  </a:schemeClr>
                </a:solidFill>
                <a:latin typeface="Copperplate Gothic Bold" pitchFamily="34" charset="0"/>
              </a:rPr>
              <a:t>ANALYSIS #3: </a:t>
            </a:r>
            <a:r>
              <a:rPr lang="en-US" sz="1000" dirty="0" smtClean="0">
                <a:solidFill>
                  <a:schemeClr val="bg1">
                    <a:lumMod val="50000"/>
                    <a:lumOff val="50000"/>
                  </a:schemeClr>
                </a:solidFill>
                <a:latin typeface="Copperplate Gothic Bold" pitchFamily="34" charset="0"/>
              </a:rPr>
              <a:t> BIM  Implementation </a:t>
            </a:r>
          </a:p>
          <a:p>
            <a:pPr marL="857250" lvl="1" indent="-400050">
              <a:lnSpc>
                <a:spcPct val="150000"/>
              </a:lnSpc>
              <a:buFont typeface="+mj-lt"/>
              <a:buAutoNum type="romanUcPeriod"/>
              <a:defRPr/>
            </a:pPr>
            <a:r>
              <a:rPr lang="en-US" sz="1000" dirty="0" smtClean="0">
                <a:solidFill>
                  <a:schemeClr val="bg1">
                    <a:lumMod val="50000"/>
                    <a:lumOff val="50000"/>
                  </a:schemeClr>
                </a:solidFill>
                <a:latin typeface="Copperplate Gothic Bold" pitchFamily="34" charset="0"/>
              </a:rPr>
              <a:t>ANALYSIS #4: ICRA Plan</a:t>
            </a:r>
          </a:p>
          <a:p>
            <a:pPr marL="1314450" lvl="2" indent="-400050">
              <a:lnSpc>
                <a:spcPct val="150000"/>
              </a:lnSpc>
              <a:buFont typeface="+mj-lt"/>
              <a:buAutoNum type="romanUcPeriod"/>
              <a:defRPr/>
            </a:pPr>
            <a:r>
              <a:rPr lang="en-US" sz="1000" dirty="0" smtClean="0">
                <a:solidFill>
                  <a:schemeClr val="bg1">
                    <a:lumMod val="50000"/>
                    <a:lumOff val="50000"/>
                  </a:schemeClr>
                </a:solidFill>
                <a:latin typeface="Copperplate Gothic Bold" pitchFamily="34" charset="0"/>
              </a:rPr>
              <a:t>ICRA Matrix</a:t>
            </a:r>
            <a:endParaRPr lang="en-US" sz="1000" dirty="0">
              <a:solidFill>
                <a:schemeClr val="bg1">
                  <a:lumMod val="50000"/>
                  <a:lumOff val="50000"/>
                </a:schemeClr>
              </a:solidFill>
              <a:latin typeface="Copperplate Gothic Bold" pitchFamily="34" charset="0"/>
            </a:endParaRPr>
          </a:p>
          <a:p>
            <a:pPr marL="1314450" lvl="2" indent="-400050">
              <a:lnSpc>
                <a:spcPct val="150000"/>
              </a:lnSpc>
              <a:buFont typeface="+mj-lt"/>
              <a:buAutoNum type="romanUcPeriod"/>
              <a:defRPr/>
            </a:pPr>
            <a:r>
              <a:rPr lang="en-US" sz="1000" dirty="0" smtClean="0">
                <a:solidFill>
                  <a:schemeClr val="bg1">
                    <a:lumMod val="50000"/>
                    <a:lumOff val="50000"/>
                  </a:schemeClr>
                </a:solidFill>
                <a:latin typeface="Copperplate Gothic Bold" pitchFamily="34" charset="0"/>
              </a:rPr>
              <a:t>Areas of Risk</a:t>
            </a:r>
          </a:p>
          <a:p>
            <a:pPr marL="1314450" lvl="2" indent="-400050">
              <a:lnSpc>
                <a:spcPct val="150000"/>
              </a:lnSpc>
              <a:buFont typeface="+mj-lt"/>
              <a:buAutoNum type="romanUcPeriod"/>
              <a:defRPr/>
            </a:pPr>
            <a:r>
              <a:rPr lang="en-US" sz="1000" dirty="0" smtClean="0">
                <a:solidFill>
                  <a:schemeClr val="bg1">
                    <a:lumMod val="50000"/>
                    <a:lumOff val="50000"/>
                  </a:schemeClr>
                </a:solidFill>
                <a:latin typeface="Copperplate Gothic Bold" pitchFamily="34" charset="0"/>
              </a:rPr>
              <a:t>Construction Precautions</a:t>
            </a:r>
            <a:endParaRPr lang="en-US" sz="1000" dirty="0">
              <a:solidFill>
                <a:schemeClr val="bg1">
                  <a:lumMod val="50000"/>
                  <a:lumOff val="50000"/>
                </a:schemeClr>
              </a:solidFill>
              <a:latin typeface="Copperplate Gothic Bold" pitchFamily="34" charset="0"/>
            </a:endParaRPr>
          </a:p>
          <a:p>
            <a:pPr marL="1314450" lvl="2" indent="-400050">
              <a:lnSpc>
                <a:spcPct val="150000"/>
              </a:lnSpc>
              <a:buFont typeface="+mj-lt"/>
              <a:buAutoNum type="romanUcPeriod"/>
              <a:defRPr/>
            </a:pPr>
            <a:r>
              <a:rPr lang="en-US" sz="1000" dirty="0" smtClean="0">
                <a:solidFill>
                  <a:schemeClr val="bg1">
                    <a:lumMod val="50000"/>
                    <a:lumOff val="50000"/>
                  </a:schemeClr>
                </a:solidFill>
                <a:latin typeface="Copperplate Gothic Bold" pitchFamily="34" charset="0"/>
              </a:rPr>
              <a:t>Mechanical Impact</a:t>
            </a:r>
          </a:p>
          <a:p>
            <a:pPr marL="857250" lvl="1" indent="-400050">
              <a:lnSpc>
                <a:spcPct val="150000"/>
              </a:lnSpc>
              <a:buFont typeface="+mj-lt"/>
              <a:buAutoNum type="romanUcPeriod"/>
              <a:defRPr/>
            </a:pPr>
            <a:r>
              <a:rPr lang="en-US" sz="1000" dirty="0" smtClean="0">
                <a:solidFill>
                  <a:schemeClr val="bg1">
                    <a:lumMod val="50000"/>
                    <a:lumOff val="50000"/>
                  </a:schemeClr>
                </a:solidFill>
                <a:latin typeface="Copperplate Gothic Bold" pitchFamily="34" charset="0"/>
              </a:rPr>
              <a:t>LESSONS </a:t>
            </a:r>
            <a:r>
              <a:rPr lang="en-US" sz="1000" dirty="0">
                <a:solidFill>
                  <a:schemeClr val="bg1">
                    <a:lumMod val="50000"/>
                    <a:lumOff val="50000"/>
                  </a:schemeClr>
                </a:solidFill>
                <a:latin typeface="Copperplate Gothic Bold" pitchFamily="34" charset="0"/>
              </a:rPr>
              <a:t>LEARNED</a:t>
            </a:r>
          </a:p>
          <a:p>
            <a:pPr marL="857250" lvl="1" indent="-400050">
              <a:lnSpc>
                <a:spcPct val="150000"/>
              </a:lnSpc>
              <a:buFont typeface="+mj-lt"/>
              <a:buAutoNum type="romanUcPeriod"/>
              <a:defRPr/>
            </a:pPr>
            <a:r>
              <a:rPr lang="en-US" sz="1000" dirty="0">
                <a:solidFill>
                  <a:schemeClr val="bg1">
                    <a:lumMod val="50000"/>
                    <a:lumOff val="50000"/>
                  </a:schemeClr>
                </a:solidFill>
                <a:latin typeface="Copperplate Gothic Bold" pitchFamily="34" charset="0"/>
              </a:rPr>
              <a:t>ACKNOWLEDGEMENTS </a:t>
            </a:r>
            <a:endParaRPr lang="en-US" sz="1400" dirty="0" smtClean="0">
              <a:solidFill>
                <a:schemeClr val="bg1">
                  <a:lumMod val="50000"/>
                  <a:lumOff val="50000"/>
                </a:schemeClr>
              </a:solidFill>
              <a:latin typeface="Copperplate Gothic Bold" pitchFamily="34" charset="0"/>
            </a:endParaRPr>
          </a:p>
          <a:p>
            <a:pPr marL="857250" lvl="1" indent="-400050">
              <a:lnSpc>
                <a:spcPct val="150000"/>
              </a:lnSpc>
              <a:buFont typeface="+mj-lt"/>
              <a:buAutoNum type="romanUcPeriod"/>
              <a:defRPr/>
            </a:pPr>
            <a:endParaRPr lang="en-US" sz="1400" dirty="0">
              <a:latin typeface="Copperplate Gothic Bold" pitchFamily="34" charset="0"/>
            </a:endParaRPr>
          </a:p>
          <a:p>
            <a:pPr marL="857250" lvl="1" indent="-400050">
              <a:lnSpc>
                <a:spcPct val="125000"/>
              </a:lnSpc>
              <a:defRPr/>
            </a:pPr>
            <a:endParaRPr lang="en-US" sz="1050" dirty="0">
              <a:latin typeface="Copperplate Gothic Bold" pitchFamily="34" charset="0"/>
            </a:endParaRPr>
          </a:p>
          <a:p>
            <a:pPr marL="857250" lvl="1" indent="-400050">
              <a:lnSpc>
                <a:spcPct val="125000"/>
              </a:lnSpc>
              <a:defRPr/>
            </a:pPr>
            <a:endParaRPr lang="en-US" sz="1050" dirty="0">
              <a:latin typeface="Copperplate Gothic Bold" pitchFamily="34" charset="0"/>
            </a:endParaRPr>
          </a:p>
          <a:p>
            <a:pPr marL="857250" lvl="1" indent="-400050">
              <a:lnSpc>
                <a:spcPct val="125000"/>
              </a:lnSpc>
              <a:defRPr/>
            </a:pPr>
            <a:endParaRPr lang="en-US" sz="1050" dirty="0">
              <a:latin typeface="Copperplate Gothic Bold" pitchFamily="34" charset="0"/>
            </a:endParaRPr>
          </a:p>
        </p:txBody>
      </p:sp>
      <p:cxnSp>
        <p:nvCxnSpPr>
          <p:cNvPr id="8" name="Straight Connector 7"/>
          <p:cNvCxnSpPr/>
          <p:nvPr/>
        </p:nvCxnSpPr>
        <p:spPr>
          <a:xfrm rot="5400000" flipH="1" flipV="1">
            <a:off x="914400" y="3962400"/>
            <a:ext cx="57912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0" y="1066800"/>
            <a:ext cx="27432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5400000" flipH="1" flipV="1">
            <a:off x="8610600" y="533400"/>
            <a:ext cx="10668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5400000" flipH="1" flipV="1">
            <a:off x="17754600" y="533400"/>
            <a:ext cx="10668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10058400" y="1905000"/>
            <a:ext cx="7848600" cy="3970318"/>
          </a:xfrm>
          <a:prstGeom prst="rect">
            <a:avLst/>
          </a:prstGeom>
          <a:noFill/>
        </p:spPr>
        <p:txBody>
          <a:bodyPr>
            <a:spAutoFit/>
          </a:bodyPr>
          <a:lstStyle/>
          <a:p>
            <a:pPr lvl="1">
              <a:buFont typeface="Arial" charset="0"/>
              <a:buNone/>
            </a:pPr>
            <a:r>
              <a:rPr lang="en-US" sz="1800" b="1" dirty="0" smtClean="0">
                <a:solidFill>
                  <a:schemeClr val="bg1">
                    <a:lumMod val="50000"/>
                    <a:lumOff val="50000"/>
                  </a:schemeClr>
                </a:solidFill>
                <a:latin typeface="Copperplate Gothic Bold" pitchFamily="34" charset="0"/>
              </a:rPr>
              <a:t>Hand-Laid </a:t>
            </a:r>
            <a:r>
              <a:rPr lang="en-US" sz="1800" b="1" dirty="0">
                <a:solidFill>
                  <a:schemeClr val="bg1">
                    <a:lumMod val="50000"/>
                    <a:lumOff val="50000"/>
                  </a:schemeClr>
                </a:solidFill>
                <a:latin typeface="Copperplate Gothic Bold" pitchFamily="34" charset="0"/>
              </a:rPr>
              <a:t>Brick Wall System</a:t>
            </a:r>
            <a:r>
              <a:rPr lang="en-US" sz="1800" b="1" dirty="0" smtClean="0">
                <a:solidFill>
                  <a:schemeClr val="bg1">
                    <a:lumMod val="50000"/>
                    <a:lumOff val="50000"/>
                  </a:schemeClr>
                </a:solidFill>
                <a:latin typeface="Copperplate Gothic Bold" pitchFamily="34" charset="0"/>
              </a:rPr>
              <a:t>:</a:t>
            </a:r>
          </a:p>
          <a:p>
            <a:pPr lvl="1">
              <a:buFont typeface="Arial" charset="0"/>
              <a:buNone/>
            </a:pPr>
            <a:endParaRPr lang="en-US" sz="1800" b="1" dirty="0">
              <a:solidFill>
                <a:schemeClr val="bg1">
                  <a:lumMod val="50000"/>
                  <a:lumOff val="50000"/>
                </a:schemeClr>
              </a:solidFill>
              <a:latin typeface="Copperplate Gothic Bold" pitchFamily="34" charset="0"/>
            </a:endParaRPr>
          </a:p>
          <a:p>
            <a:pPr lvl="1">
              <a:buFont typeface="Arial" charset="0"/>
              <a:buChar char="•"/>
            </a:pPr>
            <a:r>
              <a:rPr lang="en-US" sz="1800" dirty="0">
                <a:latin typeface="Copperplate Gothic Bold" pitchFamily="34" charset="0"/>
              </a:rPr>
              <a:t>$40.97/SF</a:t>
            </a:r>
          </a:p>
          <a:p>
            <a:pPr lvl="1">
              <a:buFont typeface="Arial" charset="0"/>
              <a:buChar char="•"/>
            </a:pPr>
            <a:r>
              <a:rPr lang="en-US" sz="1800" dirty="0">
                <a:latin typeface="Copperplate Gothic Bold" pitchFamily="34" charset="0"/>
              </a:rPr>
              <a:t>Includes:</a:t>
            </a:r>
          </a:p>
          <a:p>
            <a:pPr lvl="2"/>
            <a:r>
              <a:rPr lang="en-US" sz="1800" dirty="0">
                <a:latin typeface="Copperplate Gothic Bold" pitchFamily="34" charset="0"/>
              </a:rPr>
              <a:t>Utility brick</a:t>
            </a:r>
          </a:p>
          <a:p>
            <a:pPr lvl="2"/>
            <a:r>
              <a:rPr lang="en-US" sz="1800" dirty="0">
                <a:latin typeface="Copperplate Gothic Bold" pitchFamily="34" charset="0"/>
              </a:rPr>
              <a:t>Exterior sheathing</a:t>
            </a:r>
          </a:p>
          <a:p>
            <a:pPr lvl="2"/>
            <a:r>
              <a:rPr lang="en-US" sz="1800" dirty="0">
                <a:latin typeface="Copperplate Gothic Bold" pitchFamily="34" charset="0"/>
              </a:rPr>
              <a:t> Fluid applied vapor barrier</a:t>
            </a:r>
          </a:p>
          <a:p>
            <a:pPr lvl="2"/>
            <a:r>
              <a:rPr lang="en-US" sz="1800" dirty="0">
                <a:latin typeface="Copperplate Gothic Bold" pitchFamily="34" charset="0"/>
              </a:rPr>
              <a:t>Exterior studs</a:t>
            </a:r>
          </a:p>
          <a:p>
            <a:pPr lvl="2"/>
            <a:r>
              <a:rPr lang="en-US" sz="1800" dirty="0">
                <a:latin typeface="Copperplate Gothic Bold" pitchFamily="34" charset="0"/>
              </a:rPr>
              <a:t>Miscellaneous finishing</a:t>
            </a:r>
          </a:p>
          <a:p>
            <a:pPr lvl="2"/>
            <a:r>
              <a:rPr lang="en-US" sz="1800" dirty="0">
                <a:latin typeface="Copperplate Gothic Bold" pitchFamily="34" charset="0"/>
              </a:rPr>
              <a:t>Precast sills</a:t>
            </a:r>
          </a:p>
          <a:p>
            <a:pPr lvl="1">
              <a:buFont typeface="Arial" charset="0"/>
              <a:buNone/>
            </a:pPr>
            <a:endParaRPr lang="en-US" sz="1800" dirty="0" smtClean="0">
              <a:latin typeface="Copperplate Gothic Bold" pitchFamily="34" charset="0"/>
            </a:endParaRPr>
          </a:p>
          <a:p>
            <a:pPr lvl="1">
              <a:buFont typeface="Arial" charset="0"/>
              <a:buNone/>
            </a:pPr>
            <a:r>
              <a:rPr lang="en-US" sz="1800" b="1" dirty="0" err="1" smtClean="0">
                <a:solidFill>
                  <a:schemeClr val="bg1">
                    <a:lumMod val="50000"/>
                    <a:lumOff val="50000"/>
                  </a:schemeClr>
                </a:solidFill>
                <a:latin typeface="Copperplate Gothic Bold" pitchFamily="34" charset="0"/>
              </a:rPr>
              <a:t>SlenderWall</a:t>
            </a:r>
            <a:r>
              <a:rPr lang="en-US" sz="1800" b="1" dirty="0" smtClean="0">
                <a:solidFill>
                  <a:schemeClr val="bg1">
                    <a:lumMod val="50000"/>
                    <a:lumOff val="50000"/>
                  </a:schemeClr>
                </a:solidFill>
                <a:latin typeface="Copperplate Gothic Bold" pitchFamily="34" charset="0"/>
              </a:rPr>
              <a:t> </a:t>
            </a:r>
            <a:r>
              <a:rPr lang="en-US" sz="1800" b="1" dirty="0">
                <a:solidFill>
                  <a:schemeClr val="bg1">
                    <a:lumMod val="50000"/>
                    <a:lumOff val="50000"/>
                  </a:schemeClr>
                </a:solidFill>
                <a:latin typeface="Copperplate Gothic Bold" pitchFamily="34" charset="0"/>
              </a:rPr>
              <a:t>Precast System</a:t>
            </a:r>
            <a:r>
              <a:rPr lang="en-US" sz="1800" b="1" dirty="0" smtClean="0">
                <a:solidFill>
                  <a:schemeClr val="bg1">
                    <a:lumMod val="50000"/>
                    <a:lumOff val="50000"/>
                  </a:schemeClr>
                </a:solidFill>
                <a:latin typeface="Copperplate Gothic Bold" pitchFamily="34" charset="0"/>
              </a:rPr>
              <a:t>:</a:t>
            </a:r>
          </a:p>
          <a:p>
            <a:pPr lvl="1">
              <a:buFont typeface="Arial" charset="0"/>
              <a:buNone/>
            </a:pPr>
            <a:endParaRPr lang="en-US" sz="1800" dirty="0">
              <a:latin typeface="Copperplate Gothic Bold" pitchFamily="34" charset="0"/>
            </a:endParaRPr>
          </a:p>
          <a:p>
            <a:pPr lvl="1">
              <a:buFont typeface="Arial" charset="0"/>
              <a:buChar char="•"/>
            </a:pPr>
            <a:r>
              <a:rPr lang="en-US" sz="1800" dirty="0">
                <a:latin typeface="Copperplate Gothic Bold" pitchFamily="34" charset="0"/>
              </a:rPr>
              <a:t>$40.00/SF</a:t>
            </a:r>
          </a:p>
        </p:txBody>
      </p:sp>
      <p:pic>
        <p:nvPicPr>
          <p:cNvPr id="23581" name="Picture 52" descr="penns state logo.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4800" y="228600"/>
            <a:ext cx="1114425" cy="593725"/>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23582" name="Picture 53" descr="penns state logo.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6012775" y="228600"/>
            <a:ext cx="1114425" cy="593725"/>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23584" name="TextBox 39"/>
          <p:cNvSpPr txBox="1">
            <a:spLocks noChangeArrowheads="1"/>
          </p:cNvSpPr>
          <p:nvPr/>
        </p:nvSpPr>
        <p:spPr bwMode="auto">
          <a:xfrm>
            <a:off x="26822400" y="6473825"/>
            <a:ext cx="457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200">
                <a:solidFill>
                  <a:schemeClr val="tx1"/>
                </a:solidFill>
                <a:latin typeface="Arial" charset="0"/>
              </a:defRPr>
            </a:lvl1pPr>
            <a:lvl2pPr marL="742950" indent="-285750" eaLnBrk="0" hangingPunct="0">
              <a:defRPr sz="2200">
                <a:solidFill>
                  <a:schemeClr val="tx1"/>
                </a:solidFill>
                <a:latin typeface="Arial" charset="0"/>
              </a:defRPr>
            </a:lvl2pPr>
            <a:lvl3pPr marL="1143000" indent="-228600" eaLnBrk="0" hangingPunct="0">
              <a:defRPr sz="2200">
                <a:solidFill>
                  <a:schemeClr val="tx1"/>
                </a:solidFill>
                <a:latin typeface="Arial" charset="0"/>
              </a:defRPr>
            </a:lvl3pPr>
            <a:lvl4pPr marL="1600200" indent="-228600" eaLnBrk="0" hangingPunct="0">
              <a:defRPr sz="2200">
                <a:solidFill>
                  <a:schemeClr val="tx1"/>
                </a:solidFill>
                <a:latin typeface="Arial" charset="0"/>
              </a:defRPr>
            </a:lvl4pPr>
            <a:lvl5pPr marL="2057400" indent="-228600" eaLnBrk="0" hangingPunct="0">
              <a:defRPr sz="2200">
                <a:solidFill>
                  <a:schemeClr val="tx1"/>
                </a:solidFill>
                <a:latin typeface="Arial" charset="0"/>
              </a:defRPr>
            </a:lvl5pPr>
            <a:lvl6pPr marL="2514600" indent="-228600" eaLnBrk="0" fontAlgn="base" hangingPunct="0">
              <a:spcBef>
                <a:spcPct val="0"/>
              </a:spcBef>
              <a:spcAft>
                <a:spcPct val="0"/>
              </a:spcAft>
              <a:defRPr sz="2200">
                <a:solidFill>
                  <a:schemeClr val="tx1"/>
                </a:solidFill>
                <a:latin typeface="Arial" charset="0"/>
              </a:defRPr>
            </a:lvl6pPr>
            <a:lvl7pPr marL="2971800" indent="-228600" eaLnBrk="0" fontAlgn="base" hangingPunct="0">
              <a:spcBef>
                <a:spcPct val="0"/>
              </a:spcBef>
              <a:spcAft>
                <a:spcPct val="0"/>
              </a:spcAft>
              <a:defRPr sz="2200">
                <a:solidFill>
                  <a:schemeClr val="tx1"/>
                </a:solidFill>
                <a:latin typeface="Arial" charset="0"/>
              </a:defRPr>
            </a:lvl7pPr>
            <a:lvl8pPr marL="3429000" indent="-228600" eaLnBrk="0" fontAlgn="base" hangingPunct="0">
              <a:spcBef>
                <a:spcPct val="0"/>
              </a:spcBef>
              <a:spcAft>
                <a:spcPct val="0"/>
              </a:spcAft>
              <a:defRPr sz="2200">
                <a:solidFill>
                  <a:schemeClr val="tx1"/>
                </a:solidFill>
                <a:latin typeface="Arial" charset="0"/>
              </a:defRPr>
            </a:lvl8pPr>
            <a:lvl9pPr marL="3886200" indent="-228600" eaLnBrk="0" fontAlgn="base" hangingPunct="0">
              <a:spcBef>
                <a:spcPct val="0"/>
              </a:spcBef>
              <a:spcAft>
                <a:spcPct val="0"/>
              </a:spcAft>
              <a:defRPr sz="2200">
                <a:solidFill>
                  <a:schemeClr val="tx1"/>
                </a:solidFill>
                <a:latin typeface="Arial" charset="0"/>
              </a:defRPr>
            </a:lvl9pPr>
          </a:lstStyle>
          <a:p>
            <a:pPr eaLnBrk="1" hangingPunct="1"/>
            <a:fld id="{FBBAE181-011A-42DE-B96B-556D36D4FE92}" type="slidenum">
              <a:rPr lang="en-US" sz="1400" b="1">
                <a:latin typeface="Copperplate Gothic Bold" pitchFamily="34" charset="0"/>
              </a:rPr>
              <a:pPr eaLnBrk="1" hangingPunct="1"/>
              <a:t>19</a:t>
            </a:fld>
            <a:endParaRPr lang="en-US" sz="1400" b="1">
              <a:latin typeface="Copperplate Gothic Bold" pitchFamily="34" charset="0"/>
            </a:endParaRPr>
          </a:p>
        </p:txBody>
      </p:sp>
      <p:pic>
        <p:nvPicPr>
          <p:cNvPr id="36" name="Picture 35"/>
          <p:cNvPicPr/>
          <p:nvPr/>
        </p:nvPicPr>
        <p:blipFill>
          <a:blip r:embed="rId4">
            <a:extLst>
              <a:ext uri="{28A0092B-C50C-407E-A947-70E740481C1C}">
                <a14:useLocalDpi xmlns:a14="http://schemas.microsoft.com/office/drawing/2010/main" val="0"/>
              </a:ext>
            </a:extLst>
          </a:blip>
          <a:srcRect/>
          <a:stretch>
            <a:fillRect/>
          </a:stretch>
        </p:blipFill>
        <p:spPr bwMode="auto">
          <a:xfrm>
            <a:off x="1419225" y="6170610"/>
            <a:ext cx="1728788" cy="457200"/>
          </a:xfrm>
          <a:prstGeom prst="rect">
            <a:avLst/>
          </a:prstGeom>
          <a:noFill/>
          <a:ln>
            <a:noFill/>
          </a:ln>
        </p:spPr>
      </p:pic>
      <p:pic>
        <p:nvPicPr>
          <p:cNvPr id="37" name="Picture 36"/>
          <p:cNvPicPr/>
          <p:nvPr/>
        </p:nvPicPr>
        <p:blipFill>
          <a:blip r:embed="rId5">
            <a:extLst>
              <a:ext uri="{28A0092B-C50C-407E-A947-70E740481C1C}">
                <a14:useLocalDpi xmlns:a14="http://schemas.microsoft.com/office/drawing/2010/main" val="0"/>
              </a:ext>
            </a:extLst>
          </a:blip>
          <a:srcRect/>
          <a:stretch>
            <a:fillRect/>
          </a:stretch>
        </p:blipFill>
        <p:spPr bwMode="auto">
          <a:xfrm>
            <a:off x="570819" y="6170610"/>
            <a:ext cx="582386" cy="457201"/>
          </a:xfrm>
          <a:prstGeom prst="rect">
            <a:avLst/>
          </a:prstGeom>
          <a:noFill/>
          <a:ln>
            <a:noFill/>
          </a:ln>
        </p:spPr>
      </p:pic>
      <p:sp>
        <p:nvSpPr>
          <p:cNvPr id="3" name="TextBox 2"/>
          <p:cNvSpPr txBox="1"/>
          <p:nvPr/>
        </p:nvSpPr>
        <p:spPr>
          <a:xfrm>
            <a:off x="10058400" y="1359459"/>
            <a:ext cx="7848600" cy="461665"/>
          </a:xfrm>
          <a:prstGeom prst="rect">
            <a:avLst/>
          </a:prstGeom>
          <a:noFill/>
        </p:spPr>
        <p:txBody>
          <a:bodyPr wrap="square" rtlCol="0">
            <a:spAutoFit/>
          </a:bodyPr>
          <a:lstStyle/>
          <a:p>
            <a:pPr algn="ctr"/>
            <a:r>
              <a:rPr lang="en-US" sz="2400" b="1" dirty="0" smtClean="0">
                <a:latin typeface="Copperplate Gothic Bold" pitchFamily="34" charset="0"/>
              </a:rPr>
              <a:t>Cost Impact</a:t>
            </a:r>
            <a:endParaRPr lang="en-US" b="1" dirty="0">
              <a:latin typeface="Copperplate Gothic Bold" pitchFamily="34" charset="0"/>
            </a:endParaRPr>
          </a:p>
        </p:txBody>
      </p:sp>
      <p:pic>
        <p:nvPicPr>
          <p:cNvPr id="1638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202400" y="1648481"/>
            <a:ext cx="6967537" cy="4483356"/>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387"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962400" y="2057400"/>
            <a:ext cx="5029200" cy="276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92859522"/>
      </p:ext>
    </p:extLst>
  </p:cSld>
  <p:clrMapOvr>
    <a:masterClrMapping/>
  </p:clrMapOvr>
  <p:transition spd="med">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48" descr="DAVIS logo.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705600" y="1905000"/>
            <a:ext cx="4572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1" name="Picture 49" descr="cannon logo.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324600" y="2971800"/>
            <a:ext cx="11430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2" name="Picture 50" descr="EHS logo.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553200" y="3962400"/>
            <a:ext cx="533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3" name="Picture 52" descr="penns state logo.jp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477000" y="4724400"/>
            <a:ext cx="1114425" cy="593725"/>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42" name="Rectangle 41"/>
          <p:cNvSpPr/>
          <p:nvPr/>
        </p:nvSpPr>
        <p:spPr>
          <a:xfrm>
            <a:off x="18288000" y="0"/>
            <a:ext cx="9144000" cy="6858000"/>
          </a:xfrm>
          <a:prstGeom prst="rect">
            <a:avLst/>
          </a:prstGeom>
          <a:solidFill>
            <a:schemeClr val="bg1"/>
          </a:solidFill>
          <a:ln w="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lang="en-US"/>
          </a:p>
        </p:txBody>
      </p:sp>
      <p:sp>
        <p:nvSpPr>
          <p:cNvPr id="45" name="Rectangle 44"/>
          <p:cNvSpPr/>
          <p:nvPr/>
        </p:nvSpPr>
        <p:spPr>
          <a:xfrm>
            <a:off x="0" y="0"/>
            <a:ext cx="9144000" cy="6858000"/>
          </a:xfrm>
          <a:prstGeom prst="rect">
            <a:avLst/>
          </a:prstGeom>
          <a:solidFill>
            <a:schemeClr val="bg1"/>
          </a:solidFill>
          <a:ln w="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lang="en-US"/>
          </a:p>
        </p:txBody>
      </p:sp>
      <p:sp>
        <p:nvSpPr>
          <p:cNvPr id="4" name="TextBox 3"/>
          <p:cNvSpPr txBox="1"/>
          <p:nvPr/>
        </p:nvSpPr>
        <p:spPr>
          <a:xfrm>
            <a:off x="1905000" y="0"/>
            <a:ext cx="6553200" cy="6848029"/>
          </a:xfrm>
          <a:prstGeom prst="rect">
            <a:avLst/>
          </a:prstGeom>
          <a:noFill/>
          <a:ln>
            <a:noFill/>
          </a:ln>
        </p:spPr>
        <p:txBody>
          <a:bodyPr wrap="square">
            <a:spAutoFit/>
          </a:bodyPr>
          <a:lstStyle/>
          <a:p>
            <a:pPr>
              <a:defRPr/>
            </a:pPr>
            <a:endParaRPr lang="en-US" sz="1200" dirty="0">
              <a:effectLst>
                <a:outerShdw blurRad="38100" dist="38100" dir="2700000" algn="tl">
                  <a:srgbClr val="000000">
                    <a:alpha val="43137"/>
                  </a:srgbClr>
                </a:outerShdw>
              </a:effectLst>
              <a:latin typeface="Copperplate Gothic Bold" pitchFamily="34" charset="0"/>
            </a:endParaRPr>
          </a:p>
          <a:p>
            <a:pPr>
              <a:defRPr/>
            </a:pPr>
            <a:r>
              <a:rPr lang="en-US" sz="1200" dirty="0">
                <a:effectLst>
                  <a:outerShdw blurRad="38100" dist="38100" dir="2700000" algn="tl">
                    <a:srgbClr val="000000">
                      <a:alpha val="43137"/>
                    </a:srgbClr>
                  </a:outerShdw>
                </a:effectLst>
                <a:latin typeface="Copperplate Gothic Bold" pitchFamily="34" charset="0"/>
              </a:rPr>
              <a:t>	</a:t>
            </a:r>
            <a:r>
              <a:rPr lang="en-US" sz="2000" dirty="0">
                <a:effectLst>
                  <a:outerShdw blurRad="38100" dist="38100" dir="2700000" algn="tl">
                    <a:srgbClr val="000000">
                      <a:alpha val="43137"/>
                    </a:srgbClr>
                  </a:outerShdw>
                </a:effectLst>
                <a:latin typeface="Copperplate Gothic Bold" pitchFamily="34" charset="0"/>
              </a:rPr>
              <a:t>PRESENTATION OUTLINE:</a:t>
            </a:r>
          </a:p>
          <a:p>
            <a:pPr>
              <a:defRPr/>
            </a:pPr>
            <a:endParaRPr lang="en-US" sz="800" dirty="0">
              <a:latin typeface="Copperplate Gothic Bold" pitchFamily="34" charset="0"/>
            </a:endParaRPr>
          </a:p>
          <a:p>
            <a:pPr marL="857250" lvl="1" indent="-400050">
              <a:lnSpc>
                <a:spcPct val="150000"/>
              </a:lnSpc>
              <a:buFont typeface="+mj-lt"/>
              <a:buAutoNum type="romanUcPeriod"/>
              <a:defRPr/>
            </a:pPr>
            <a:r>
              <a:rPr lang="en-US" sz="1400" dirty="0">
                <a:latin typeface="Copperplate Gothic Bold" pitchFamily="34" charset="0"/>
              </a:rPr>
              <a:t>PROJECT BACKGROUND</a:t>
            </a:r>
          </a:p>
          <a:p>
            <a:pPr marL="857250" lvl="1" indent="-400050">
              <a:lnSpc>
                <a:spcPct val="150000"/>
              </a:lnSpc>
              <a:buFont typeface="+mj-lt"/>
              <a:buAutoNum type="romanUcPeriod"/>
              <a:defRPr/>
            </a:pPr>
            <a:r>
              <a:rPr lang="en-US" sz="1400" dirty="0">
                <a:latin typeface="Copperplate Gothic Bold" pitchFamily="34" charset="0"/>
              </a:rPr>
              <a:t>ANALYSIS #1: Re-Sequencing Phasing</a:t>
            </a:r>
          </a:p>
          <a:p>
            <a:pPr marL="1314450" lvl="2" indent="-400050">
              <a:lnSpc>
                <a:spcPct val="150000"/>
              </a:lnSpc>
              <a:buFont typeface="+mj-lt"/>
              <a:buAutoNum type="romanUcPeriod"/>
              <a:defRPr/>
            </a:pPr>
            <a:r>
              <a:rPr lang="en-US" sz="1400" dirty="0">
                <a:latin typeface="Copperplate Gothic Bold" pitchFamily="34" charset="0"/>
              </a:rPr>
              <a:t>Background</a:t>
            </a:r>
          </a:p>
          <a:p>
            <a:pPr marL="1314450" lvl="2" indent="-400050">
              <a:lnSpc>
                <a:spcPct val="150000"/>
              </a:lnSpc>
              <a:buFont typeface="+mj-lt"/>
              <a:buAutoNum type="romanUcPeriod"/>
              <a:defRPr/>
            </a:pPr>
            <a:r>
              <a:rPr lang="en-US" sz="1400" dirty="0">
                <a:latin typeface="Copperplate Gothic Bold" pitchFamily="34" charset="0"/>
              </a:rPr>
              <a:t>Case Findings</a:t>
            </a:r>
          </a:p>
          <a:p>
            <a:pPr marL="1314450" lvl="2" indent="-400050">
              <a:lnSpc>
                <a:spcPct val="150000"/>
              </a:lnSpc>
              <a:buFont typeface="+mj-lt"/>
              <a:buAutoNum type="romanUcPeriod"/>
              <a:defRPr/>
            </a:pPr>
            <a:r>
              <a:rPr lang="en-US" sz="1400" dirty="0">
                <a:latin typeface="Copperplate Gothic Bold" pitchFamily="34" charset="0"/>
              </a:rPr>
              <a:t>Recommendations</a:t>
            </a:r>
          </a:p>
          <a:p>
            <a:pPr marL="857250" lvl="1" indent="-400050">
              <a:lnSpc>
                <a:spcPct val="150000"/>
              </a:lnSpc>
              <a:buFont typeface="+mj-lt"/>
              <a:buAutoNum type="romanUcPeriod"/>
              <a:defRPr/>
            </a:pPr>
            <a:r>
              <a:rPr lang="en-US" sz="1400" dirty="0">
                <a:latin typeface="Copperplate Gothic Bold" pitchFamily="34" charset="0"/>
              </a:rPr>
              <a:t>ANALYSIS #2: Precast Façade</a:t>
            </a:r>
          </a:p>
          <a:p>
            <a:pPr marL="1314450" lvl="2" indent="-400050">
              <a:lnSpc>
                <a:spcPct val="150000"/>
              </a:lnSpc>
              <a:buFont typeface="+mj-lt"/>
              <a:buAutoNum type="romanUcPeriod"/>
              <a:defRPr/>
            </a:pPr>
            <a:r>
              <a:rPr lang="en-US" sz="1400" dirty="0">
                <a:latin typeface="Copperplate Gothic Bold" pitchFamily="34" charset="0"/>
              </a:rPr>
              <a:t>Design</a:t>
            </a:r>
          </a:p>
          <a:p>
            <a:pPr marL="1314450" lvl="2" indent="-400050">
              <a:lnSpc>
                <a:spcPct val="150000"/>
              </a:lnSpc>
              <a:buFont typeface="+mj-lt"/>
              <a:buAutoNum type="romanUcPeriod"/>
              <a:defRPr/>
            </a:pPr>
            <a:r>
              <a:rPr lang="en-US" sz="1400" dirty="0">
                <a:latin typeface="Copperplate Gothic Bold" pitchFamily="34" charset="0"/>
              </a:rPr>
              <a:t>Structural Impact</a:t>
            </a:r>
          </a:p>
          <a:p>
            <a:pPr marL="1314450" lvl="2" indent="-400050">
              <a:lnSpc>
                <a:spcPct val="150000"/>
              </a:lnSpc>
              <a:buFont typeface="+mj-lt"/>
              <a:buAutoNum type="romanUcPeriod"/>
              <a:defRPr/>
            </a:pPr>
            <a:r>
              <a:rPr lang="en-US" sz="1400" dirty="0">
                <a:latin typeface="Copperplate Gothic Bold" pitchFamily="34" charset="0"/>
              </a:rPr>
              <a:t>Schedule/Cost Impact</a:t>
            </a:r>
          </a:p>
          <a:p>
            <a:pPr marL="1314450" lvl="2" indent="-400050">
              <a:lnSpc>
                <a:spcPct val="150000"/>
              </a:lnSpc>
              <a:buFont typeface="+mj-lt"/>
              <a:buAutoNum type="romanUcPeriod"/>
              <a:defRPr/>
            </a:pPr>
            <a:r>
              <a:rPr lang="en-US" sz="1400" dirty="0">
                <a:latin typeface="Copperplate Gothic Bold" pitchFamily="34" charset="0"/>
              </a:rPr>
              <a:t>Project Impact</a:t>
            </a:r>
          </a:p>
          <a:p>
            <a:pPr marL="1314450" lvl="2" indent="-400050">
              <a:lnSpc>
                <a:spcPct val="150000"/>
              </a:lnSpc>
              <a:buFont typeface="+mj-lt"/>
              <a:buAutoNum type="romanUcPeriod"/>
              <a:defRPr/>
            </a:pPr>
            <a:r>
              <a:rPr lang="en-US" sz="1400" dirty="0">
                <a:latin typeface="Copperplate Gothic Bold" pitchFamily="34" charset="0"/>
              </a:rPr>
              <a:t>The Choice</a:t>
            </a:r>
          </a:p>
          <a:p>
            <a:pPr marL="857250" lvl="1" indent="-400050">
              <a:lnSpc>
                <a:spcPct val="150000"/>
              </a:lnSpc>
              <a:buFont typeface="+mj-lt"/>
              <a:buAutoNum type="romanUcPeriod"/>
              <a:defRPr/>
            </a:pPr>
            <a:r>
              <a:rPr lang="en-US" sz="1400" dirty="0">
                <a:latin typeface="Copperplate Gothic Bold" pitchFamily="34" charset="0"/>
              </a:rPr>
              <a:t>ANALYSIS #3:  BIM Implementation </a:t>
            </a:r>
          </a:p>
          <a:p>
            <a:pPr marL="857250" lvl="1" indent="-400050">
              <a:lnSpc>
                <a:spcPct val="150000"/>
              </a:lnSpc>
              <a:buFont typeface="+mj-lt"/>
              <a:buAutoNum type="romanUcPeriod"/>
              <a:defRPr/>
            </a:pPr>
            <a:r>
              <a:rPr lang="en-US" sz="1400" dirty="0">
                <a:latin typeface="Copperplate Gothic Bold" pitchFamily="34" charset="0"/>
              </a:rPr>
              <a:t>ANALYSIS #4: ICRA Plan</a:t>
            </a:r>
          </a:p>
          <a:p>
            <a:pPr marL="1314450" lvl="2" indent="-400050">
              <a:lnSpc>
                <a:spcPct val="150000"/>
              </a:lnSpc>
              <a:buFont typeface="+mj-lt"/>
              <a:buAutoNum type="romanUcPeriod"/>
              <a:defRPr/>
            </a:pPr>
            <a:r>
              <a:rPr lang="en-US" sz="1400" dirty="0">
                <a:latin typeface="Copperplate Gothic Bold" pitchFamily="34" charset="0"/>
              </a:rPr>
              <a:t>ICRA Matrix</a:t>
            </a:r>
          </a:p>
          <a:p>
            <a:pPr marL="1314450" lvl="2" indent="-400050">
              <a:lnSpc>
                <a:spcPct val="150000"/>
              </a:lnSpc>
              <a:buFont typeface="+mj-lt"/>
              <a:buAutoNum type="romanUcPeriod"/>
              <a:defRPr/>
            </a:pPr>
            <a:r>
              <a:rPr lang="en-US" sz="1400" dirty="0">
                <a:latin typeface="Copperplate Gothic Bold" pitchFamily="34" charset="0"/>
              </a:rPr>
              <a:t>Areas of Risk</a:t>
            </a:r>
          </a:p>
          <a:p>
            <a:pPr marL="1314450" lvl="2" indent="-400050">
              <a:lnSpc>
                <a:spcPct val="150000"/>
              </a:lnSpc>
              <a:buFont typeface="+mj-lt"/>
              <a:buAutoNum type="romanUcPeriod"/>
              <a:defRPr/>
            </a:pPr>
            <a:r>
              <a:rPr lang="en-US" sz="1400" dirty="0">
                <a:latin typeface="Copperplate Gothic Bold" pitchFamily="34" charset="0"/>
              </a:rPr>
              <a:t>Construction Precautions</a:t>
            </a:r>
          </a:p>
          <a:p>
            <a:pPr marL="1314450" lvl="2" indent="-400050">
              <a:lnSpc>
                <a:spcPct val="150000"/>
              </a:lnSpc>
              <a:buFont typeface="+mj-lt"/>
              <a:buAutoNum type="romanUcPeriod"/>
              <a:defRPr/>
            </a:pPr>
            <a:r>
              <a:rPr lang="en-US" sz="1400" dirty="0">
                <a:latin typeface="Copperplate Gothic Bold" pitchFamily="34" charset="0"/>
              </a:rPr>
              <a:t>Mechanical Impact</a:t>
            </a:r>
          </a:p>
          <a:p>
            <a:pPr marL="857250" lvl="1" indent="-400050">
              <a:lnSpc>
                <a:spcPct val="150000"/>
              </a:lnSpc>
              <a:buFont typeface="+mj-lt"/>
              <a:buAutoNum type="romanUcPeriod"/>
              <a:defRPr/>
            </a:pPr>
            <a:r>
              <a:rPr lang="en-US" sz="1400" dirty="0">
                <a:latin typeface="Copperplate Gothic Bold" pitchFamily="34" charset="0"/>
              </a:rPr>
              <a:t>LESSONS LEARNED</a:t>
            </a:r>
          </a:p>
          <a:p>
            <a:pPr marL="857250" lvl="1" indent="-400050">
              <a:lnSpc>
                <a:spcPct val="150000"/>
              </a:lnSpc>
              <a:buFont typeface="+mj-lt"/>
              <a:buAutoNum type="romanUcPeriod"/>
              <a:defRPr/>
            </a:pPr>
            <a:r>
              <a:rPr lang="en-US" sz="1400" dirty="0">
                <a:latin typeface="Copperplate Gothic Bold" pitchFamily="34" charset="0"/>
              </a:rPr>
              <a:t>ACKNOWLEDGEMENTS </a:t>
            </a:r>
          </a:p>
        </p:txBody>
      </p:sp>
      <p:sp>
        <p:nvSpPr>
          <p:cNvPr id="11" name="TextBox 10"/>
          <p:cNvSpPr txBox="1"/>
          <p:nvPr/>
        </p:nvSpPr>
        <p:spPr>
          <a:xfrm>
            <a:off x="9144000" y="-771833"/>
            <a:ext cx="9144000" cy="7417415"/>
          </a:xfrm>
          <a:prstGeom prst="rect">
            <a:avLst/>
          </a:prstGeom>
          <a:noFill/>
          <a:ln>
            <a:noFill/>
          </a:ln>
        </p:spPr>
        <p:txBody>
          <a:bodyPr anchor="ctr">
            <a:spAutoFit/>
          </a:bodyPr>
          <a:lstStyle/>
          <a:p>
            <a:pPr algn="ctr">
              <a:defRPr/>
            </a:pPr>
            <a:endParaRPr lang="en-US" sz="2800" dirty="0">
              <a:effectLst>
                <a:outerShdw blurRad="38100" dist="38100" dir="2700000" algn="tl">
                  <a:srgbClr val="000000">
                    <a:alpha val="43137"/>
                  </a:srgbClr>
                </a:outerShdw>
              </a:effectLst>
              <a:latin typeface="Copperplate Gothic Bold" pitchFamily="34" charset="0"/>
            </a:endParaRPr>
          </a:p>
          <a:p>
            <a:pPr algn="ctr">
              <a:defRPr/>
            </a:pPr>
            <a:endParaRPr lang="en-US" sz="2800" dirty="0">
              <a:effectLst>
                <a:outerShdw blurRad="38100" dist="38100" dir="2700000" algn="tl">
                  <a:srgbClr val="000000">
                    <a:alpha val="43137"/>
                  </a:srgbClr>
                </a:outerShdw>
              </a:effectLst>
              <a:latin typeface="Copperplate Gothic Bold" pitchFamily="34" charset="0"/>
            </a:endParaRPr>
          </a:p>
          <a:p>
            <a:pPr algn="ctr">
              <a:defRPr/>
            </a:pPr>
            <a:endParaRPr lang="en-US" sz="2800" dirty="0">
              <a:effectLst>
                <a:outerShdw blurRad="38100" dist="38100" dir="2700000" algn="tl">
                  <a:srgbClr val="000000">
                    <a:alpha val="43137"/>
                  </a:srgbClr>
                </a:outerShdw>
              </a:effectLst>
              <a:latin typeface="Copperplate Gothic Bold" pitchFamily="34" charset="0"/>
            </a:endParaRPr>
          </a:p>
          <a:p>
            <a:pPr algn="ctr">
              <a:defRPr/>
            </a:pPr>
            <a:r>
              <a:rPr lang="en-US" sz="3200" dirty="0" smtClean="0">
                <a:effectLst>
                  <a:outerShdw blurRad="38100" dist="38100" dir="2700000" algn="tl">
                    <a:srgbClr val="000000">
                      <a:alpha val="43137"/>
                    </a:srgbClr>
                  </a:outerShdw>
                </a:effectLst>
                <a:latin typeface="Copperplate Gothic Bold" pitchFamily="34" charset="0"/>
              </a:rPr>
              <a:t>Saint Vincent Health Center </a:t>
            </a:r>
          </a:p>
          <a:p>
            <a:pPr algn="ctr">
              <a:defRPr/>
            </a:pPr>
            <a:r>
              <a:rPr lang="en-US" sz="2400" dirty="0" smtClean="0">
                <a:effectLst>
                  <a:outerShdw blurRad="38100" dist="38100" dir="2700000" algn="tl">
                    <a:srgbClr val="000000">
                      <a:alpha val="43137"/>
                    </a:srgbClr>
                  </a:outerShdw>
                </a:effectLst>
                <a:latin typeface="Copperplate Gothic Bold" pitchFamily="34" charset="0"/>
              </a:rPr>
              <a:t>New Addition Project</a:t>
            </a:r>
            <a:endParaRPr lang="en-US" sz="2400" dirty="0">
              <a:effectLst>
                <a:outerShdw blurRad="38100" dist="38100" dir="2700000" algn="tl">
                  <a:srgbClr val="000000">
                    <a:alpha val="43137"/>
                  </a:srgbClr>
                </a:outerShdw>
              </a:effectLst>
              <a:latin typeface="Copperplate Gothic Bold" pitchFamily="34" charset="0"/>
            </a:endParaRPr>
          </a:p>
          <a:p>
            <a:pPr algn="ctr">
              <a:defRPr/>
            </a:pPr>
            <a:r>
              <a:rPr lang="en-US" sz="1800" dirty="0" smtClean="0">
                <a:effectLst>
                  <a:outerShdw blurRad="38100" dist="38100" dir="2700000" algn="tl">
                    <a:srgbClr val="000000">
                      <a:alpha val="43137"/>
                    </a:srgbClr>
                  </a:outerShdw>
                </a:effectLst>
                <a:latin typeface="Copperplate Gothic Bold" pitchFamily="34" charset="0"/>
              </a:rPr>
              <a:t>Erie, PA</a:t>
            </a:r>
            <a:endParaRPr lang="en-US" sz="1800" dirty="0">
              <a:effectLst>
                <a:outerShdw blurRad="38100" dist="38100" dir="2700000" algn="tl">
                  <a:srgbClr val="000000">
                    <a:alpha val="43137"/>
                  </a:srgbClr>
                </a:outerShdw>
              </a:effectLst>
              <a:latin typeface="Copperplate Gothic Bold" pitchFamily="34" charset="0"/>
            </a:endParaRPr>
          </a:p>
          <a:p>
            <a:pPr algn="ctr">
              <a:defRPr/>
            </a:pPr>
            <a:endParaRPr lang="en-US" sz="1800" dirty="0">
              <a:effectLst>
                <a:outerShdw blurRad="38100" dist="38100" dir="2700000" algn="tl">
                  <a:srgbClr val="000000">
                    <a:alpha val="43137"/>
                  </a:srgbClr>
                </a:outerShdw>
              </a:effectLst>
              <a:latin typeface="Copperplate Gothic Bold" pitchFamily="34" charset="0"/>
            </a:endParaRPr>
          </a:p>
          <a:p>
            <a:pPr algn="ctr">
              <a:defRPr/>
            </a:pPr>
            <a:endParaRPr lang="en-US" sz="1800" dirty="0">
              <a:effectLst>
                <a:outerShdw blurRad="38100" dist="38100" dir="2700000" algn="tl">
                  <a:srgbClr val="000000">
                    <a:alpha val="43137"/>
                  </a:srgbClr>
                </a:outerShdw>
              </a:effectLst>
              <a:latin typeface="Copperplate Gothic Bold" pitchFamily="34" charset="0"/>
            </a:endParaRPr>
          </a:p>
          <a:p>
            <a:pPr algn="ctr">
              <a:defRPr/>
            </a:pPr>
            <a:endParaRPr lang="en-US" sz="1800" dirty="0">
              <a:effectLst>
                <a:outerShdw blurRad="38100" dist="38100" dir="2700000" algn="tl">
                  <a:srgbClr val="000000">
                    <a:alpha val="43137"/>
                  </a:srgbClr>
                </a:outerShdw>
              </a:effectLst>
              <a:latin typeface="Copperplate Gothic Bold" pitchFamily="34" charset="0"/>
            </a:endParaRPr>
          </a:p>
          <a:p>
            <a:pPr algn="ctr">
              <a:defRPr/>
            </a:pPr>
            <a:endParaRPr lang="en-US" sz="1600" dirty="0">
              <a:effectLst>
                <a:outerShdw blurRad="38100" dist="38100" dir="2700000" algn="tl">
                  <a:srgbClr val="000000">
                    <a:alpha val="43137"/>
                  </a:srgbClr>
                </a:outerShdw>
              </a:effectLst>
              <a:latin typeface="Copperplate Gothic Bold" pitchFamily="34" charset="0"/>
            </a:endParaRPr>
          </a:p>
          <a:p>
            <a:pPr algn="ctr">
              <a:defRPr/>
            </a:pPr>
            <a:endParaRPr lang="en-US" sz="1600" dirty="0">
              <a:effectLst>
                <a:outerShdw blurRad="38100" dist="38100" dir="2700000" algn="tl">
                  <a:srgbClr val="000000">
                    <a:alpha val="43137"/>
                  </a:srgbClr>
                </a:outerShdw>
              </a:effectLst>
              <a:latin typeface="Copperplate Gothic Bold" pitchFamily="34" charset="0"/>
            </a:endParaRPr>
          </a:p>
          <a:p>
            <a:pPr algn="ctr">
              <a:defRPr/>
            </a:pPr>
            <a:endParaRPr lang="en-US" sz="1600" dirty="0">
              <a:effectLst>
                <a:outerShdw blurRad="38100" dist="38100" dir="2700000" algn="tl">
                  <a:srgbClr val="000000">
                    <a:alpha val="43137"/>
                  </a:srgbClr>
                </a:outerShdw>
              </a:effectLst>
              <a:latin typeface="Copperplate Gothic Bold" pitchFamily="34" charset="0"/>
            </a:endParaRPr>
          </a:p>
          <a:p>
            <a:pPr algn="ctr">
              <a:defRPr/>
            </a:pPr>
            <a:endParaRPr lang="en-US" sz="1600" dirty="0">
              <a:effectLst>
                <a:outerShdw blurRad="38100" dist="38100" dir="2700000" algn="tl">
                  <a:srgbClr val="000000">
                    <a:alpha val="43137"/>
                  </a:srgbClr>
                </a:outerShdw>
              </a:effectLst>
              <a:latin typeface="Copperplate Gothic Bold" pitchFamily="34" charset="0"/>
            </a:endParaRPr>
          </a:p>
          <a:p>
            <a:pPr algn="ctr">
              <a:defRPr/>
            </a:pPr>
            <a:endParaRPr lang="en-US" sz="1600" dirty="0">
              <a:effectLst>
                <a:outerShdw blurRad="38100" dist="38100" dir="2700000" algn="tl">
                  <a:srgbClr val="000000">
                    <a:alpha val="43137"/>
                  </a:srgbClr>
                </a:outerShdw>
              </a:effectLst>
              <a:latin typeface="Copperplate Gothic Bold" pitchFamily="34" charset="0"/>
            </a:endParaRPr>
          </a:p>
          <a:p>
            <a:pPr algn="ctr">
              <a:defRPr/>
            </a:pPr>
            <a:endParaRPr lang="en-US" sz="1600" dirty="0">
              <a:effectLst>
                <a:outerShdw blurRad="38100" dist="38100" dir="2700000" algn="tl">
                  <a:srgbClr val="000000">
                    <a:alpha val="43137"/>
                  </a:srgbClr>
                </a:outerShdw>
              </a:effectLst>
              <a:latin typeface="Copperplate Gothic Bold" pitchFamily="34" charset="0"/>
            </a:endParaRPr>
          </a:p>
          <a:p>
            <a:pPr algn="ctr">
              <a:defRPr/>
            </a:pPr>
            <a:endParaRPr lang="en-US" sz="1600" dirty="0">
              <a:effectLst>
                <a:outerShdw blurRad="38100" dist="38100" dir="2700000" algn="tl">
                  <a:srgbClr val="000000">
                    <a:alpha val="43137"/>
                  </a:srgbClr>
                </a:outerShdw>
              </a:effectLst>
              <a:latin typeface="Copperplate Gothic Bold" pitchFamily="34" charset="0"/>
            </a:endParaRPr>
          </a:p>
          <a:p>
            <a:pPr algn="ctr">
              <a:defRPr/>
            </a:pPr>
            <a:endParaRPr lang="en-US" sz="1600" dirty="0">
              <a:effectLst>
                <a:outerShdw blurRad="38100" dist="38100" dir="2700000" algn="tl">
                  <a:srgbClr val="000000">
                    <a:alpha val="43137"/>
                  </a:srgbClr>
                </a:outerShdw>
              </a:effectLst>
              <a:latin typeface="Copperplate Gothic Bold" pitchFamily="34" charset="0"/>
            </a:endParaRPr>
          </a:p>
          <a:p>
            <a:pPr algn="ctr">
              <a:defRPr/>
            </a:pPr>
            <a:endParaRPr lang="en-US" sz="1600" dirty="0">
              <a:effectLst>
                <a:outerShdw blurRad="38100" dist="38100" dir="2700000" algn="tl">
                  <a:srgbClr val="000000">
                    <a:alpha val="43137"/>
                  </a:srgbClr>
                </a:outerShdw>
              </a:effectLst>
              <a:latin typeface="Copperplate Gothic Bold" pitchFamily="34" charset="0"/>
            </a:endParaRPr>
          </a:p>
          <a:p>
            <a:pPr algn="ctr">
              <a:defRPr/>
            </a:pPr>
            <a:endParaRPr lang="en-US" sz="1600" dirty="0">
              <a:effectLst>
                <a:outerShdw blurRad="38100" dist="38100" dir="2700000" algn="tl">
                  <a:srgbClr val="000000">
                    <a:alpha val="43137"/>
                  </a:srgbClr>
                </a:outerShdw>
              </a:effectLst>
              <a:latin typeface="Copperplate Gothic Bold" pitchFamily="34" charset="0"/>
            </a:endParaRPr>
          </a:p>
          <a:p>
            <a:pPr algn="ctr">
              <a:defRPr/>
            </a:pPr>
            <a:endParaRPr lang="en-US" sz="1600" dirty="0">
              <a:effectLst>
                <a:outerShdw blurRad="38100" dist="38100" dir="2700000" algn="tl">
                  <a:srgbClr val="000000">
                    <a:alpha val="43137"/>
                  </a:srgbClr>
                </a:outerShdw>
              </a:effectLst>
              <a:latin typeface="Copperplate Gothic Bold" pitchFamily="34" charset="0"/>
            </a:endParaRPr>
          </a:p>
          <a:p>
            <a:pPr algn="ctr">
              <a:defRPr/>
            </a:pPr>
            <a:endParaRPr lang="en-US" sz="1600" dirty="0">
              <a:effectLst>
                <a:outerShdw blurRad="38100" dist="38100" dir="2700000" algn="tl">
                  <a:srgbClr val="000000">
                    <a:alpha val="43137"/>
                  </a:srgbClr>
                </a:outerShdw>
              </a:effectLst>
              <a:latin typeface="Copperplate Gothic Bold" pitchFamily="34" charset="0"/>
            </a:endParaRPr>
          </a:p>
          <a:p>
            <a:pPr algn="ctr">
              <a:defRPr/>
            </a:pPr>
            <a:endParaRPr lang="en-US" sz="1600" dirty="0">
              <a:effectLst>
                <a:outerShdw blurRad="38100" dist="38100" dir="2700000" algn="tl">
                  <a:srgbClr val="000000">
                    <a:alpha val="43137"/>
                  </a:srgbClr>
                </a:outerShdw>
              </a:effectLst>
              <a:latin typeface="Copperplate Gothic Bold" pitchFamily="34" charset="0"/>
            </a:endParaRPr>
          </a:p>
          <a:p>
            <a:pPr algn="ctr">
              <a:defRPr/>
            </a:pPr>
            <a:r>
              <a:rPr lang="en-US" sz="2000" dirty="0">
                <a:effectLst>
                  <a:outerShdw blurRad="38100" dist="38100" dir="2700000" algn="tl">
                    <a:srgbClr val="000000">
                      <a:alpha val="43137"/>
                    </a:srgbClr>
                  </a:outerShdw>
                </a:effectLst>
                <a:latin typeface="Copperplate Gothic Bold" pitchFamily="34" charset="0"/>
              </a:rPr>
              <a:t>PENN STATE AE SENIOR CAPSTONE PROJECT</a:t>
            </a:r>
          </a:p>
          <a:p>
            <a:pPr algn="ctr">
              <a:defRPr/>
            </a:pPr>
            <a:r>
              <a:rPr lang="en-US" sz="1600" dirty="0" smtClean="0">
                <a:effectLst>
                  <a:outerShdw blurRad="38100" dist="38100" dir="2700000" algn="tl">
                    <a:srgbClr val="000000">
                      <a:alpha val="43137"/>
                    </a:srgbClr>
                  </a:outerShdw>
                </a:effectLst>
                <a:latin typeface="Copperplate Gothic Bold" pitchFamily="34" charset="0"/>
              </a:rPr>
              <a:t>Tyler </a:t>
            </a:r>
            <a:r>
              <a:rPr lang="en-US" sz="1600" dirty="0" err="1" smtClean="0">
                <a:effectLst>
                  <a:outerShdw blurRad="38100" dist="38100" dir="2700000" algn="tl">
                    <a:srgbClr val="000000">
                      <a:alpha val="43137"/>
                    </a:srgbClr>
                  </a:outerShdw>
                </a:effectLst>
                <a:latin typeface="Copperplate Gothic Bold" pitchFamily="34" charset="0"/>
              </a:rPr>
              <a:t>Jaggi</a:t>
            </a:r>
            <a:r>
              <a:rPr lang="en-US" sz="1600" dirty="0" smtClean="0">
                <a:effectLst>
                  <a:outerShdw blurRad="38100" dist="38100" dir="2700000" algn="tl">
                    <a:srgbClr val="000000">
                      <a:alpha val="43137"/>
                    </a:srgbClr>
                  </a:outerShdw>
                </a:effectLst>
                <a:latin typeface="Copperplate Gothic Bold" pitchFamily="34" charset="0"/>
              </a:rPr>
              <a:t> | </a:t>
            </a:r>
            <a:r>
              <a:rPr lang="en-US" sz="1600" dirty="0">
                <a:effectLst>
                  <a:outerShdw blurRad="38100" dist="38100" dir="2700000" algn="tl">
                    <a:srgbClr val="000000">
                      <a:alpha val="43137"/>
                    </a:srgbClr>
                  </a:outerShdw>
                </a:effectLst>
                <a:latin typeface="Copperplate Gothic Bold" pitchFamily="34" charset="0"/>
              </a:rPr>
              <a:t>CONSTRUCTION MANAGEMENT</a:t>
            </a:r>
            <a:r>
              <a:rPr lang="en-US" sz="1800" dirty="0">
                <a:effectLst>
                  <a:outerShdw blurRad="38100" dist="38100" dir="2700000" algn="tl">
                    <a:srgbClr val="000000">
                      <a:alpha val="43137"/>
                    </a:srgbClr>
                  </a:outerShdw>
                </a:effectLst>
                <a:latin typeface="Copperplate Gothic Bold" pitchFamily="34" charset="0"/>
              </a:rPr>
              <a:t/>
            </a:r>
            <a:br>
              <a:rPr lang="en-US" sz="1800" dirty="0">
                <a:effectLst>
                  <a:outerShdw blurRad="38100" dist="38100" dir="2700000" algn="tl">
                    <a:srgbClr val="000000">
                      <a:alpha val="43137"/>
                    </a:srgbClr>
                  </a:outerShdw>
                </a:effectLst>
                <a:latin typeface="Copperplate Gothic Bold" pitchFamily="34" charset="0"/>
              </a:rPr>
            </a:br>
            <a:r>
              <a:rPr lang="en-US" sz="1200" dirty="0">
                <a:effectLst>
                  <a:outerShdw blurRad="38100" dist="38100" dir="2700000" algn="tl">
                    <a:srgbClr val="000000">
                      <a:alpha val="43137"/>
                    </a:srgbClr>
                  </a:outerShdw>
                </a:effectLst>
                <a:latin typeface="Copperplate Gothic Bold" pitchFamily="34" charset="0"/>
              </a:rPr>
              <a:t>DR. </a:t>
            </a:r>
            <a:r>
              <a:rPr lang="en-US" sz="1200" dirty="0" smtClean="0">
                <a:effectLst>
                  <a:outerShdw blurRad="38100" dist="38100" dir="2700000" algn="tl">
                    <a:srgbClr val="000000">
                      <a:alpha val="43137"/>
                    </a:srgbClr>
                  </a:outerShdw>
                </a:effectLst>
                <a:latin typeface="Copperplate Gothic Bold" pitchFamily="34" charset="0"/>
              </a:rPr>
              <a:t>David Riley </a:t>
            </a:r>
            <a:r>
              <a:rPr lang="en-US" sz="1200" dirty="0">
                <a:effectLst>
                  <a:outerShdw blurRad="38100" dist="38100" dir="2700000" algn="tl">
                    <a:srgbClr val="000000">
                      <a:alpha val="43137"/>
                    </a:srgbClr>
                  </a:outerShdw>
                </a:effectLst>
                <a:latin typeface="Copperplate Gothic Bold" pitchFamily="34" charset="0"/>
              </a:rPr>
              <a:t>-  CM ADVISOR</a:t>
            </a:r>
          </a:p>
        </p:txBody>
      </p:sp>
      <p:pic>
        <p:nvPicPr>
          <p:cNvPr id="12" name="Picture 11"/>
          <p:cNvPicPr/>
          <p:nvPr/>
        </p:nvPicPr>
        <p:blipFill>
          <a:blip r:embed="rId7" cstate="print">
            <a:extLst>
              <a:ext uri="{28A0092B-C50C-407E-A947-70E740481C1C}">
                <a14:useLocalDpi xmlns:a14="http://schemas.microsoft.com/office/drawing/2010/main" val="0"/>
              </a:ext>
            </a:extLst>
          </a:blip>
          <a:stretch>
            <a:fillRect/>
          </a:stretch>
        </p:blipFill>
        <p:spPr>
          <a:xfrm>
            <a:off x="10134600" y="1829344"/>
            <a:ext cx="7162800" cy="3809456"/>
          </a:xfrm>
          <a:prstGeom prst="rect">
            <a:avLst/>
          </a:prstGeom>
        </p:spPr>
      </p:pic>
    </p:spTree>
    <p:extLst>
      <p:ext uri="{BB962C8B-B14F-4D97-AF65-F5344CB8AC3E}">
        <p14:creationId xmlns:p14="http://schemas.microsoft.com/office/powerpoint/2010/main" val="1760013444"/>
      </p:ext>
    </p:extLst>
  </p:cSld>
  <p:clrMapOvr>
    <a:masterClrMapping/>
  </p:clrMapOvr>
  <p:transition spd="med">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p:cNvSpPr txBox="1"/>
          <p:nvPr/>
        </p:nvSpPr>
        <p:spPr>
          <a:xfrm>
            <a:off x="18288000" y="0"/>
            <a:ext cx="9144000" cy="1077913"/>
          </a:xfrm>
          <a:prstGeom prst="rect">
            <a:avLst/>
          </a:prstGeom>
          <a:gradFill flip="none" rotWithShape="1">
            <a:gsLst>
              <a:gs pos="0">
                <a:srgbClr val="2E5C8E">
                  <a:shade val="30000"/>
                  <a:satMod val="115000"/>
                </a:srgbClr>
              </a:gs>
              <a:gs pos="50000">
                <a:srgbClr val="2E5C8E">
                  <a:shade val="67500"/>
                  <a:satMod val="115000"/>
                </a:srgbClr>
              </a:gs>
              <a:gs pos="100000">
                <a:srgbClr val="2E5C8E">
                  <a:shade val="100000"/>
                  <a:satMod val="115000"/>
                </a:srgbClr>
              </a:gs>
            </a:gsLst>
            <a:lin ang="5400000" scaled="1"/>
            <a:tileRect/>
          </a:gradFill>
          <a:ln>
            <a:noFill/>
          </a:ln>
        </p:spPr>
        <p:txBody>
          <a:bodyPr anchor="ctr">
            <a:spAutoFit/>
          </a:bodyPr>
          <a:lstStyle/>
          <a:p>
            <a:pPr algn="ctr">
              <a:defRPr/>
            </a:pPr>
            <a:r>
              <a:rPr lang="en-US" sz="1800" dirty="0">
                <a:effectLst>
                  <a:outerShdw blurRad="38100" dist="38100" dir="2700000" algn="tl">
                    <a:srgbClr val="000000">
                      <a:alpha val="43137"/>
                    </a:srgbClr>
                  </a:outerShdw>
                </a:effectLst>
                <a:latin typeface="Copperplate Gothic Bold" pitchFamily="34" charset="0"/>
              </a:rPr>
              <a:t>Saint Vincent Health Center</a:t>
            </a:r>
          </a:p>
          <a:p>
            <a:pPr algn="ctr">
              <a:defRPr/>
            </a:pPr>
            <a:r>
              <a:rPr lang="en-US" sz="1600" dirty="0">
                <a:effectLst>
                  <a:outerShdw blurRad="38100" dist="38100" dir="2700000" algn="tl">
                    <a:srgbClr val="000000">
                      <a:alpha val="43137"/>
                    </a:srgbClr>
                  </a:outerShdw>
                </a:effectLst>
                <a:latin typeface="Copperplate Gothic Bold" pitchFamily="34" charset="0"/>
              </a:rPr>
              <a:t>New Addition Building</a:t>
            </a:r>
          </a:p>
          <a:p>
            <a:pPr algn="ctr">
              <a:defRPr/>
            </a:pPr>
            <a:r>
              <a:rPr lang="en-US" sz="1200" dirty="0">
                <a:effectLst>
                  <a:outerShdw blurRad="38100" dist="38100" dir="2700000" algn="tl">
                    <a:srgbClr val="000000">
                      <a:alpha val="43137"/>
                    </a:srgbClr>
                  </a:outerShdw>
                </a:effectLst>
                <a:latin typeface="Copperplate Gothic Bold" pitchFamily="34" charset="0"/>
              </a:rPr>
              <a:t>Erie, PA</a:t>
            </a:r>
          </a:p>
          <a:p>
            <a:pPr algn="ctr">
              <a:defRPr/>
            </a:pPr>
            <a:endParaRPr lang="en-US" sz="800" dirty="0" smtClean="0">
              <a:effectLst>
                <a:outerShdw blurRad="38100" dist="38100" dir="2700000" algn="tl">
                  <a:srgbClr val="000000">
                    <a:alpha val="43137"/>
                  </a:srgbClr>
                </a:outerShdw>
              </a:effectLst>
              <a:latin typeface="Copperplate Gothic Bold" pitchFamily="34" charset="0"/>
            </a:endParaRPr>
          </a:p>
          <a:p>
            <a:pPr algn="ctr">
              <a:defRPr/>
            </a:pPr>
            <a:r>
              <a:rPr lang="en-US" sz="1000" dirty="0" smtClean="0">
                <a:effectLst>
                  <a:outerShdw blurRad="38100" dist="38100" dir="2700000" algn="tl">
                    <a:srgbClr val="000000">
                      <a:alpha val="43137"/>
                    </a:srgbClr>
                  </a:outerShdw>
                </a:effectLst>
                <a:latin typeface="Copperplate Gothic Bold" pitchFamily="34" charset="0"/>
              </a:rPr>
              <a:t>TYLER JAGGI | CONSTRUCTION MANAGEMENT</a:t>
            </a:r>
            <a:endParaRPr lang="en-US" sz="1000" dirty="0">
              <a:effectLst>
                <a:outerShdw blurRad="38100" dist="38100" dir="2700000" algn="tl">
                  <a:srgbClr val="000000">
                    <a:alpha val="43137"/>
                  </a:srgbClr>
                </a:outerShdw>
              </a:effectLst>
              <a:latin typeface="Copperplate Gothic Bold" pitchFamily="34" charset="0"/>
            </a:endParaRPr>
          </a:p>
        </p:txBody>
      </p:sp>
      <p:sp>
        <p:nvSpPr>
          <p:cNvPr id="17" name="TextBox 16"/>
          <p:cNvSpPr txBox="1"/>
          <p:nvPr/>
        </p:nvSpPr>
        <p:spPr>
          <a:xfrm>
            <a:off x="9144000" y="0"/>
            <a:ext cx="9144000" cy="1077913"/>
          </a:xfrm>
          <a:prstGeom prst="rect">
            <a:avLst/>
          </a:prstGeom>
          <a:gradFill flip="none" rotWithShape="1">
            <a:gsLst>
              <a:gs pos="0">
                <a:schemeClr val="bg1">
                  <a:lumMod val="65000"/>
                  <a:lumOff val="35000"/>
                  <a:shade val="30000"/>
                  <a:satMod val="115000"/>
                </a:schemeClr>
              </a:gs>
              <a:gs pos="50000">
                <a:schemeClr val="bg1">
                  <a:lumMod val="65000"/>
                  <a:lumOff val="35000"/>
                  <a:shade val="67500"/>
                  <a:satMod val="115000"/>
                </a:schemeClr>
              </a:gs>
              <a:gs pos="100000">
                <a:schemeClr val="bg1">
                  <a:lumMod val="65000"/>
                  <a:lumOff val="35000"/>
                  <a:shade val="100000"/>
                  <a:satMod val="115000"/>
                </a:schemeClr>
              </a:gs>
            </a:gsLst>
            <a:lin ang="5400000" scaled="1"/>
            <a:tileRect/>
          </a:gradFill>
          <a:ln>
            <a:noFill/>
          </a:ln>
        </p:spPr>
        <p:txBody>
          <a:bodyPr anchor="ctr">
            <a:spAutoFit/>
          </a:bodyPr>
          <a:lstStyle/>
          <a:p>
            <a:pPr algn="ctr">
              <a:defRPr/>
            </a:pPr>
            <a:endParaRPr lang="en-US" sz="1000" dirty="0">
              <a:latin typeface="Copperplate Gothic Bold" pitchFamily="34" charset="0"/>
            </a:endParaRPr>
          </a:p>
          <a:p>
            <a:pPr algn="ctr">
              <a:defRPr/>
            </a:pPr>
            <a:endParaRPr lang="en-US" sz="1000" dirty="0">
              <a:latin typeface="Copperplate Gothic Bold" pitchFamily="34" charset="0"/>
            </a:endParaRPr>
          </a:p>
          <a:p>
            <a:pPr algn="ctr">
              <a:defRPr/>
            </a:pPr>
            <a:r>
              <a:rPr lang="en-US" sz="2400" b="1" dirty="0" smtClean="0">
                <a:effectLst>
                  <a:outerShdw blurRad="38100" dist="38100" dir="2700000" algn="tl">
                    <a:srgbClr val="000000">
                      <a:alpha val="43137"/>
                    </a:srgbClr>
                  </a:outerShdw>
                </a:effectLst>
                <a:latin typeface="Copperplate Gothic Bold" pitchFamily="34" charset="0"/>
              </a:rPr>
              <a:t>Precast Façade vs. Hand-Laid Masonry </a:t>
            </a:r>
            <a:endParaRPr lang="en-US" sz="2400" b="1" dirty="0">
              <a:effectLst>
                <a:outerShdw blurRad="38100" dist="38100" dir="2700000" algn="tl">
                  <a:srgbClr val="000000">
                    <a:alpha val="43137"/>
                  </a:srgbClr>
                </a:outerShdw>
              </a:effectLst>
              <a:latin typeface="Copperplate Gothic Bold" pitchFamily="34" charset="0"/>
            </a:endParaRPr>
          </a:p>
          <a:p>
            <a:pPr algn="ctr">
              <a:defRPr/>
            </a:pPr>
            <a:endParaRPr lang="en-US" sz="1000" dirty="0">
              <a:latin typeface="Copperplate Gothic Bold" pitchFamily="34" charset="0"/>
            </a:endParaRPr>
          </a:p>
          <a:p>
            <a:pPr algn="ctr">
              <a:defRPr/>
            </a:pPr>
            <a:endParaRPr lang="en-US" sz="1000" dirty="0">
              <a:latin typeface="Copperplate Gothic Bold" pitchFamily="34" charset="0"/>
            </a:endParaRPr>
          </a:p>
        </p:txBody>
      </p:sp>
      <p:sp>
        <p:nvSpPr>
          <p:cNvPr id="6" name="TextBox 5"/>
          <p:cNvSpPr txBox="1"/>
          <p:nvPr/>
        </p:nvSpPr>
        <p:spPr>
          <a:xfrm>
            <a:off x="0" y="0"/>
            <a:ext cx="9144000" cy="1077913"/>
          </a:xfrm>
          <a:prstGeom prst="rect">
            <a:avLst/>
          </a:prstGeom>
          <a:gradFill flip="none" rotWithShape="1">
            <a:gsLst>
              <a:gs pos="0">
                <a:srgbClr val="2E5C8E">
                  <a:shade val="30000"/>
                  <a:satMod val="115000"/>
                </a:srgbClr>
              </a:gs>
              <a:gs pos="50000">
                <a:srgbClr val="2E5C8E">
                  <a:shade val="67500"/>
                  <a:satMod val="115000"/>
                </a:srgbClr>
              </a:gs>
              <a:gs pos="100000">
                <a:srgbClr val="2E5C8E">
                  <a:shade val="100000"/>
                  <a:satMod val="115000"/>
                </a:srgbClr>
              </a:gs>
            </a:gsLst>
            <a:lin ang="5400000" scaled="1"/>
            <a:tileRect/>
          </a:gradFill>
          <a:ln>
            <a:noFill/>
          </a:ln>
        </p:spPr>
        <p:txBody>
          <a:bodyPr anchor="ctr">
            <a:spAutoFit/>
          </a:bodyPr>
          <a:lstStyle/>
          <a:p>
            <a:pPr algn="ctr">
              <a:defRPr/>
            </a:pPr>
            <a:r>
              <a:rPr lang="en-US" sz="1800" dirty="0" smtClean="0">
                <a:effectLst>
                  <a:outerShdw blurRad="38100" dist="38100" dir="2700000" algn="tl">
                    <a:srgbClr val="000000">
                      <a:alpha val="43137"/>
                    </a:srgbClr>
                  </a:outerShdw>
                </a:effectLst>
                <a:latin typeface="Copperplate Gothic Bold" pitchFamily="34" charset="0"/>
              </a:rPr>
              <a:t>Saint Vincent Health Center</a:t>
            </a:r>
            <a:endParaRPr lang="en-US" sz="1800" dirty="0">
              <a:effectLst>
                <a:outerShdw blurRad="38100" dist="38100" dir="2700000" algn="tl">
                  <a:srgbClr val="000000">
                    <a:alpha val="43137"/>
                  </a:srgbClr>
                </a:outerShdw>
              </a:effectLst>
              <a:latin typeface="Copperplate Gothic Bold" pitchFamily="34" charset="0"/>
            </a:endParaRPr>
          </a:p>
          <a:p>
            <a:pPr algn="ctr">
              <a:defRPr/>
            </a:pPr>
            <a:r>
              <a:rPr lang="en-US" sz="1600" dirty="0" smtClean="0">
                <a:effectLst>
                  <a:outerShdw blurRad="38100" dist="38100" dir="2700000" algn="tl">
                    <a:srgbClr val="000000">
                      <a:alpha val="43137"/>
                    </a:srgbClr>
                  </a:outerShdw>
                </a:effectLst>
                <a:latin typeface="Copperplate Gothic Bold" pitchFamily="34" charset="0"/>
              </a:rPr>
              <a:t>New Addition Building</a:t>
            </a:r>
            <a:endParaRPr lang="en-US" sz="1600" dirty="0">
              <a:effectLst>
                <a:outerShdw blurRad="38100" dist="38100" dir="2700000" algn="tl">
                  <a:srgbClr val="000000">
                    <a:alpha val="43137"/>
                  </a:srgbClr>
                </a:outerShdw>
              </a:effectLst>
              <a:latin typeface="Copperplate Gothic Bold" pitchFamily="34" charset="0"/>
            </a:endParaRPr>
          </a:p>
          <a:p>
            <a:pPr algn="ctr">
              <a:defRPr/>
            </a:pPr>
            <a:r>
              <a:rPr lang="en-US" sz="1200" dirty="0" smtClean="0">
                <a:effectLst>
                  <a:outerShdw blurRad="38100" dist="38100" dir="2700000" algn="tl">
                    <a:srgbClr val="000000">
                      <a:alpha val="43137"/>
                    </a:srgbClr>
                  </a:outerShdw>
                </a:effectLst>
                <a:latin typeface="Copperplate Gothic Bold" pitchFamily="34" charset="0"/>
              </a:rPr>
              <a:t>Erie, PA</a:t>
            </a:r>
            <a:endParaRPr lang="en-US" sz="1200" dirty="0">
              <a:effectLst>
                <a:outerShdw blurRad="38100" dist="38100" dir="2700000" algn="tl">
                  <a:srgbClr val="000000">
                    <a:alpha val="43137"/>
                  </a:srgbClr>
                </a:outerShdw>
              </a:effectLst>
              <a:latin typeface="Copperplate Gothic Bold" pitchFamily="34" charset="0"/>
            </a:endParaRPr>
          </a:p>
          <a:p>
            <a:pPr algn="ctr">
              <a:defRPr/>
            </a:pPr>
            <a:endParaRPr lang="en-US" sz="800" dirty="0">
              <a:effectLst>
                <a:outerShdw blurRad="38100" dist="38100" dir="2700000" algn="tl">
                  <a:srgbClr val="000000">
                    <a:alpha val="43137"/>
                  </a:srgbClr>
                </a:outerShdw>
              </a:effectLst>
              <a:latin typeface="Copperplate Gothic Bold" pitchFamily="34" charset="0"/>
            </a:endParaRPr>
          </a:p>
          <a:p>
            <a:pPr algn="ctr">
              <a:defRPr/>
            </a:pPr>
            <a:r>
              <a:rPr lang="en-US" sz="1000" dirty="0" smtClean="0">
                <a:effectLst>
                  <a:outerShdw blurRad="38100" dist="38100" dir="2700000" algn="tl">
                    <a:srgbClr val="000000">
                      <a:alpha val="43137"/>
                    </a:srgbClr>
                  </a:outerShdw>
                </a:effectLst>
                <a:latin typeface="Copperplate Gothic Bold" pitchFamily="34" charset="0"/>
              </a:rPr>
              <a:t>Tyler </a:t>
            </a:r>
            <a:r>
              <a:rPr lang="en-US" sz="1000" dirty="0" err="1" smtClean="0">
                <a:effectLst>
                  <a:outerShdw blurRad="38100" dist="38100" dir="2700000" algn="tl">
                    <a:srgbClr val="000000">
                      <a:alpha val="43137"/>
                    </a:srgbClr>
                  </a:outerShdw>
                </a:effectLst>
                <a:latin typeface="Copperplate Gothic Bold" pitchFamily="34" charset="0"/>
              </a:rPr>
              <a:t>jaggi</a:t>
            </a:r>
            <a:r>
              <a:rPr lang="en-US" sz="1000" dirty="0" smtClean="0">
                <a:effectLst>
                  <a:outerShdw blurRad="38100" dist="38100" dir="2700000" algn="tl">
                    <a:srgbClr val="000000">
                      <a:alpha val="43137"/>
                    </a:srgbClr>
                  </a:outerShdw>
                </a:effectLst>
                <a:latin typeface="Copperplate Gothic Bold" pitchFamily="34" charset="0"/>
              </a:rPr>
              <a:t> | </a:t>
            </a:r>
            <a:r>
              <a:rPr lang="en-US" sz="1000" dirty="0">
                <a:effectLst>
                  <a:outerShdw blurRad="38100" dist="38100" dir="2700000" algn="tl">
                    <a:srgbClr val="000000">
                      <a:alpha val="43137"/>
                    </a:srgbClr>
                  </a:outerShdw>
                </a:effectLst>
                <a:latin typeface="Copperplate Gothic Bold" pitchFamily="34" charset="0"/>
              </a:rPr>
              <a:t>CONSTRUCTION MANAGEMENT</a:t>
            </a:r>
          </a:p>
        </p:txBody>
      </p:sp>
      <p:sp>
        <p:nvSpPr>
          <p:cNvPr id="4" name="TextBox 3"/>
          <p:cNvSpPr txBox="1"/>
          <p:nvPr/>
        </p:nvSpPr>
        <p:spPr>
          <a:xfrm>
            <a:off x="0" y="1058863"/>
            <a:ext cx="3810000" cy="5899692"/>
          </a:xfrm>
          <a:prstGeom prst="rect">
            <a:avLst/>
          </a:prstGeom>
          <a:solidFill>
            <a:schemeClr val="bg1"/>
          </a:solidFill>
          <a:ln>
            <a:noFill/>
          </a:ln>
        </p:spPr>
        <p:txBody>
          <a:bodyPr wrap="square">
            <a:spAutoFit/>
          </a:bodyPr>
          <a:lstStyle/>
          <a:p>
            <a:pPr>
              <a:defRPr/>
            </a:pPr>
            <a:endParaRPr lang="en-US" sz="1200" dirty="0">
              <a:latin typeface="Copperplate Gothic Bold" pitchFamily="34" charset="0"/>
            </a:endParaRPr>
          </a:p>
          <a:p>
            <a:pPr>
              <a:defRPr/>
            </a:pPr>
            <a:r>
              <a:rPr lang="en-US" sz="1200" dirty="0">
                <a:effectLst>
                  <a:outerShdw blurRad="38100" dist="38100" dir="2700000" algn="tl">
                    <a:srgbClr val="000000">
                      <a:alpha val="43137"/>
                    </a:srgbClr>
                  </a:outerShdw>
                </a:effectLst>
                <a:latin typeface="Copperplate Gothic Bold" pitchFamily="34" charset="0"/>
              </a:rPr>
              <a:t>PRESENTATION OUTLINE:</a:t>
            </a:r>
          </a:p>
          <a:p>
            <a:pPr>
              <a:defRPr/>
            </a:pPr>
            <a:endParaRPr lang="en-US" sz="800" dirty="0">
              <a:latin typeface="Copperplate Gothic Bold" pitchFamily="34" charset="0"/>
            </a:endParaRPr>
          </a:p>
          <a:p>
            <a:pPr marL="857250" lvl="1" indent="-400050">
              <a:lnSpc>
                <a:spcPct val="150000"/>
              </a:lnSpc>
              <a:buFont typeface="+mj-lt"/>
              <a:buAutoNum type="romanUcPeriod"/>
              <a:defRPr/>
            </a:pPr>
            <a:r>
              <a:rPr lang="en-US" sz="1000" dirty="0">
                <a:solidFill>
                  <a:schemeClr val="bg1">
                    <a:lumMod val="50000"/>
                    <a:lumOff val="50000"/>
                  </a:schemeClr>
                </a:solidFill>
                <a:latin typeface="Copperplate Gothic Bold" pitchFamily="34" charset="0"/>
              </a:rPr>
              <a:t>PROJECT BACKGROUND</a:t>
            </a:r>
          </a:p>
          <a:p>
            <a:pPr marL="857250" lvl="1" indent="-400050">
              <a:lnSpc>
                <a:spcPct val="150000"/>
              </a:lnSpc>
              <a:buFont typeface="+mj-lt"/>
              <a:buAutoNum type="romanUcPeriod"/>
              <a:defRPr/>
            </a:pPr>
            <a:r>
              <a:rPr lang="en-US" sz="1000" dirty="0">
                <a:solidFill>
                  <a:schemeClr val="bg1">
                    <a:lumMod val="50000"/>
                    <a:lumOff val="50000"/>
                  </a:schemeClr>
                </a:solidFill>
                <a:latin typeface="Copperplate Gothic Bold" pitchFamily="34" charset="0"/>
              </a:rPr>
              <a:t>ANALYSIS #1: </a:t>
            </a:r>
            <a:r>
              <a:rPr lang="en-US" sz="1000" dirty="0" smtClean="0">
                <a:solidFill>
                  <a:schemeClr val="bg1">
                    <a:lumMod val="50000"/>
                    <a:lumOff val="50000"/>
                  </a:schemeClr>
                </a:solidFill>
                <a:latin typeface="Copperplate Gothic Bold" pitchFamily="34" charset="0"/>
              </a:rPr>
              <a:t>Re-Sequencing Phasing</a:t>
            </a:r>
            <a:endParaRPr lang="en-US" sz="1000" dirty="0">
              <a:solidFill>
                <a:schemeClr val="bg1">
                  <a:lumMod val="50000"/>
                  <a:lumOff val="50000"/>
                </a:schemeClr>
              </a:solidFill>
              <a:latin typeface="Copperplate Gothic Bold" pitchFamily="34" charset="0"/>
            </a:endParaRPr>
          </a:p>
          <a:p>
            <a:pPr marL="1314450" lvl="2" indent="-400050">
              <a:lnSpc>
                <a:spcPct val="150000"/>
              </a:lnSpc>
              <a:buFont typeface="+mj-lt"/>
              <a:buAutoNum type="romanUcPeriod"/>
              <a:defRPr/>
            </a:pPr>
            <a:r>
              <a:rPr lang="en-US" sz="1000" dirty="0" smtClean="0">
                <a:solidFill>
                  <a:schemeClr val="bg1">
                    <a:lumMod val="50000"/>
                    <a:lumOff val="50000"/>
                  </a:schemeClr>
                </a:solidFill>
                <a:latin typeface="Copperplate Gothic Bold" pitchFamily="34" charset="0"/>
              </a:rPr>
              <a:t>Background</a:t>
            </a:r>
            <a:endParaRPr lang="en-US" sz="1000" dirty="0">
              <a:solidFill>
                <a:schemeClr val="bg1">
                  <a:lumMod val="50000"/>
                  <a:lumOff val="50000"/>
                </a:schemeClr>
              </a:solidFill>
              <a:latin typeface="Copperplate Gothic Bold" pitchFamily="34" charset="0"/>
            </a:endParaRPr>
          </a:p>
          <a:p>
            <a:pPr marL="1314450" lvl="2" indent="-400050">
              <a:lnSpc>
                <a:spcPct val="150000"/>
              </a:lnSpc>
              <a:buFont typeface="+mj-lt"/>
              <a:buAutoNum type="romanUcPeriod"/>
              <a:defRPr/>
            </a:pPr>
            <a:r>
              <a:rPr lang="en-US" sz="1000" dirty="0" smtClean="0">
                <a:solidFill>
                  <a:schemeClr val="bg1">
                    <a:lumMod val="50000"/>
                    <a:lumOff val="50000"/>
                  </a:schemeClr>
                </a:solidFill>
                <a:latin typeface="Copperplate Gothic Bold" pitchFamily="34" charset="0"/>
              </a:rPr>
              <a:t>Case Findings</a:t>
            </a:r>
            <a:endParaRPr lang="en-US" sz="1000" dirty="0">
              <a:solidFill>
                <a:schemeClr val="bg1">
                  <a:lumMod val="50000"/>
                  <a:lumOff val="50000"/>
                </a:schemeClr>
              </a:solidFill>
              <a:latin typeface="Copperplate Gothic Bold" pitchFamily="34" charset="0"/>
            </a:endParaRPr>
          </a:p>
          <a:p>
            <a:pPr marL="1314450" lvl="2" indent="-400050">
              <a:lnSpc>
                <a:spcPct val="150000"/>
              </a:lnSpc>
              <a:buFont typeface="+mj-lt"/>
              <a:buAutoNum type="romanUcPeriod"/>
              <a:defRPr/>
            </a:pPr>
            <a:r>
              <a:rPr lang="en-US" sz="1000" dirty="0" smtClean="0">
                <a:solidFill>
                  <a:schemeClr val="bg1">
                    <a:lumMod val="50000"/>
                    <a:lumOff val="50000"/>
                  </a:schemeClr>
                </a:solidFill>
                <a:latin typeface="Copperplate Gothic Bold" pitchFamily="34" charset="0"/>
              </a:rPr>
              <a:t>Recommendations</a:t>
            </a:r>
            <a:endParaRPr lang="en-US" sz="1000" dirty="0">
              <a:solidFill>
                <a:schemeClr val="bg1">
                  <a:lumMod val="50000"/>
                  <a:lumOff val="50000"/>
                </a:schemeClr>
              </a:solidFill>
              <a:latin typeface="Copperplate Gothic Bold" pitchFamily="34" charset="0"/>
            </a:endParaRPr>
          </a:p>
          <a:p>
            <a:pPr marL="857250" lvl="1" indent="-400050">
              <a:lnSpc>
                <a:spcPct val="150000"/>
              </a:lnSpc>
              <a:buFont typeface="+mj-lt"/>
              <a:buAutoNum type="romanUcPeriod"/>
              <a:defRPr/>
            </a:pPr>
            <a:r>
              <a:rPr lang="en-US" sz="1000" dirty="0">
                <a:latin typeface="Copperplate Gothic Bold" pitchFamily="34" charset="0"/>
              </a:rPr>
              <a:t>ANALYSIS #2: Precast Façade</a:t>
            </a:r>
          </a:p>
          <a:p>
            <a:pPr marL="1314450" lvl="2" indent="-400050">
              <a:lnSpc>
                <a:spcPct val="150000"/>
              </a:lnSpc>
              <a:buFont typeface="+mj-lt"/>
              <a:buAutoNum type="romanUcPeriod"/>
              <a:defRPr/>
            </a:pPr>
            <a:r>
              <a:rPr lang="en-US" sz="1000" dirty="0">
                <a:solidFill>
                  <a:schemeClr val="bg1">
                    <a:lumMod val="50000"/>
                    <a:lumOff val="50000"/>
                  </a:schemeClr>
                </a:solidFill>
                <a:latin typeface="Copperplate Gothic Bold" pitchFamily="34" charset="0"/>
              </a:rPr>
              <a:t>Design</a:t>
            </a:r>
          </a:p>
          <a:p>
            <a:pPr marL="1314450" lvl="2" indent="-400050">
              <a:lnSpc>
                <a:spcPct val="150000"/>
              </a:lnSpc>
              <a:buFont typeface="+mj-lt"/>
              <a:buAutoNum type="romanUcPeriod"/>
              <a:defRPr/>
            </a:pPr>
            <a:r>
              <a:rPr lang="en-US" sz="1000" dirty="0">
                <a:solidFill>
                  <a:schemeClr val="bg1">
                    <a:lumMod val="50000"/>
                    <a:lumOff val="50000"/>
                  </a:schemeClr>
                </a:solidFill>
                <a:latin typeface="Copperplate Gothic Bold" pitchFamily="34" charset="0"/>
              </a:rPr>
              <a:t>Structural Impact</a:t>
            </a:r>
          </a:p>
          <a:p>
            <a:pPr marL="1314450" lvl="2" indent="-400050">
              <a:lnSpc>
                <a:spcPct val="150000"/>
              </a:lnSpc>
              <a:buFont typeface="+mj-lt"/>
              <a:buAutoNum type="romanUcPeriod"/>
              <a:defRPr/>
            </a:pPr>
            <a:r>
              <a:rPr lang="en-US" sz="1000" dirty="0">
                <a:solidFill>
                  <a:schemeClr val="bg1">
                    <a:lumMod val="50000"/>
                    <a:lumOff val="50000"/>
                  </a:schemeClr>
                </a:solidFill>
                <a:latin typeface="Copperplate Gothic Bold" pitchFamily="34" charset="0"/>
              </a:rPr>
              <a:t>Schedule/Cost Impact</a:t>
            </a:r>
          </a:p>
          <a:p>
            <a:pPr marL="1314450" lvl="2" indent="-400050">
              <a:lnSpc>
                <a:spcPct val="150000"/>
              </a:lnSpc>
              <a:buFont typeface="+mj-lt"/>
              <a:buAutoNum type="romanUcPeriod"/>
              <a:defRPr/>
            </a:pPr>
            <a:r>
              <a:rPr lang="en-US" sz="1000" dirty="0" smtClean="0">
                <a:solidFill>
                  <a:schemeClr val="tx1">
                    <a:lumMod val="95000"/>
                  </a:schemeClr>
                </a:solidFill>
                <a:latin typeface="Copperplate Gothic Bold" pitchFamily="34" charset="0"/>
              </a:rPr>
              <a:t>Project Impact</a:t>
            </a:r>
            <a:endParaRPr lang="en-US" sz="1000" dirty="0">
              <a:solidFill>
                <a:schemeClr val="tx1">
                  <a:lumMod val="95000"/>
                </a:schemeClr>
              </a:solidFill>
              <a:latin typeface="Copperplate Gothic Bold" pitchFamily="34" charset="0"/>
            </a:endParaRPr>
          </a:p>
          <a:p>
            <a:pPr marL="1314450" lvl="2" indent="-400050">
              <a:lnSpc>
                <a:spcPct val="150000"/>
              </a:lnSpc>
              <a:buFont typeface="+mj-lt"/>
              <a:buAutoNum type="romanUcPeriod"/>
              <a:defRPr/>
            </a:pPr>
            <a:r>
              <a:rPr lang="en-US" sz="1000" dirty="0" smtClean="0">
                <a:solidFill>
                  <a:schemeClr val="bg1">
                    <a:lumMod val="50000"/>
                    <a:lumOff val="50000"/>
                  </a:schemeClr>
                </a:solidFill>
                <a:latin typeface="Copperplate Gothic Bold" pitchFamily="34" charset="0"/>
              </a:rPr>
              <a:t>The Choice</a:t>
            </a:r>
            <a:endParaRPr lang="en-US" sz="1000" dirty="0">
              <a:solidFill>
                <a:schemeClr val="bg1">
                  <a:lumMod val="50000"/>
                  <a:lumOff val="50000"/>
                </a:schemeClr>
              </a:solidFill>
              <a:latin typeface="Copperplate Gothic Bold" pitchFamily="34" charset="0"/>
            </a:endParaRPr>
          </a:p>
          <a:p>
            <a:pPr marL="857250" lvl="1" indent="-400050">
              <a:lnSpc>
                <a:spcPct val="150000"/>
              </a:lnSpc>
              <a:buFont typeface="+mj-lt"/>
              <a:buAutoNum type="romanUcPeriod"/>
              <a:defRPr/>
            </a:pPr>
            <a:r>
              <a:rPr lang="en-US" sz="1000" dirty="0">
                <a:solidFill>
                  <a:schemeClr val="bg1">
                    <a:lumMod val="50000"/>
                    <a:lumOff val="50000"/>
                  </a:schemeClr>
                </a:solidFill>
                <a:latin typeface="Copperplate Gothic Bold" pitchFamily="34" charset="0"/>
              </a:rPr>
              <a:t>ANALYSIS #3: </a:t>
            </a:r>
            <a:r>
              <a:rPr lang="en-US" sz="1000" dirty="0" smtClean="0">
                <a:solidFill>
                  <a:schemeClr val="bg1">
                    <a:lumMod val="50000"/>
                    <a:lumOff val="50000"/>
                  </a:schemeClr>
                </a:solidFill>
                <a:latin typeface="Copperplate Gothic Bold" pitchFamily="34" charset="0"/>
              </a:rPr>
              <a:t> BIM  Implementation </a:t>
            </a:r>
          </a:p>
          <a:p>
            <a:pPr marL="857250" lvl="1" indent="-400050">
              <a:lnSpc>
                <a:spcPct val="150000"/>
              </a:lnSpc>
              <a:buFont typeface="+mj-lt"/>
              <a:buAutoNum type="romanUcPeriod"/>
              <a:defRPr/>
            </a:pPr>
            <a:r>
              <a:rPr lang="en-US" sz="1000" dirty="0" smtClean="0">
                <a:solidFill>
                  <a:schemeClr val="bg1">
                    <a:lumMod val="50000"/>
                    <a:lumOff val="50000"/>
                  </a:schemeClr>
                </a:solidFill>
                <a:latin typeface="Copperplate Gothic Bold" pitchFamily="34" charset="0"/>
              </a:rPr>
              <a:t>ANALYSIS #4: ICRA Plan</a:t>
            </a:r>
          </a:p>
          <a:p>
            <a:pPr marL="1314450" lvl="2" indent="-400050">
              <a:lnSpc>
                <a:spcPct val="150000"/>
              </a:lnSpc>
              <a:buFont typeface="+mj-lt"/>
              <a:buAutoNum type="romanUcPeriod"/>
              <a:defRPr/>
            </a:pPr>
            <a:r>
              <a:rPr lang="en-US" sz="1000" dirty="0" smtClean="0">
                <a:solidFill>
                  <a:schemeClr val="bg1">
                    <a:lumMod val="50000"/>
                    <a:lumOff val="50000"/>
                  </a:schemeClr>
                </a:solidFill>
                <a:latin typeface="Copperplate Gothic Bold" pitchFamily="34" charset="0"/>
              </a:rPr>
              <a:t>ICRA Matrix</a:t>
            </a:r>
            <a:endParaRPr lang="en-US" sz="1000" dirty="0">
              <a:solidFill>
                <a:schemeClr val="bg1">
                  <a:lumMod val="50000"/>
                  <a:lumOff val="50000"/>
                </a:schemeClr>
              </a:solidFill>
              <a:latin typeface="Copperplate Gothic Bold" pitchFamily="34" charset="0"/>
            </a:endParaRPr>
          </a:p>
          <a:p>
            <a:pPr marL="1314450" lvl="2" indent="-400050">
              <a:lnSpc>
                <a:spcPct val="150000"/>
              </a:lnSpc>
              <a:buFont typeface="+mj-lt"/>
              <a:buAutoNum type="romanUcPeriod"/>
              <a:defRPr/>
            </a:pPr>
            <a:r>
              <a:rPr lang="en-US" sz="1000" dirty="0" smtClean="0">
                <a:solidFill>
                  <a:schemeClr val="bg1">
                    <a:lumMod val="50000"/>
                    <a:lumOff val="50000"/>
                  </a:schemeClr>
                </a:solidFill>
                <a:latin typeface="Copperplate Gothic Bold" pitchFamily="34" charset="0"/>
              </a:rPr>
              <a:t>Areas of Risk</a:t>
            </a:r>
          </a:p>
          <a:p>
            <a:pPr marL="1314450" lvl="2" indent="-400050">
              <a:lnSpc>
                <a:spcPct val="150000"/>
              </a:lnSpc>
              <a:buFont typeface="+mj-lt"/>
              <a:buAutoNum type="romanUcPeriod"/>
              <a:defRPr/>
            </a:pPr>
            <a:r>
              <a:rPr lang="en-US" sz="1000" dirty="0" smtClean="0">
                <a:solidFill>
                  <a:schemeClr val="bg1">
                    <a:lumMod val="50000"/>
                    <a:lumOff val="50000"/>
                  </a:schemeClr>
                </a:solidFill>
                <a:latin typeface="Copperplate Gothic Bold" pitchFamily="34" charset="0"/>
              </a:rPr>
              <a:t>Construction Precautions</a:t>
            </a:r>
            <a:endParaRPr lang="en-US" sz="1000" dirty="0">
              <a:solidFill>
                <a:schemeClr val="bg1">
                  <a:lumMod val="50000"/>
                  <a:lumOff val="50000"/>
                </a:schemeClr>
              </a:solidFill>
              <a:latin typeface="Copperplate Gothic Bold" pitchFamily="34" charset="0"/>
            </a:endParaRPr>
          </a:p>
          <a:p>
            <a:pPr marL="1314450" lvl="2" indent="-400050">
              <a:lnSpc>
                <a:spcPct val="150000"/>
              </a:lnSpc>
              <a:buFont typeface="+mj-lt"/>
              <a:buAutoNum type="romanUcPeriod"/>
              <a:defRPr/>
            </a:pPr>
            <a:r>
              <a:rPr lang="en-US" sz="1000" dirty="0" smtClean="0">
                <a:solidFill>
                  <a:schemeClr val="bg1">
                    <a:lumMod val="50000"/>
                    <a:lumOff val="50000"/>
                  </a:schemeClr>
                </a:solidFill>
                <a:latin typeface="Copperplate Gothic Bold" pitchFamily="34" charset="0"/>
              </a:rPr>
              <a:t>Mechanical Impact</a:t>
            </a:r>
          </a:p>
          <a:p>
            <a:pPr marL="857250" lvl="1" indent="-400050">
              <a:lnSpc>
                <a:spcPct val="150000"/>
              </a:lnSpc>
              <a:buFont typeface="+mj-lt"/>
              <a:buAutoNum type="romanUcPeriod"/>
              <a:defRPr/>
            </a:pPr>
            <a:r>
              <a:rPr lang="en-US" sz="1000" dirty="0" smtClean="0">
                <a:solidFill>
                  <a:schemeClr val="bg1">
                    <a:lumMod val="50000"/>
                    <a:lumOff val="50000"/>
                  </a:schemeClr>
                </a:solidFill>
                <a:latin typeface="Copperplate Gothic Bold" pitchFamily="34" charset="0"/>
              </a:rPr>
              <a:t>LESSONS </a:t>
            </a:r>
            <a:r>
              <a:rPr lang="en-US" sz="1000" dirty="0">
                <a:solidFill>
                  <a:schemeClr val="bg1">
                    <a:lumMod val="50000"/>
                    <a:lumOff val="50000"/>
                  </a:schemeClr>
                </a:solidFill>
                <a:latin typeface="Copperplate Gothic Bold" pitchFamily="34" charset="0"/>
              </a:rPr>
              <a:t>LEARNED</a:t>
            </a:r>
          </a:p>
          <a:p>
            <a:pPr marL="857250" lvl="1" indent="-400050">
              <a:lnSpc>
                <a:spcPct val="150000"/>
              </a:lnSpc>
              <a:buFont typeface="+mj-lt"/>
              <a:buAutoNum type="romanUcPeriod"/>
              <a:defRPr/>
            </a:pPr>
            <a:r>
              <a:rPr lang="en-US" sz="1000" dirty="0">
                <a:solidFill>
                  <a:schemeClr val="bg1">
                    <a:lumMod val="50000"/>
                    <a:lumOff val="50000"/>
                  </a:schemeClr>
                </a:solidFill>
                <a:latin typeface="Copperplate Gothic Bold" pitchFamily="34" charset="0"/>
              </a:rPr>
              <a:t>ACKNOWLEDGEMENTS </a:t>
            </a:r>
            <a:endParaRPr lang="en-US" sz="1400" dirty="0" smtClean="0">
              <a:solidFill>
                <a:schemeClr val="bg1">
                  <a:lumMod val="50000"/>
                  <a:lumOff val="50000"/>
                </a:schemeClr>
              </a:solidFill>
              <a:latin typeface="Copperplate Gothic Bold" pitchFamily="34" charset="0"/>
            </a:endParaRPr>
          </a:p>
          <a:p>
            <a:pPr marL="857250" lvl="1" indent="-400050">
              <a:lnSpc>
                <a:spcPct val="150000"/>
              </a:lnSpc>
              <a:buFont typeface="+mj-lt"/>
              <a:buAutoNum type="romanUcPeriod"/>
              <a:defRPr/>
            </a:pPr>
            <a:endParaRPr lang="en-US" sz="1400" dirty="0">
              <a:latin typeface="Copperplate Gothic Bold" pitchFamily="34" charset="0"/>
            </a:endParaRPr>
          </a:p>
          <a:p>
            <a:pPr marL="857250" lvl="1" indent="-400050">
              <a:lnSpc>
                <a:spcPct val="125000"/>
              </a:lnSpc>
              <a:defRPr/>
            </a:pPr>
            <a:endParaRPr lang="en-US" sz="1050" dirty="0">
              <a:latin typeface="Copperplate Gothic Bold" pitchFamily="34" charset="0"/>
            </a:endParaRPr>
          </a:p>
          <a:p>
            <a:pPr marL="857250" lvl="1" indent="-400050">
              <a:lnSpc>
                <a:spcPct val="125000"/>
              </a:lnSpc>
              <a:defRPr/>
            </a:pPr>
            <a:endParaRPr lang="en-US" sz="1050" dirty="0">
              <a:latin typeface="Copperplate Gothic Bold" pitchFamily="34" charset="0"/>
            </a:endParaRPr>
          </a:p>
          <a:p>
            <a:pPr marL="857250" lvl="1" indent="-400050">
              <a:lnSpc>
                <a:spcPct val="125000"/>
              </a:lnSpc>
              <a:defRPr/>
            </a:pPr>
            <a:endParaRPr lang="en-US" sz="1050" dirty="0">
              <a:latin typeface="Copperplate Gothic Bold" pitchFamily="34" charset="0"/>
            </a:endParaRPr>
          </a:p>
        </p:txBody>
      </p:sp>
      <p:cxnSp>
        <p:nvCxnSpPr>
          <p:cNvPr id="8" name="Straight Connector 7"/>
          <p:cNvCxnSpPr/>
          <p:nvPr/>
        </p:nvCxnSpPr>
        <p:spPr>
          <a:xfrm rot="5400000" flipH="1" flipV="1">
            <a:off x="914400" y="3962400"/>
            <a:ext cx="57912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0" y="1066800"/>
            <a:ext cx="27432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5400000" flipH="1" flipV="1">
            <a:off x="8610600" y="533400"/>
            <a:ext cx="10668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5400000" flipH="1" flipV="1">
            <a:off x="17754600" y="533400"/>
            <a:ext cx="10668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10058400" y="1905000"/>
            <a:ext cx="7848600" cy="4524315"/>
          </a:xfrm>
          <a:prstGeom prst="rect">
            <a:avLst/>
          </a:prstGeom>
          <a:noFill/>
        </p:spPr>
        <p:txBody>
          <a:bodyPr>
            <a:spAutoFit/>
          </a:bodyPr>
          <a:lstStyle/>
          <a:p>
            <a:pPr>
              <a:defRPr/>
            </a:pPr>
            <a:r>
              <a:rPr lang="en-US" sz="1800" b="1" dirty="0">
                <a:solidFill>
                  <a:schemeClr val="bg1">
                    <a:lumMod val="50000"/>
                    <a:lumOff val="50000"/>
                  </a:schemeClr>
                </a:solidFill>
                <a:latin typeface="Copperplate Gothic Bold" pitchFamily="34" charset="0"/>
              </a:rPr>
              <a:t>SITE CONGESTION:</a:t>
            </a:r>
          </a:p>
          <a:p>
            <a:pPr>
              <a:defRPr/>
            </a:pPr>
            <a:endParaRPr lang="en-US" sz="1800" dirty="0">
              <a:latin typeface="Copperplate Gothic Bold" pitchFamily="34" charset="0"/>
            </a:endParaRPr>
          </a:p>
          <a:p>
            <a:pPr lvl="1">
              <a:buFont typeface="Arial" pitchFamily="34" charset="0"/>
              <a:buChar char="•"/>
              <a:defRPr/>
            </a:pPr>
            <a:r>
              <a:rPr lang="en-US" sz="1800" dirty="0">
                <a:latin typeface="Copperplate Gothic Bold" pitchFamily="34" charset="0"/>
              </a:rPr>
              <a:t>  Reduced façade schedule allows for no trade overlap</a:t>
            </a:r>
          </a:p>
          <a:p>
            <a:pPr lvl="1">
              <a:buFont typeface="Arial" pitchFamily="34" charset="0"/>
              <a:buChar char="•"/>
              <a:defRPr/>
            </a:pPr>
            <a:r>
              <a:rPr lang="en-US" sz="1800" dirty="0">
                <a:latin typeface="Copperplate Gothic Bold" pitchFamily="34" charset="0"/>
              </a:rPr>
              <a:t>  Concrete/steel occupy site solely</a:t>
            </a:r>
          </a:p>
          <a:p>
            <a:pPr lvl="1">
              <a:buFont typeface="Arial" pitchFamily="34" charset="0"/>
              <a:buChar char="•"/>
              <a:defRPr/>
            </a:pPr>
            <a:r>
              <a:rPr lang="en-US" sz="1800" dirty="0">
                <a:latin typeface="Copperplate Gothic Bold" pitchFamily="34" charset="0"/>
              </a:rPr>
              <a:t>  No masonry staging areas or scaffolding</a:t>
            </a:r>
          </a:p>
          <a:p>
            <a:pPr lvl="1">
              <a:buFont typeface="Arial" pitchFamily="34" charset="0"/>
              <a:buChar char="•"/>
              <a:defRPr/>
            </a:pPr>
            <a:r>
              <a:rPr lang="en-US" sz="1800" dirty="0">
                <a:latin typeface="Copperplate Gothic Bold" pitchFamily="34" charset="0"/>
              </a:rPr>
              <a:t>  Increased efficiency</a:t>
            </a:r>
          </a:p>
          <a:p>
            <a:pPr lvl="1">
              <a:buFont typeface="Arial" pitchFamily="34" charset="0"/>
              <a:buChar char="•"/>
              <a:defRPr/>
            </a:pPr>
            <a:r>
              <a:rPr lang="en-US" sz="1800" dirty="0">
                <a:latin typeface="Copperplate Gothic Bold" pitchFamily="34" charset="0"/>
              </a:rPr>
              <a:t>  Only metal decking will occur during precast erection</a:t>
            </a:r>
          </a:p>
          <a:p>
            <a:pPr>
              <a:defRPr/>
            </a:pPr>
            <a:endParaRPr lang="en-US" sz="1800" dirty="0">
              <a:latin typeface="Copperplate Gothic Bold" pitchFamily="34" charset="0"/>
            </a:endParaRPr>
          </a:p>
          <a:p>
            <a:pPr>
              <a:defRPr/>
            </a:pPr>
            <a:r>
              <a:rPr lang="en-US" sz="1800" b="1" dirty="0">
                <a:solidFill>
                  <a:schemeClr val="bg1">
                    <a:lumMod val="50000"/>
                    <a:lumOff val="50000"/>
                  </a:schemeClr>
                </a:solidFill>
                <a:latin typeface="Copperplate Gothic Bold" pitchFamily="34" charset="0"/>
              </a:rPr>
              <a:t>PRECAST ERECTION SEQUENCE:</a:t>
            </a:r>
          </a:p>
          <a:p>
            <a:pPr>
              <a:defRPr/>
            </a:pPr>
            <a:endParaRPr lang="en-US" sz="1800" dirty="0">
              <a:latin typeface="Copperplate Gothic Bold" pitchFamily="34" charset="0"/>
            </a:endParaRPr>
          </a:p>
          <a:p>
            <a:pPr lvl="1">
              <a:buFont typeface="Arial" pitchFamily="34" charset="0"/>
              <a:buChar char="•"/>
              <a:defRPr/>
            </a:pPr>
            <a:r>
              <a:rPr lang="en-US" sz="1800" dirty="0">
                <a:latin typeface="Copperplate Gothic Bold" pitchFamily="34" charset="0"/>
              </a:rPr>
              <a:t>  additional phase to construction</a:t>
            </a:r>
          </a:p>
          <a:p>
            <a:pPr lvl="1">
              <a:buFont typeface="Arial" pitchFamily="34" charset="0"/>
              <a:buChar char="•"/>
              <a:defRPr/>
            </a:pPr>
            <a:r>
              <a:rPr lang="en-US" sz="1800" dirty="0">
                <a:latin typeface="Copperplate Gothic Bold" pitchFamily="34" charset="0"/>
              </a:rPr>
              <a:t>  erection begins on </a:t>
            </a:r>
            <a:r>
              <a:rPr lang="en-US" sz="1800" dirty="0" smtClean="0">
                <a:latin typeface="Copperplate Gothic Bold" pitchFamily="34" charset="0"/>
              </a:rPr>
              <a:t>East </a:t>
            </a:r>
            <a:r>
              <a:rPr lang="en-US" sz="1800" dirty="0">
                <a:latin typeface="Copperplate Gothic Bold" pitchFamily="34" charset="0"/>
              </a:rPr>
              <a:t>façade, works clockwise</a:t>
            </a:r>
          </a:p>
          <a:p>
            <a:pPr lvl="1">
              <a:buFont typeface="Arial" pitchFamily="34" charset="0"/>
              <a:buChar char="•"/>
              <a:defRPr/>
            </a:pPr>
            <a:r>
              <a:rPr lang="en-US" sz="1800" dirty="0">
                <a:latin typeface="Copperplate Gothic Bold" pitchFamily="34" charset="0"/>
              </a:rPr>
              <a:t>  </a:t>
            </a:r>
            <a:r>
              <a:rPr lang="en-US" sz="1800" dirty="0" smtClean="0">
                <a:latin typeface="Copperplate Gothic Bold" pitchFamily="34" charset="0"/>
              </a:rPr>
              <a:t>One </a:t>
            </a:r>
            <a:r>
              <a:rPr lang="en-US" sz="1800" dirty="0">
                <a:latin typeface="Copperplate Gothic Bold" pitchFamily="34" charset="0"/>
              </a:rPr>
              <a:t>delivery truck locations</a:t>
            </a:r>
          </a:p>
          <a:p>
            <a:pPr lvl="1">
              <a:buFont typeface="Arial" pitchFamily="34" charset="0"/>
              <a:buChar char="•"/>
              <a:defRPr/>
            </a:pPr>
            <a:r>
              <a:rPr lang="en-US" sz="1800" dirty="0">
                <a:latin typeface="Copperplate Gothic Bold" pitchFamily="34" charset="0"/>
              </a:rPr>
              <a:t>  </a:t>
            </a:r>
            <a:r>
              <a:rPr lang="en-US" sz="1800" dirty="0" smtClean="0">
                <a:latin typeface="Copperplate Gothic Bold" pitchFamily="34" charset="0"/>
              </a:rPr>
              <a:t>Two </a:t>
            </a:r>
            <a:r>
              <a:rPr lang="en-US" sz="1800" dirty="0">
                <a:latin typeface="Copperplate Gothic Bold" pitchFamily="34" charset="0"/>
              </a:rPr>
              <a:t>precast crane locations</a:t>
            </a:r>
          </a:p>
        </p:txBody>
      </p:sp>
      <p:pic>
        <p:nvPicPr>
          <p:cNvPr id="23581" name="Picture 52" descr="penns state logo.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4800" y="228600"/>
            <a:ext cx="1114425" cy="593725"/>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23582" name="Picture 53" descr="penns state logo.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6012775" y="228600"/>
            <a:ext cx="1114425" cy="593725"/>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23584" name="TextBox 39"/>
          <p:cNvSpPr txBox="1">
            <a:spLocks noChangeArrowheads="1"/>
          </p:cNvSpPr>
          <p:nvPr/>
        </p:nvSpPr>
        <p:spPr bwMode="auto">
          <a:xfrm>
            <a:off x="26822400" y="6473825"/>
            <a:ext cx="457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200">
                <a:solidFill>
                  <a:schemeClr val="tx1"/>
                </a:solidFill>
                <a:latin typeface="Arial" charset="0"/>
              </a:defRPr>
            </a:lvl1pPr>
            <a:lvl2pPr marL="742950" indent="-285750" eaLnBrk="0" hangingPunct="0">
              <a:defRPr sz="2200">
                <a:solidFill>
                  <a:schemeClr val="tx1"/>
                </a:solidFill>
                <a:latin typeface="Arial" charset="0"/>
              </a:defRPr>
            </a:lvl2pPr>
            <a:lvl3pPr marL="1143000" indent="-228600" eaLnBrk="0" hangingPunct="0">
              <a:defRPr sz="2200">
                <a:solidFill>
                  <a:schemeClr val="tx1"/>
                </a:solidFill>
                <a:latin typeface="Arial" charset="0"/>
              </a:defRPr>
            </a:lvl3pPr>
            <a:lvl4pPr marL="1600200" indent="-228600" eaLnBrk="0" hangingPunct="0">
              <a:defRPr sz="2200">
                <a:solidFill>
                  <a:schemeClr val="tx1"/>
                </a:solidFill>
                <a:latin typeface="Arial" charset="0"/>
              </a:defRPr>
            </a:lvl4pPr>
            <a:lvl5pPr marL="2057400" indent="-228600" eaLnBrk="0" hangingPunct="0">
              <a:defRPr sz="2200">
                <a:solidFill>
                  <a:schemeClr val="tx1"/>
                </a:solidFill>
                <a:latin typeface="Arial" charset="0"/>
              </a:defRPr>
            </a:lvl5pPr>
            <a:lvl6pPr marL="2514600" indent="-228600" eaLnBrk="0" fontAlgn="base" hangingPunct="0">
              <a:spcBef>
                <a:spcPct val="0"/>
              </a:spcBef>
              <a:spcAft>
                <a:spcPct val="0"/>
              </a:spcAft>
              <a:defRPr sz="2200">
                <a:solidFill>
                  <a:schemeClr val="tx1"/>
                </a:solidFill>
                <a:latin typeface="Arial" charset="0"/>
              </a:defRPr>
            </a:lvl6pPr>
            <a:lvl7pPr marL="2971800" indent="-228600" eaLnBrk="0" fontAlgn="base" hangingPunct="0">
              <a:spcBef>
                <a:spcPct val="0"/>
              </a:spcBef>
              <a:spcAft>
                <a:spcPct val="0"/>
              </a:spcAft>
              <a:defRPr sz="2200">
                <a:solidFill>
                  <a:schemeClr val="tx1"/>
                </a:solidFill>
                <a:latin typeface="Arial" charset="0"/>
              </a:defRPr>
            </a:lvl7pPr>
            <a:lvl8pPr marL="3429000" indent="-228600" eaLnBrk="0" fontAlgn="base" hangingPunct="0">
              <a:spcBef>
                <a:spcPct val="0"/>
              </a:spcBef>
              <a:spcAft>
                <a:spcPct val="0"/>
              </a:spcAft>
              <a:defRPr sz="2200">
                <a:solidFill>
                  <a:schemeClr val="tx1"/>
                </a:solidFill>
                <a:latin typeface="Arial" charset="0"/>
              </a:defRPr>
            </a:lvl8pPr>
            <a:lvl9pPr marL="3886200" indent="-228600" eaLnBrk="0" fontAlgn="base" hangingPunct="0">
              <a:spcBef>
                <a:spcPct val="0"/>
              </a:spcBef>
              <a:spcAft>
                <a:spcPct val="0"/>
              </a:spcAft>
              <a:defRPr sz="2200">
                <a:solidFill>
                  <a:schemeClr val="tx1"/>
                </a:solidFill>
                <a:latin typeface="Arial" charset="0"/>
              </a:defRPr>
            </a:lvl9pPr>
          </a:lstStyle>
          <a:p>
            <a:pPr eaLnBrk="1" hangingPunct="1"/>
            <a:fld id="{FBBAE181-011A-42DE-B96B-556D36D4FE92}" type="slidenum">
              <a:rPr lang="en-US" sz="1400" b="1">
                <a:latin typeface="Copperplate Gothic Bold" pitchFamily="34" charset="0"/>
              </a:rPr>
              <a:pPr eaLnBrk="1" hangingPunct="1"/>
              <a:t>20</a:t>
            </a:fld>
            <a:endParaRPr lang="en-US" sz="1400" b="1">
              <a:latin typeface="Copperplate Gothic Bold" pitchFamily="34" charset="0"/>
            </a:endParaRPr>
          </a:p>
        </p:txBody>
      </p:sp>
      <p:pic>
        <p:nvPicPr>
          <p:cNvPr id="36" name="Picture 35"/>
          <p:cNvPicPr/>
          <p:nvPr/>
        </p:nvPicPr>
        <p:blipFill>
          <a:blip r:embed="rId4">
            <a:extLst>
              <a:ext uri="{28A0092B-C50C-407E-A947-70E740481C1C}">
                <a14:useLocalDpi xmlns:a14="http://schemas.microsoft.com/office/drawing/2010/main" val="0"/>
              </a:ext>
            </a:extLst>
          </a:blip>
          <a:srcRect/>
          <a:stretch>
            <a:fillRect/>
          </a:stretch>
        </p:blipFill>
        <p:spPr bwMode="auto">
          <a:xfrm>
            <a:off x="1419225" y="6170610"/>
            <a:ext cx="1728788" cy="457200"/>
          </a:xfrm>
          <a:prstGeom prst="rect">
            <a:avLst/>
          </a:prstGeom>
          <a:noFill/>
          <a:ln>
            <a:noFill/>
          </a:ln>
        </p:spPr>
      </p:pic>
      <p:pic>
        <p:nvPicPr>
          <p:cNvPr id="37" name="Picture 36"/>
          <p:cNvPicPr/>
          <p:nvPr/>
        </p:nvPicPr>
        <p:blipFill>
          <a:blip r:embed="rId5">
            <a:extLst>
              <a:ext uri="{28A0092B-C50C-407E-A947-70E740481C1C}">
                <a14:useLocalDpi xmlns:a14="http://schemas.microsoft.com/office/drawing/2010/main" val="0"/>
              </a:ext>
            </a:extLst>
          </a:blip>
          <a:srcRect/>
          <a:stretch>
            <a:fillRect/>
          </a:stretch>
        </p:blipFill>
        <p:spPr bwMode="auto">
          <a:xfrm>
            <a:off x="570819" y="6170610"/>
            <a:ext cx="582386" cy="457201"/>
          </a:xfrm>
          <a:prstGeom prst="rect">
            <a:avLst/>
          </a:prstGeom>
          <a:noFill/>
          <a:ln>
            <a:noFill/>
          </a:ln>
        </p:spPr>
      </p:pic>
      <p:sp>
        <p:nvSpPr>
          <p:cNvPr id="3" name="TextBox 2"/>
          <p:cNvSpPr txBox="1"/>
          <p:nvPr/>
        </p:nvSpPr>
        <p:spPr>
          <a:xfrm>
            <a:off x="10058400" y="1359459"/>
            <a:ext cx="7848600" cy="461665"/>
          </a:xfrm>
          <a:prstGeom prst="rect">
            <a:avLst/>
          </a:prstGeom>
          <a:noFill/>
        </p:spPr>
        <p:txBody>
          <a:bodyPr wrap="square" rtlCol="0">
            <a:spAutoFit/>
          </a:bodyPr>
          <a:lstStyle/>
          <a:p>
            <a:pPr algn="ctr"/>
            <a:r>
              <a:rPr lang="en-US" sz="2400" b="1" dirty="0" smtClean="0">
                <a:latin typeface="Copperplate Gothic Bold" pitchFamily="34" charset="0"/>
              </a:rPr>
              <a:t>Site Congestion / Site Coordination</a:t>
            </a:r>
            <a:endParaRPr lang="en-US" b="1" dirty="0">
              <a:latin typeface="Copperplate Gothic Bold" pitchFamily="34" charset="0"/>
            </a:endParaRPr>
          </a:p>
        </p:txBody>
      </p:sp>
      <p:pic>
        <p:nvPicPr>
          <p:cNvPr id="16387"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62400" y="2057400"/>
            <a:ext cx="5029200" cy="276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410"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126199" y="1359459"/>
            <a:ext cx="6978543" cy="494532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15853945"/>
      </p:ext>
    </p:extLst>
  </p:cSld>
  <p:clrMapOvr>
    <a:masterClrMapping/>
  </p:clrMapOvr>
  <p:transition spd="med">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p:cNvSpPr txBox="1"/>
          <p:nvPr/>
        </p:nvSpPr>
        <p:spPr>
          <a:xfrm>
            <a:off x="18288000" y="0"/>
            <a:ext cx="9144000" cy="1077913"/>
          </a:xfrm>
          <a:prstGeom prst="rect">
            <a:avLst/>
          </a:prstGeom>
          <a:gradFill flip="none" rotWithShape="1">
            <a:gsLst>
              <a:gs pos="0">
                <a:srgbClr val="2E5C8E">
                  <a:shade val="30000"/>
                  <a:satMod val="115000"/>
                </a:srgbClr>
              </a:gs>
              <a:gs pos="50000">
                <a:srgbClr val="2E5C8E">
                  <a:shade val="67500"/>
                  <a:satMod val="115000"/>
                </a:srgbClr>
              </a:gs>
              <a:gs pos="100000">
                <a:srgbClr val="2E5C8E">
                  <a:shade val="100000"/>
                  <a:satMod val="115000"/>
                </a:srgbClr>
              </a:gs>
            </a:gsLst>
            <a:lin ang="5400000" scaled="1"/>
            <a:tileRect/>
          </a:gradFill>
          <a:ln>
            <a:noFill/>
          </a:ln>
        </p:spPr>
        <p:txBody>
          <a:bodyPr anchor="ctr">
            <a:spAutoFit/>
          </a:bodyPr>
          <a:lstStyle/>
          <a:p>
            <a:pPr algn="ctr">
              <a:defRPr/>
            </a:pPr>
            <a:r>
              <a:rPr lang="en-US" sz="1800" dirty="0">
                <a:effectLst>
                  <a:outerShdw blurRad="38100" dist="38100" dir="2700000" algn="tl">
                    <a:srgbClr val="000000">
                      <a:alpha val="43137"/>
                    </a:srgbClr>
                  </a:outerShdw>
                </a:effectLst>
                <a:latin typeface="Copperplate Gothic Bold" pitchFamily="34" charset="0"/>
              </a:rPr>
              <a:t>Saint Vincent Health Center</a:t>
            </a:r>
          </a:p>
          <a:p>
            <a:pPr algn="ctr">
              <a:defRPr/>
            </a:pPr>
            <a:r>
              <a:rPr lang="en-US" sz="1600" dirty="0">
                <a:effectLst>
                  <a:outerShdw blurRad="38100" dist="38100" dir="2700000" algn="tl">
                    <a:srgbClr val="000000">
                      <a:alpha val="43137"/>
                    </a:srgbClr>
                  </a:outerShdw>
                </a:effectLst>
                <a:latin typeface="Copperplate Gothic Bold" pitchFamily="34" charset="0"/>
              </a:rPr>
              <a:t>New Addition Building</a:t>
            </a:r>
          </a:p>
          <a:p>
            <a:pPr algn="ctr">
              <a:defRPr/>
            </a:pPr>
            <a:r>
              <a:rPr lang="en-US" sz="1200" dirty="0">
                <a:effectLst>
                  <a:outerShdw blurRad="38100" dist="38100" dir="2700000" algn="tl">
                    <a:srgbClr val="000000">
                      <a:alpha val="43137"/>
                    </a:srgbClr>
                  </a:outerShdw>
                </a:effectLst>
                <a:latin typeface="Copperplate Gothic Bold" pitchFamily="34" charset="0"/>
              </a:rPr>
              <a:t>Erie, PA</a:t>
            </a:r>
          </a:p>
          <a:p>
            <a:pPr algn="ctr">
              <a:defRPr/>
            </a:pPr>
            <a:endParaRPr lang="en-US" sz="800" dirty="0" smtClean="0">
              <a:effectLst>
                <a:outerShdw blurRad="38100" dist="38100" dir="2700000" algn="tl">
                  <a:srgbClr val="000000">
                    <a:alpha val="43137"/>
                  </a:srgbClr>
                </a:outerShdw>
              </a:effectLst>
              <a:latin typeface="Copperplate Gothic Bold" pitchFamily="34" charset="0"/>
            </a:endParaRPr>
          </a:p>
          <a:p>
            <a:pPr algn="ctr">
              <a:defRPr/>
            </a:pPr>
            <a:r>
              <a:rPr lang="en-US" sz="1000" dirty="0" smtClean="0">
                <a:effectLst>
                  <a:outerShdw blurRad="38100" dist="38100" dir="2700000" algn="tl">
                    <a:srgbClr val="000000">
                      <a:alpha val="43137"/>
                    </a:srgbClr>
                  </a:outerShdw>
                </a:effectLst>
                <a:latin typeface="Copperplate Gothic Bold" pitchFamily="34" charset="0"/>
              </a:rPr>
              <a:t>TYLER JAGGI | CONSTRUCTION MANAGEMENT</a:t>
            </a:r>
            <a:endParaRPr lang="en-US" sz="1000" dirty="0">
              <a:effectLst>
                <a:outerShdw blurRad="38100" dist="38100" dir="2700000" algn="tl">
                  <a:srgbClr val="000000">
                    <a:alpha val="43137"/>
                  </a:srgbClr>
                </a:outerShdw>
              </a:effectLst>
              <a:latin typeface="Copperplate Gothic Bold" pitchFamily="34" charset="0"/>
            </a:endParaRPr>
          </a:p>
        </p:txBody>
      </p:sp>
      <p:sp>
        <p:nvSpPr>
          <p:cNvPr id="17" name="TextBox 16"/>
          <p:cNvSpPr txBox="1"/>
          <p:nvPr/>
        </p:nvSpPr>
        <p:spPr>
          <a:xfrm>
            <a:off x="9144000" y="0"/>
            <a:ext cx="9144000" cy="1077913"/>
          </a:xfrm>
          <a:prstGeom prst="rect">
            <a:avLst/>
          </a:prstGeom>
          <a:gradFill flip="none" rotWithShape="1">
            <a:gsLst>
              <a:gs pos="0">
                <a:schemeClr val="bg1">
                  <a:lumMod val="65000"/>
                  <a:lumOff val="35000"/>
                  <a:shade val="30000"/>
                  <a:satMod val="115000"/>
                </a:schemeClr>
              </a:gs>
              <a:gs pos="50000">
                <a:schemeClr val="bg1">
                  <a:lumMod val="65000"/>
                  <a:lumOff val="35000"/>
                  <a:shade val="67500"/>
                  <a:satMod val="115000"/>
                </a:schemeClr>
              </a:gs>
              <a:gs pos="100000">
                <a:schemeClr val="bg1">
                  <a:lumMod val="65000"/>
                  <a:lumOff val="35000"/>
                  <a:shade val="100000"/>
                  <a:satMod val="115000"/>
                </a:schemeClr>
              </a:gs>
            </a:gsLst>
            <a:lin ang="5400000" scaled="1"/>
            <a:tileRect/>
          </a:gradFill>
          <a:ln>
            <a:noFill/>
          </a:ln>
        </p:spPr>
        <p:txBody>
          <a:bodyPr anchor="ctr">
            <a:spAutoFit/>
          </a:bodyPr>
          <a:lstStyle/>
          <a:p>
            <a:pPr algn="ctr">
              <a:defRPr/>
            </a:pPr>
            <a:endParaRPr lang="en-US" sz="1000" dirty="0">
              <a:latin typeface="Copperplate Gothic Bold" pitchFamily="34" charset="0"/>
            </a:endParaRPr>
          </a:p>
          <a:p>
            <a:pPr algn="ctr">
              <a:defRPr/>
            </a:pPr>
            <a:endParaRPr lang="en-US" sz="1000" dirty="0">
              <a:latin typeface="Copperplate Gothic Bold" pitchFamily="34" charset="0"/>
            </a:endParaRPr>
          </a:p>
          <a:p>
            <a:pPr algn="ctr">
              <a:defRPr/>
            </a:pPr>
            <a:r>
              <a:rPr lang="en-US" sz="2400" b="1" dirty="0" smtClean="0">
                <a:effectLst>
                  <a:outerShdw blurRad="38100" dist="38100" dir="2700000" algn="tl">
                    <a:srgbClr val="000000">
                      <a:alpha val="43137"/>
                    </a:srgbClr>
                  </a:outerShdw>
                </a:effectLst>
                <a:latin typeface="Copperplate Gothic Bold" pitchFamily="34" charset="0"/>
              </a:rPr>
              <a:t>Precast Façade vs. Hand-Laid Masonry </a:t>
            </a:r>
            <a:endParaRPr lang="en-US" sz="2400" b="1" dirty="0">
              <a:effectLst>
                <a:outerShdw blurRad="38100" dist="38100" dir="2700000" algn="tl">
                  <a:srgbClr val="000000">
                    <a:alpha val="43137"/>
                  </a:srgbClr>
                </a:outerShdw>
              </a:effectLst>
              <a:latin typeface="Copperplate Gothic Bold" pitchFamily="34" charset="0"/>
            </a:endParaRPr>
          </a:p>
          <a:p>
            <a:pPr algn="ctr">
              <a:defRPr/>
            </a:pPr>
            <a:endParaRPr lang="en-US" sz="1000" dirty="0">
              <a:latin typeface="Copperplate Gothic Bold" pitchFamily="34" charset="0"/>
            </a:endParaRPr>
          </a:p>
          <a:p>
            <a:pPr algn="ctr">
              <a:defRPr/>
            </a:pPr>
            <a:endParaRPr lang="en-US" sz="1000" dirty="0">
              <a:latin typeface="Copperplate Gothic Bold" pitchFamily="34" charset="0"/>
            </a:endParaRPr>
          </a:p>
        </p:txBody>
      </p:sp>
      <p:sp>
        <p:nvSpPr>
          <p:cNvPr id="6" name="TextBox 5"/>
          <p:cNvSpPr txBox="1"/>
          <p:nvPr/>
        </p:nvSpPr>
        <p:spPr>
          <a:xfrm>
            <a:off x="0" y="0"/>
            <a:ext cx="9144000" cy="1077913"/>
          </a:xfrm>
          <a:prstGeom prst="rect">
            <a:avLst/>
          </a:prstGeom>
          <a:gradFill flip="none" rotWithShape="1">
            <a:gsLst>
              <a:gs pos="0">
                <a:srgbClr val="2E5C8E">
                  <a:shade val="30000"/>
                  <a:satMod val="115000"/>
                </a:srgbClr>
              </a:gs>
              <a:gs pos="50000">
                <a:srgbClr val="2E5C8E">
                  <a:shade val="67500"/>
                  <a:satMod val="115000"/>
                </a:srgbClr>
              </a:gs>
              <a:gs pos="100000">
                <a:srgbClr val="2E5C8E">
                  <a:shade val="100000"/>
                  <a:satMod val="115000"/>
                </a:srgbClr>
              </a:gs>
            </a:gsLst>
            <a:lin ang="5400000" scaled="1"/>
            <a:tileRect/>
          </a:gradFill>
          <a:ln>
            <a:noFill/>
          </a:ln>
        </p:spPr>
        <p:txBody>
          <a:bodyPr anchor="ctr">
            <a:spAutoFit/>
          </a:bodyPr>
          <a:lstStyle/>
          <a:p>
            <a:pPr algn="ctr">
              <a:defRPr/>
            </a:pPr>
            <a:r>
              <a:rPr lang="en-US" sz="1800" dirty="0" smtClean="0">
                <a:effectLst>
                  <a:outerShdw blurRad="38100" dist="38100" dir="2700000" algn="tl">
                    <a:srgbClr val="000000">
                      <a:alpha val="43137"/>
                    </a:srgbClr>
                  </a:outerShdw>
                </a:effectLst>
                <a:latin typeface="Copperplate Gothic Bold" pitchFamily="34" charset="0"/>
              </a:rPr>
              <a:t>Saint Vincent Health Center</a:t>
            </a:r>
            <a:endParaRPr lang="en-US" sz="1800" dirty="0">
              <a:effectLst>
                <a:outerShdw blurRad="38100" dist="38100" dir="2700000" algn="tl">
                  <a:srgbClr val="000000">
                    <a:alpha val="43137"/>
                  </a:srgbClr>
                </a:outerShdw>
              </a:effectLst>
              <a:latin typeface="Copperplate Gothic Bold" pitchFamily="34" charset="0"/>
            </a:endParaRPr>
          </a:p>
          <a:p>
            <a:pPr algn="ctr">
              <a:defRPr/>
            </a:pPr>
            <a:r>
              <a:rPr lang="en-US" sz="1600" dirty="0" smtClean="0">
                <a:effectLst>
                  <a:outerShdw blurRad="38100" dist="38100" dir="2700000" algn="tl">
                    <a:srgbClr val="000000">
                      <a:alpha val="43137"/>
                    </a:srgbClr>
                  </a:outerShdw>
                </a:effectLst>
                <a:latin typeface="Copperplate Gothic Bold" pitchFamily="34" charset="0"/>
              </a:rPr>
              <a:t>New Addition Building</a:t>
            </a:r>
            <a:endParaRPr lang="en-US" sz="1600" dirty="0">
              <a:effectLst>
                <a:outerShdw blurRad="38100" dist="38100" dir="2700000" algn="tl">
                  <a:srgbClr val="000000">
                    <a:alpha val="43137"/>
                  </a:srgbClr>
                </a:outerShdw>
              </a:effectLst>
              <a:latin typeface="Copperplate Gothic Bold" pitchFamily="34" charset="0"/>
            </a:endParaRPr>
          </a:p>
          <a:p>
            <a:pPr algn="ctr">
              <a:defRPr/>
            </a:pPr>
            <a:r>
              <a:rPr lang="en-US" sz="1200" dirty="0" smtClean="0">
                <a:effectLst>
                  <a:outerShdw blurRad="38100" dist="38100" dir="2700000" algn="tl">
                    <a:srgbClr val="000000">
                      <a:alpha val="43137"/>
                    </a:srgbClr>
                  </a:outerShdw>
                </a:effectLst>
                <a:latin typeface="Copperplate Gothic Bold" pitchFamily="34" charset="0"/>
              </a:rPr>
              <a:t>Erie, PA</a:t>
            </a:r>
            <a:endParaRPr lang="en-US" sz="1200" dirty="0">
              <a:effectLst>
                <a:outerShdw blurRad="38100" dist="38100" dir="2700000" algn="tl">
                  <a:srgbClr val="000000">
                    <a:alpha val="43137"/>
                  </a:srgbClr>
                </a:outerShdw>
              </a:effectLst>
              <a:latin typeface="Copperplate Gothic Bold" pitchFamily="34" charset="0"/>
            </a:endParaRPr>
          </a:p>
          <a:p>
            <a:pPr algn="ctr">
              <a:defRPr/>
            </a:pPr>
            <a:endParaRPr lang="en-US" sz="800" dirty="0">
              <a:effectLst>
                <a:outerShdw blurRad="38100" dist="38100" dir="2700000" algn="tl">
                  <a:srgbClr val="000000">
                    <a:alpha val="43137"/>
                  </a:srgbClr>
                </a:outerShdw>
              </a:effectLst>
              <a:latin typeface="Copperplate Gothic Bold" pitchFamily="34" charset="0"/>
            </a:endParaRPr>
          </a:p>
          <a:p>
            <a:pPr algn="ctr">
              <a:defRPr/>
            </a:pPr>
            <a:r>
              <a:rPr lang="en-US" sz="1000" dirty="0" smtClean="0">
                <a:effectLst>
                  <a:outerShdw blurRad="38100" dist="38100" dir="2700000" algn="tl">
                    <a:srgbClr val="000000">
                      <a:alpha val="43137"/>
                    </a:srgbClr>
                  </a:outerShdw>
                </a:effectLst>
                <a:latin typeface="Copperplate Gothic Bold" pitchFamily="34" charset="0"/>
              </a:rPr>
              <a:t>Tyler </a:t>
            </a:r>
            <a:r>
              <a:rPr lang="en-US" sz="1000" dirty="0" err="1" smtClean="0">
                <a:effectLst>
                  <a:outerShdw blurRad="38100" dist="38100" dir="2700000" algn="tl">
                    <a:srgbClr val="000000">
                      <a:alpha val="43137"/>
                    </a:srgbClr>
                  </a:outerShdw>
                </a:effectLst>
                <a:latin typeface="Copperplate Gothic Bold" pitchFamily="34" charset="0"/>
              </a:rPr>
              <a:t>jaggi</a:t>
            </a:r>
            <a:r>
              <a:rPr lang="en-US" sz="1000" dirty="0" smtClean="0">
                <a:effectLst>
                  <a:outerShdw blurRad="38100" dist="38100" dir="2700000" algn="tl">
                    <a:srgbClr val="000000">
                      <a:alpha val="43137"/>
                    </a:srgbClr>
                  </a:outerShdw>
                </a:effectLst>
                <a:latin typeface="Copperplate Gothic Bold" pitchFamily="34" charset="0"/>
              </a:rPr>
              <a:t> | </a:t>
            </a:r>
            <a:r>
              <a:rPr lang="en-US" sz="1000" dirty="0">
                <a:effectLst>
                  <a:outerShdw blurRad="38100" dist="38100" dir="2700000" algn="tl">
                    <a:srgbClr val="000000">
                      <a:alpha val="43137"/>
                    </a:srgbClr>
                  </a:outerShdw>
                </a:effectLst>
                <a:latin typeface="Copperplate Gothic Bold" pitchFamily="34" charset="0"/>
              </a:rPr>
              <a:t>CONSTRUCTION MANAGEMENT</a:t>
            </a:r>
          </a:p>
        </p:txBody>
      </p:sp>
      <p:sp>
        <p:nvSpPr>
          <p:cNvPr id="4" name="TextBox 3"/>
          <p:cNvSpPr txBox="1"/>
          <p:nvPr/>
        </p:nvSpPr>
        <p:spPr>
          <a:xfrm>
            <a:off x="0" y="1058863"/>
            <a:ext cx="3810000" cy="5899692"/>
          </a:xfrm>
          <a:prstGeom prst="rect">
            <a:avLst/>
          </a:prstGeom>
          <a:solidFill>
            <a:schemeClr val="bg1"/>
          </a:solidFill>
          <a:ln>
            <a:noFill/>
          </a:ln>
        </p:spPr>
        <p:txBody>
          <a:bodyPr wrap="square">
            <a:spAutoFit/>
          </a:bodyPr>
          <a:lstStyle/>
          <a:p>
            <a:pPr>
              <a:defRPr/>
            </a:pPr>
            <a:endParaRPr lang="en-US" sz="1200" dirty="0">
              <a:latin typeface="Copperplate Gothic Bold" pitchFamily="34" charset="0"/>
            </a:endParaRPr>
          </a:p>
          <a:p>
            <a:pPr>
              <a:defRPr/>
            </a:pPr>
            <a:r>
              <a:rPr lang="en-US" sz="1200" dirty="0">
                <a:effectLst>
                  <a:outerShdw blurRad="38100" dist="38100" dir="2700000" algn="tl">
                    <a:srgbClr val="000000">
                      <a:alpha val="43137"/>
                    </a:srgbClr>
                  </a:outerShdw>
                </a:effectLst>
                <a:latin typeface="Copperplate Gothic Bold" pitchFamily="34" charset="0"/>
              </a:rPr>
              <a:t>PRESENTATION OUTLINE:</a:t>
            </a:r>
          </a:p>
          <a:p>
            <a:pPr>
              <a:defRPr/>
            </a:pPr>
            <a:endParaRPr lang="en-US" sz="800" dirty="0">
              <a:latin typeface="Copperplate Gothic Bold" pitchFamily="34" charset="0"/>
            </a:endParaRPr>
          </a:p>
          <a:p>
            <a:pPr marL="857250" lvl="1" indent="-400050">
              <a:lnSpc>
                <a:spcPct val="150000"/>
              </a:lnSpc>
              <a:buFont typeface="+mj-lt"/>
              <a:buAutoNum type="romanUcPeriod"/>
              <a:defRPr/>
            </a:pPr>
            <a:r>
              <a:rPr lang="en-US" sz="1000" dirty="0">
                <a:solidFill>
                  <a:schemeClr val="bg1">
                    <a:lumMod val="50000"/>
                    <a:lumOff val="50000"/>
                  </a:schemeClr>
                </a:solidFill>
                <a:latin typeface="Copperplate Gothic Bold" pitchFamily="34" charset="0"/>
              </a:rPr>
              <a:t>PROJECT BACKGROUND</a:t>
            </a:r>
          </a:p>
          <a:p>
            <a:pPr marL="857250" lvl="1" indent="-400050">
              <a:lnSpc>
                <a:spcPct val="150000"/>
              </a:lnSpc>
              <a:buFont typeface="+mj-lt"/>
              <a:buAutoNum type="romanUcPeriod"/>
              <a:defRPr/>
            </a:pPr>
            <a:r>
              <a:rPr lang="en-US" sz="1000" dirty="0">
                <a:solidFill>
                  <a:schemeClr val="bg1">
                    <a:lumMod val="50000"/>
                    <a:lumOff val="50000"/>
                  </a:schemeClr>
                </a:solidFill>
                <a:latin typeface="Copperplate Gothic Bold" pitchFamily="34" charset="0"/>
              </a:rPr>
              <a:t>ANALYSIS #1: </a:t>
            </a:r>
            <a:r>
              <a:rPr lang="en-US" sz="1000" dirty="0" smtClean="0">
                <a:solidFill>
                  <a:schemeClr val="bg1">
                    <a:lumMod val="50000"/>
                    <a:lumOff val="50000"/>
                  </a:schemeClr>
                </a:solidFill>
                <a:latin typeface="Copperplate Gothic Bold" pitchFamily="34" charset="0"/>
              </a:rPr>
              <a:t>Re-Sequencing Phasing</a:t>
            </a:r>
            <a:endParaRPr lang="en-US" sz="1000" dirty="0">
              <a:solidFill>
                <a:schemeClr val="bg1">
                  <a:lumMod val="50000"/>
                  <a:lumOff val="50000"/>
                </a:schemeClr>
              </a:solidFill>
              <a:latin typeface="Copperplate Gothic Bold" pitchFamily="34" charset="0"/>
            </a:endParaRPr>
          </a:p>
          <a:p>
            <a:pPr marL="1314450" lvl="2" indent="-400050">
              <a:lnSpc>
                <a:spcPct val="150000"/>
              </a:lnSpc>
              <a:buFont typeface="+mj-lt"/>
              <a:buAutoNum type="romanUcPeriod"/>
              <a:defRPr/>
            </a:pPr>
            <a:r>
              <a:rPr lang="en-US" sz="1000" dirty="0" smtClean="0">
                <a:solidFill>
                  <a:schemeClr val="bg1">
                    <a:lumMod val="50000"/>
                    <a:lumOff val="50000"/>
                  </a:schemeClr>
                </a:solidFill>
                <a:latin typeface="Copperplate Gothic Bold" pitchFamily="34" charset="0"/>
              </a:rPr>
              <a:t>Background</a:t>
            </a:r>
            <a:endParaRPr lang="en-US" sz="1000" dirty="0">
              <a:solidFill>
                <a:schemeClr val="bg1">
                  <a:lumMod val="50000"/>
                  <a:lumOff val="50000"/>
                </a:schemeClr>
              </a:solidFill>
              <a:latin typeface="Copperplate Gothic Bold" pitchFamily="34" charset="0"/>
            </a:endParaRPr>
          </a:p>
          <a:p>
            <a:pPr marL="1314450" lvl="2" indent="-400050">
              <a:lnSpc>
                <a:spcPct val="150000"/>
              </a:lnSpc>
              <a:buFont typeface="+mj-lt"/>
              <a:buAutoNum type="romanUcPeriod"/>
              <a:defRPr/>
            </a:pPr>
            <a:r>
              <a:rPr lang="en-US" sz="1000" dirty="0" smtClean="0">
                <a:solidFill>
                  <a:schemeClr val="bg1">
                    <a:lumMod val="50000"/>
                    <a:lumOff val="50000"/>
                  </a:schemeClr>
                </a:solidFill>
                <a:latin typeface="Copperplate Gothic Bold" pitchFamily="34" charset="0"/>
              </a:rPr>
              <a:t>Case Findings</a:t>
            </a:r>
            <a:endParaRPr lang="en-US" sz="1000" dirty="0">
              <a:solidFill>
                <a:schemeClr val="bg1">
                  <a:lumMod val="50000"/>
                  <a:lumOff val="50000"/>
                </a:schemeClr>
              </a:solidFill>
              <a:latin typeface="Copperplate Gothic Bold" pitchFamily="34" charset="0"/>
            </a:endParaRPr>
          </a:p>
          <a:p>
            <a:pPr marL="1314450" lvl="2" indent="-400050">
              <a:lnSpc>
                <a:spcPct val="150000"/>
              </a:lnSpc>
              <a:buFont typeface="+mj-lt"/>
              <a:buAutoNum type="romanUcPeriod"/>
              <a:defRPr/>
            </a:pPr>
            <a:r>
              <a:rPr lang="en-US" sz="1000" dirty="0" smtClean="0">
                <a:solidFill>
                  <a:schemeClr val="bg1">
                    <a:lumMod val="50000"/>
                    <a:lumOff val="50000"/>
                  </a:schemeClr>
                </a:solidFill>
                <a:latin typeface="Copperplate Gothic Bold" pitchFamily="34" charset="0"/>
              </a:rPr>
              <a:t>Recommendations</a:t>
            </a:r>
            <a:endParaRPr lang="en-US" sz="1000" dirty="0">
              <a:solidFill>
                <a:schemeClr val="bg1">
                  <a:lumMod val="50000"/>
                  <a:lumOff val="50000"/>
                </a:schemeClr>
              </a:solidFill>
              <a:latin typeface="Copperplate Gothic Bold" pitchFamily="34" charset="0"/>
            </a:endParaRPr>
          </a:p>
          <a:p>
            <a:pPr marL="857250" lvl="1" indent="-400050">
              <a:lnSpc>
                <a:spcPct val="150000"/>
              </a:lnSpc>
              <a:buFont typeface="+mj-lt"/>
              <a:buAutoNum type="romanUcPeriod"/>
              <a:defRPr/>
            </a:pPr>
            <a:r>
              <a:rPr lang="en-US" sz="1000" dirty="0">
                <a:latin typeface="Copperplate Gothic Bold" pitchFamily="34" charset="0"/>
              </a:rPr>
              <a:t>ANALYSIS #2: Precast Façade</a:t>
            </a:r>
          </a:p>
          <a:p>
            <a:pPr marL="1314450" lvl="2" indent="-400050">
              <a:lnSpc>
                <a:spcPct val="150000"/>
              </a:lnSpc>
              <a:buFont typeface="+mj-lt"/>
              <a:buAutoNum type="romanUcPeriod"/>
              <a:defRPr/>
            </a:pPr>
            <a:r>
              <a:rPr lang="en-US" sz="1000" dirty="0">
                <a:solidFill>
                  <a:schemeClr val="bg1">
                    <a:lumMod val="50000"/>
                    <a:lumOff val="50000"/>
                  </a:schemeClr>
                </a:solidFill>
                <a:latin typeface="Copperplate Gothic Bold" pitchFamily="34" charset="0"/>
              </a:rPr>
              <a:t>Design</a:t>
            </a:r>
          </a:p>
          <a:p>
            <a:pPr marL="1314450" lvl="2" indent="-400050">
              <a:lnSpc>
                <a:spcPct val="150000"/>
              </a:lnSpc>
              <a:buFont typeface="+mj-lt"/>
              <a:buAutoNum type="romanUcPeriod"/>
              <a:defRPr/>
            </a:pPr>
            <a:r>
              <a:rPr lang="en-US" sz="1000" dirty="0">
                <a:solidFill>
                  <a:schemeClr val="bg1">
                    <a:lumMod val="50000"/>
                    <a:lumOff val="50000"/>
                  </a:schemeClr>
                </a:solidFill>
                <a:latin typeface="Copperplate Gothic Bold" pitchFamily="34" charset="0"/>
              </a:rPr>
              <a:t>Structural Impact</a:t>
            </a:r>
          </a:p>
          <a:p>
            <a:pPr marL="1314450" lvl="2" indent="-400050">
              <a:lnSpc>
                <a:spcPct val="150000"/>
              </a:lnSpc>
              <a:buFont typeface="+mj-lt"/>
              <a:buAutoNum type="romanUcPeriod"/>
              <a:defRPr/>
            </a:pPr>
            <a:r>
              <a:rPr lang="en-US" sz="1000" dirty="0">
                <a:solidFill>
                  <a:schemeClr val="bg1">
                    <a:lumMod val="50000"/>
                    <a:lumOff val="50000"/>
                  </a:schemeClr>
                </a:solidFill>
                <a:latin typeface="Copperplate Gothic Bold" pitchFamily="34" charset="0"/>
              </a:rPr>
              <a:t>Schedule/Cost Impact</a:t>
            </a:r>
          </a:p>
          <a:p>
            <a:pPr marL="1314450" lvl="2" indent="-400050">
              <a:lnSpc>
                <a:spcPct val="150000"/>
              </a:lnSpc>
              <a:buFont typeface="+mj-lt"/>
              <a:buAutoNum type="romanUcPeriod"/>
              <a:defRPr/>
            </a:pPr>
            <a:r>
              <a:rPr lang="en-US" sz="1000" dirty="0" smtClean="0">
                <a:solidFill>
                  <a:schemeClr val="bg1">
                    <a:lumMod val="50000"/>
                    <a:lumOff val="50000"/>
                  </a:schemeClr>
                </a:solidFill>
                <a:latin typeface="Copperplate Gothic Bold" pitchFamily="34" charset="0"/>
              </a:rPr>
              <a:t>Project Impact</a:t>
            </a:r>
            <a:endParaRPr lang="en-US" sz="1000" dirty="0">
              <a:solidFill>
                <a:schemeClr val="bg1">
                  <a:lumMod val="50000"/>
                  <a:lumOff val="50000"/>
                </a:schemeClr>
              </a:solidFill>
              <a:latin typeface="Copperplate Gothic Bold" pitchFamily="34" charset="0"/>
            </a:endParaRPr>
          </a:p>
          <a:p>
            <a:pPr marL="1314450" lvl="2" indent="-400050">
              <a:lnSpc>
                <a:spcPct val="150000"/>
              </a:lnSpc>
              <a:buFont typeface="+mj-lt"/>
              <a:buAutoNum type="romanUcPeriod"/>
              <a:defRPr/>
            </a:pPr>
            <a:r>
              <a:rPr lang="en-US" sz="1000" dirty="0" smtClean="0">
                <a:latin typeface="Copperplate Gothic Bold" pitchFamily="34" charset="0"/>
              </a:rPr>
              <a:t>The Choice</a:t>
            </a:r>
            <a:endParaRPr lang="en-US" sz="1000" dirty="0">
              <a:latin typeface="Copperplate Gothic Bold" pitchFamily="34" charset="0"/>
            </a:endParaRPr>
          </a:p>
          <a:p>
            <a:pPr marL="857250" lvl="1" indent="-400050">
              <a:lnSpc>
                <a:spcPct val="150000"/>
              </a:lnSpc>
              <a:buFont typeface="+mj-lt"/>
              <a:buAutoNum type="romanUcPeriod"/>
              <a:defRPr/>
            </a:pPr>
            <a:r>
              <a:rPr lang="en-US" sz="1000" dirty="0">
                <a:solidFill>
                  <a:schemeClr val="bg1">
                    <a:lumMod val="50000"/>
                    <a:lumOff val="50000"/>
                  </a:schemeClr>
                </a:solidFill>
                <a:latin typeface="Copperplate Gothic Bold" pitchFamily="34" charset="0"/>
              </a:rPr>
              <a:t>ANALYSIS #3: </a:t>
            </a:r>
            <a:r>
              <a:rPr lang="en-US" sz="1000" dirty="0" smtClean="0">
                <a:solidFill>
                  <a:schemeClr val="bg1">
                    <a:lumMod val="50000"/>
                    <a:lumOff val="50000"/>
                  </a:schemeClr>
                </a:solidFill>
                <a:latin typeface="Copperplate Gothic Bold" pitchFamily="34" charset="0"/>
              </a:rPr>
              <a:t> BIM  Implementation </a:t>
            </a:r>
          </a:p>
          <a:p>
            <a:pPr marL="857250" lvl="1" indent="-400050">
              <a:lnSpc>
                <a:spcPct val="150000"/>
              </a:lnSpc>
              <a:buFont typeface="+mj-lt"/>
              <a:buAutoNum type="romanUcPeriod"/>
              <a:defRPr/>
            </a:pPr>
            <a:r>
              <a:rPr lang="en-US" sz="1000" dirty="0" smtClean="0">
                <a:solidFill>
                  <a:schemeClr val="bg1">
                    <a:lumMod val="50000"/>
                    <a:lumOff val="50000"/>
                  </a:schemeClr>
                </a:solidFill>
                <a:latin typeface="Copperplate Gothic Bold" pitchFamily="34" charset="0"/>
              </a:rPr>
              <a:t>ANALYSIS #4: ICRA Plan</a:t>
            </a:r>
          </a:p>
          <a:p>
            <a:pPr marL="1314450" lvl="2" indent="-400050">
              <a:lnSpc>
                <a:spcPct val="150000"/>
              </a:lnSpc>
              <a:buFont typeface="+mj-lt"/>
              <a:buAutoNum type="romanUcPeriod"/>
              <a:defRPr/>
            </a:pPr>
            <a:r>
              <a:rPr lang="en-US" sz="1000" dirty="0" smtClean="0">
                <a:solidFill>
                  <a:schemeClr val="bg1">
                    <a:lumMod val="50000"/>
                    <a:lumOff val="50000"/>
                  </a:schemeClr>
                </a:solidFill>
                <a:latin typeface="Copperplate Gothic Bold" pitchFamily="34" charset="0"/>
              </a:rPr>
              <a:t>ICRA Matrix</a:t>
            </a:r>
            <a:endParaRPr lang="en-US" sz="1000" dirty="0">
              <a:solidFill>
                <a:schemeClr val="bg1">
                  <a:lumMod val="50000"/>
                  <a:lumOff val="50000"/>
                </a:schemeClr>
              </a:solidFill>
              <a:latin typeface="Copperplate Gothic Bold" pitchFamily="34" charset="0"/>
            </a:endParaRPr>
          </a:p>
          <a:p>
            <a:pPr marL="1314450" lvl="2" indent="-400050">
              <a:lnSpc>
                <a:spcPct val="150000"/>
              </a:lnSpc>
              <a:buFont typeface="+mj-lt"/>
              <a:buAutoNum type="romanUcPeriod"/>
              <a:defRPr/>
            </a:pPr>
            <a:r>
              <a:rPr lang="en-US" sz="1000" dirty="0" smtClean="0">
                <a:solidFill>
                  <a:schemeClr val="bg1">
                    <a:lumMod val="50000"/>
                    <a:lumOff val="50000"/>
                  </a:schemeClr>
                </a:solidFill>
                <a:latin typeface="Copperplate Gothic Bold" pitchFamily="34" charset="0"/>
              </a:rPr>
              <a:t>Areas of Risk</a:t>
            </a:r>
          </a:p>
          <a:p>
            <a:pPr marL="1314450" lvl="2" indent="-400050">
              <a:lnSpc>
                <a:spcPct val="150000"/>
              </a:lnSpc>
              <a:buFont typeface="+mj-lt"/>
              <a:buAutoNum type="romanUcPeriod"/>
              <a:defRPr/>
            </a:pPr>
            <a:r>
              <a:rPr lang="en-US" sz="1000" dirty="0" smtClean="0">
                <a:solidFill>
                  <a:schemeClr val="bg1">
                    <a:lumMod val="50000"/>
                    <a:lumOff val="50000"/>
                  </a:schemeClr>
                </a:solidFill>
                <a:latin typeface="Copperplate Gothic Bold" pitchFamily="34" charset="0"/>
              </a:rPr>
              <a:t>Construction Precautions</a:t>
            </a:r>
            <a:endParaRPr lang="en-US" sz="1000" dirty="0">
              <a:solidFill>
                <a:schemeClr val="bg1">
                  <a:lumMod val="50000"/>
                  <a:lumOff val="50000"/>
                </a:schemeClr>
              </a:solidFill>
              <a:latin typeface="Copperplate Gothic Bold" pitchFamily="34" charset="0"/>
            </a:endParaRPr>
          </a:p>
          <a:p>
            <a:pPr marL="1314450" lvl="2" indent="-400050">
              <a:lnSpc>
                <a:spcPct val="150000"/>
              </a:lnSpc>
              <a:buFont typeface="+mj-lt"/>
              <a:buAutoNum type="romanUcPeriod"/>
              <a:defRPr/>
            </a:pPr>
            <a:r>
              <a:rPr lang="en-US" sz="1000" dirty="0" smtClean="0">
                <a:solidFill>
                  <a:schemeClr val="bg1">
                    <a:lumMod val="50000"/>
                    <a:lumOff val="50000"/>
                  </a:schemeClr>
                </a:solidFill>
                <a:latin typeface="Copperplate Gothic Bold" pitchFamily="34" charset="0"/>
              </a:rPr>
              <a:t>Mechanical Impact</a:t>
            </a:r>
          </a:p>
          <a:p>
            <a:pPr marL="857250" lvl="1" indent="-400050">
              <a:lnSpc>
                <a:spcPct val="150000"/>
              </a:lnSpc>
              <a:buFont typeface="+mj-lt"/>
              <a:buAutoNum type="romanUcPeriod"/>
              <a:defRPr/>
            </a:pPr>
            <a:r>
              <a:rPr lang="en-US" sz="1000" dirty="0" smtClean="0">
                <a:solidFill>
                  <a:schemeClr val="bg1">
                    <a:lumMod val="50000"/>
                    <a:lumOff val="50000"/>
                  </a:schemeClr>
                </a:solidFill>
                <a:latin typeface="Copperplate Gothic Bold" pitchFamily="34" charset="0"/>
              </a:rPr>
              <a:t>LESSONS </a:t>
            </a:r>
            <a:r>
              <a:rPr lang="en-US" sz="1000" dirty="0">
                <a:solidFill>
                  <a:schemeClr val="bg1">
                    <a:lumMod val="50000"/>
                    <a:lumOff val="50000"/>
                  </a:schemeClr>
                </a:solidFill>
                <a:latin typeface="Copperplate Gothic Bold" pitchFamily="34" charset="0"/>
              </a:rPr>
              <a:t>LEARNED</a:t>
            </a:r>
          </a:p>
          <a:p>
            <a:pPr marL="857250" lvl="1" indent="-400050">
              <a:lnSpc>
                <a:spcPct val="150000"/>
              </a:lnSpc>
              <a:buFont typeface="+mj-lt"/>
              <a:buAutoNum type="romanUcPeriod"/>
              <a:defRPr/>
            </a:pPr>
            <a:r>
              <a:rPr lang="en-US" sz="1000" dirty="0">
                <a:solidFill>
                  <a:schemeClr val="bg1">
                    <a:lumMod val="50000"/>
                    <a:lumOff val="50000"/>
                  </a:schemeClr>
                </a:solidFill>
                <a:latin typeface="Copperplate Gothic Bold" pitchFamily="34" charset="0"/>
              </a:rPr>
              <a:t>ACKNOWLEDGEMENTS </a:t>
            </a:r>
            <a:endParaRPr lang="en-US" sz="1400" dirty="0" smtClean="0">
              <a:solidFill>
                <a:schemeClr val="bg1">
                  <a:lumMod val="50000"/>
                  <a:lumOff val="50000"/>
                </a:schemeClr>
              </a:solidFill>
              <a:latin typeface="Copperplate Gothic Bold" pitchFamily="34" charset="0"/>
            </a:endParaRPr>
          </a:p>
          <a:p>
            <a:pPr marL="857250" lvl="1" indent="-400050">
              <a:lnSpc>
                <a:spcPct val="150000"/>
              </a:lnSpc>
              <a:buFont typeface="+mj-lt"/>
              <a:buAutoNum type="romanUcPeriod"/>
              <a:defRPr/>
            </a:pPr>
            <a:endParaRPr lang="en-US" sz="1400" dirty="0">
              <a:latin typeface="Copperplate Gothic Bold" pitchFamily="34" charset="0"/>
            </a:endParaRPr>
          </a:p>
          <a:p>
            <a:pPr marL="857250" lvl="1" indent="-400050">
              <a:lnSpc>
                <a:spcPct val="125000"/>
              </a:lnSpc>
              <a:defRPr/>
            </a:pPr>
            <a:endParaRPr lang="en-US" sz="1050" dirty="0">
              <a:latin typeface="Copperplate Gothic Bold" pitchFamily="34" charset="0"/>
            </a:endParaRPr>
          </a:p>
          <a:p>
            <a:pPr marL="857250" lvl="1" indent="-400050">
              <a:lnSpc>
                <a:spcPct val="125000"/>
              </a:lnSpc>
              <a:defRPr/>
            </a:pPr>
            <a:endParaRPr lang="en-US" sz="1050" dirty="0">
              <a:latin typeface="Copperplate Gothic Bold" pitchFamily="34" charset="0"/>
            </a:endParaRPr>
          </a:p>
          <a:p>
            <a:pPr marL="857250" lvl="1" indent="-400050">
              <a:lnSpc>
                <a:spcPct val="125000"/>
              </a:lnSpc>
              <a:defRPr/>
            </a:pPr>
            <a:endParaRPr lang="en-US" sz="1050" dirty="0">
              <a:latin typeface="Copperplate Gothic Bold" pitchFamily="34" charset="0"/>
            </a:endParaRPr>
          </a:p>
        </p:txBody>
      </p:sp>
      <p:cxnSp>
        <p:nvCxnSpPr>
          <p:cNvPr id="8" name="Straight Connector 7"/>
          <p:cNvCxnSpPr/>
          <p:nvPr/>
        </p:nvCxnSpPr>
        <p:spPr>
          <a:xfrm rot="5400000" flipH="1" flipV="1">
            <a:off x="914400" y="3962400"/>
            <a:ext cx="57912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0" y="1066800"/>
            <a:ext cx="27432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5400000" flipH="1" flipV="1">
            <a:off x="8610600" y="533400"/>
            <a:ext cx="10668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5400000" flipH="1" flipV="1">
            <a:off x="17754600" y="533400"/>
            <a:ext cx="10668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10058400" y="1905000"/>
            <a:ext cx="7848600" cy="3970318"/>
          </a:xfrm>
          <a:prstGeom prst="rect">
            <a:avLst/>
          </a:prstGeom>
          <a:noFill/>
        </p:spPr>
        <p:txBody>
          <a:bodyPr>
            <a:spAutoFit/>
          </a:bodyPr>
          <a:lstStyle/>
          <a:p>
            <a:pPr>
              <a:defRPr/>
            </a:pPr>
            <a:r>
              <a:rPr lang="en-US" sz="1800" b="1" dirty="0" smtClean="0">
                <a:solidFill>
                  <a:schemeClr val="bg1">
                    <a:lumMod val="50000"/>
                    <a:lumOff val="50000"/>
                  </a:schemeClr>
                </a:solidFill>
                <a:latin typeface="Copperplate Gothic Bold" pitchFamily="34" charset="0"/>
              </a:rPr>
              <a:t>Keeping Local Jobs:</a:t>
            </a:r>
            <a:endParaRPr lang="en-US" sz="1800" b="1" dirty="0">
              <a:solidFill>
                <a:schemeClr val="bg1">
                  <a:lumMod val="50000"/>
                  <a:lumOff val="50000"/>
                </a:schemeClr>
              </a:solidFill>
              <a:latin typeface="Copperplate Gothic Bold" pitchFamily="34" charset="0"/>
            </a:endParaRPr>
          </a:p>
          <a:p>
            <a:pPr>
              <a:defRPr/>
            </a:pPr>
            <a:endParaRPr lang="en-US" sz="1800" dirty="0">
              <a:latin typeface="Copperplate Gothic Bold" pitchFamily="34" charset="0"/>
            </a:endParaRPr>
          </a:p>
          <a:p>
            <a:pPr lvl="1">
              <a:buFont typeface="Arial" pitchFamily="34" charset="0"/>
              <a:buChar char="•"/>
              <a:defRPr/>
            </a:pPr>
            <a:r>
              <a:rPr lang="en-US" sz="1800" dirty="0">
                <a:latin typeface="Copperplate Gothic Bold" pitchFamily="34" charset="0"/>
              </a:rPr>
              <a:t>  </a:t>
            </a:r>
            <a:r>
              <a:rPr lang="en-US" sz="1800" dirty="0" smtClean="0">
                <a:latin typeface="Copperplate Gothic Bold" pitchFamily="34" charset="0"/>
              </a:rPr>
              <a:t>Like to keep work for the Erie workers</a:t>
            </a:r>
            <a:endParaRPr lang="en-US" sz="1800" dirty="0">
              <a:latin typeface="Copperplate Gothic Bold" pitchFamily="34" charset="0"/>
            </a:endParaRPr>
          </a:p>
          <a:p>
            <a:pPr lvl="1">
              <a:buFont typeface="Arial" pitchFamily="34" charset="0"/>
              <a:buChar char="•"/>
              <a:defRPr/>
            </a:pPr>
            <a:r>
              <a:rPr lang="en-US" sz="1800" dirty="0">
                <a:latin typeface="Copperplate Gothic Bold" pitchFamily="34" charset="0"/>
              </a:rPr>
              <a:t>  </a:t>
            </a:r>
            <a:r>
              <a:rPr lang="en-US" sz="1800" dirty="0" smtClean="0">
                <a:latin typeface="Copperplate Gothic Bold" pitchFamily="34" charset="0"/>
              </a:rPr>
              <a:t>EE Austin likes using “their guys”</a:t>
            </a:r>
            <a:endParaRPr lang="en-US" sz="1800" dirty="0">
              <a:latin typeface="Copperplate Gothic Bold" pitchFamily="34" charset="0"/>
            </a:endParaRPr>
          </a:p>
          <a:p>
            <a:pPr lvl="1">
              <a:buFont typeface="Arial" pitchFamily="34" charset="0"/>
              <a:buChar char="•"/>
              <a:defRPr/>
            </a:pPr>
            <a:r>
              <a:rPr lang="en-US" sz="1800" dirty="0">
                <a:latin typeface="Copperplate Gothic Bold" pitchFamily="34" charset="0"/>
              </a:rPr>
              <a:t> </a:t>
            </a:r>
            <a:r>
              <a:rPr lang="en-US" sz="1800" dirty="0" smtClean="0">
                <a:latin typeface="Copperplate Gothic Bold" pitchFamily="34" charset="0"/>
              </a:rPr>
              <a:t> Help keep money in the area</a:t>
            </a:r>
            <a:endParaRPr lang="en-US" sz="1800" dirty="0">
              <a:latin typeface="Copperplate Gothic Bold" pitchFamily="34" charset="0"/>
            </a:endParaRPr>
          </a:p>
          <a:p>
            <a:pPr lvl="1">
              <a:buFont typeface="Arial" pitchFamily="34" charset="0"/>
              <a:buChar char="•"/>
              <a:defRPr/>
            </a:pPr>
            <a:endParaRPr lang="en-US" sz="1800" dirty="0">
              <a:latin typeface="Copperplate Gothic Bold" pitchFamily="34" charset="0"/>
            </a:endParaRPr>
          </a:p>
          <a:p>
            <a:pPr>
              <a:defRPr/>
            </a:pPr>
            <a:r>
              <a:rPr lang="en-US" sz="1800" b="1" dirty="0">
                <a:solidFill>
                  <a:schemeClr val="bg1">
                    <a:lumMod val="50000"/>
                    <a:lumOff val="50000"/>
                  </a:schemeClr>
                </a:solidFill>
                <a:latin typeface="Copperplate Gothic Bold" pitchFamily="34" charset="0"/>
              </a:rPr>
              <a:t>RECOMMENDATION:</a:t>
            </a:r>
          </a:p>
          <a:p>
            <a:pPr>
              <a:defRPr/>
            </a:pPr>
            <a:endParaRPr lang="en-US" sz="1800" dirty="0">
              <a:latin typeface="Copperplate Gothic Bold" pitchFamily="34" charset="0"/>
            </a:endParaRPr>
          </a:p>
          <a:p>
            <a:pPr lvl="1">
              <a:buFont typeface="Arial" pitchFamily="34" charset="0"/>
              <a:buChar char="•"/>
              <a:defRPr/>
            </a:pPr>
            <a:r>
              <a:rPr lang="en-US" sz="1800" dirty="0">
                <a:latin typeface="Copperplate Gothic Bold" pitchFamily="34" charset="0"/>
              </a:rPr>
              <a:t>  </a:t>
            </a:r>
            <a:r>
              <a:rPr lang="en-US" sz="1800" dirty="0" smtClean="0">
                <a:latin typeface="Copperplate Gothic Bold" pitchFamily="34" charset="0"/>
              </a:rPr>
              <a:t>Want to keep local workers</a:t>
            </a:r>
          </a:p>
          <a:p>
            <a:pPr lvl="1">
              <a:buFont typeface="Arial" pitchFamily="34" charset="0"/>
              <a:buChar char="•"/>
              <a:defRPr/>
            </a:pPr>
            <a:r>
              <a:rPr lang="en-US" sz="1800" dirty="0" smtClean="0">
                <a:latin typeface="Copperplate Gothic Bold" pitchFamily="34" charset="0"/>
              </a:rPr>
              <a:t>  Lose of job for local masonry workers</a:t>
            </a:r>
            <a:endParaRPr lang="en-US" sz="1800" dirty="0">
              <a:latin typeface="Copperplate Gothic Bold" pitchFamily="34" charset="0"/>
            </a:endParaRPr>
          </a:p>
          <a:p>
            <a:pPr lvl="1">
              <a:buFont typeface="Arial" pitchFamily="34" charset="0"/>
              <a:buChar char="•"/>
              <a:defRPr/>
            </a:pPr>
            <a:r>
              <a:rPr lang="en-US" sz="1800" dirty="0">
                <a:latin typeface="Copperplate Gothic Bold" pitchFamily="34" charset="0"/>
              </a:rPr>
              <a:t>  Met goal of analysis to reduce site congestion issues</a:t>
            </a:r>
          </a:p>
          <a:p>
            <a:pPr lvl="1">
              <a:buFont typeface="Arial" pitchFamily="34" charset="0"/>
              <a:buChar char="•"/>
              <a:defRPr/>
            </a:pPr>
            <a:r>
              <a:rPr lang="en-US" sz="1800" dirty="0">
                <a:latin typeface="Copperplate Gothic Bold" pitchFamily="34" charset="0"/>
              </a:rPr>
              <a:t> </a:t>
            </a:r>
            <a:r>
              <a:rPr lang="en-US" sz="1800" dirty="0" smtClean="0">
                <a:latin typeface="Copperplate Gothic Bold" pitchFamily="34" charset="0"/>
              </a:rPr>
              <a:t> matching brick to existing hospital is important</a:t>
            </a:r>
          </a:p>
          <a:p>
            <a:pPr lvl="1">
              <a:buFont typeface="Arial" pitchFamily="34" charset="0"/>
              <a:buChar char="•"/>
              <a:defRPr/>
            </a:pPr>
            <a:r>
              <a:rPr lang="en-US" sz="1800" dirty="0">
                <a:latin typeface="Copperplate Gothic Bold" pitchFamily="34" charset="0"/>
              </a:rPr>
              <a:t> </a:t>
            </a:r>
            <a:r>
              <a:rPr lang="en-US" sz="1800" dirty="0" smtClean="0">
                <a:latin typeface="Copperplate Gothic Bold" pitchFamily="34" charset="0"/>
              </a:rPr>
              <a:t> Ultimately would like keeping it Hand-laid by local workers</a:t>
            </a:r>
            <a:endParaRPr lang="en-US" sz="1800" dirty="0">
              <a:latin typeface="Copperplate Gothic Bold" pitchFamily="34" charset="0"/>
            </a:endParaRPr>
          </a:p>
        </p:txBody>
      </p:sp>
      <p:pic>
        <p:nvPicPr>
          <p:cNvPr id="23581" name="Picture 52" descr="penns state logo.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4800" y="228600"/>
            <a:ext cx="1114425" cy="593725"/>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23582" name="Picture 53" descr="penns state logo.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6012775" y="228600"/>
            <a:ext cx="1114425" cy="593725"/>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23584" name="TextBox 39"/>
          <p:cNvSpPr txBox="1">
            <a:spLocks noChangeArrowheads="1"/>
          </p:cNvSpPr>
          <p:nvPr/>
        </p:nvSpPr>
        <p:spPr bwMode="auto">
          <a:xfrm>
            <a:off x="26822400" y="6473825"/>
            <a:ext cx="457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200">
                <a:solidFill>
                  <a:schemeClr val="tx1"/>
                </a:solidFill>
                <a:latin typeface="Arial" charset="0"/>
              </a:defRPr>
            </a:lvl1pPr>
            <a:lvl2pPr marL="742950" indent="-285750" eaLnBrk="0" hangingPunct="0">
              <a:defRPr sz="2200">
                <a:solidFill>
                  <a:schemeClr val="tx1"/>
                </a:solidFill>
                <a:latin typeface="Arial" charset="0"/>
              </a:defRPr>
            </a:lvl2pPr>
            <a:lvl3pPr marL="1143000" indent="-228600" eaLnBrk="0" hangingPunct="0">
              <a:defRPr sz="2200">
                <a:solidFill>
                  <a:schemeClr val="tx1"/>
                </a:solidFill>
                <a:latin typeface="Arial" charset="0"/>
              </a:defRPr>
            </a:lvl3pPr>
            <a:lvl4pPr marL="1600200" indent="-228600" eaLnBrk="0" hangingPunct="0">
              <a:defRPr sz="2200">
                <a:solidFill>
                  <a:schemeClr val="tx1"/>
                </a:solidFill>
                <a:latin typeface="Arial" charset="0"/>
              </a:defRPr>
            </a:lvl4pPr>
            <a:lvl5pPr marL="2057400" indent="-228600" eaLnBrk="0" hangingPunct="0">
              <a:defRPr sz="2200">
                <a:solidFill>
                  <a:schemeClr val="tx1"/>
                </a:solidFill>
                <a:latin typeface="Arial" charset="0"/>
              </a:defRPr>
            </a:lvl5pPr>
            <a:lvl6pPr marL="2514600" indent="-228600" eaLnBrk="0" fontAlgn="base" hangingPunct="0">
              <a:spcBef>
                <a:spcPct val="0"/>
              </a:spcBef>
              <a:spcAft>
                <a:spcPct val="0"/>
              </a:spcAft>
              <a:defRPr sz="2200">
                <a:solidFill>
                  <a:schemeClr val="tx1"/>
                </a:solidFill>
                <a:latin typeface="Arial" charset="0"/>
              </a:defRPr>
            </a:lvl6pPr>
            <a:lvl7pPr marL="2971800" indent="-228600" eaLnBrk="0" fontAlgn="base" hangingPunct="0">
              <a:spcBef>
                <a:spcPct val="0"/>
              </a:spcBef>
              <a:spcAft>
                <a:spcPct val="0"/>
              </a:spcAft>
              <a:defRPr sz="2200">
                <a:solidFill>
                  <a:schemeClr val="tx1"/>
                </a:solidFill>
                <a:latin typeface="Arial" charset="0"/>
              </a:defRPr>
            </a:lvl7pPr>
            <a:lvl8pPr marL="3429000" indent="-228600" eaLnBrk="0" fontAlgn="base" hangingPunct="0">
              <a:spcBef>
                <a:spcPct val="0"/>
              </a:spcBef>
              <a:spcAft>
                <a:spcPct val="0"/>
              </a:spcAft>
              <a:defRPr sz="2200">
                <a:solidFill>
                  <a:schemeClr val="tx1"/>
                </a:solidFill>
                <a:latin typeface="Arial" charset="0"/>
              </a:defRPr>
            </a:lvl8pPr>
            <a:lvl9pPr marL="3886200" indent="-228600" eaLnBrk="0" fontAlgn="base" hangingPunct="0">
              <a:spcBef>
                <a:spcPct val="0"/>
              </a:spcBef>
              <a:spcAft>
                <a:spcPct val="0"/>
              </a:spcAft>
              <a:defRPr sz="2200">
                <a:solidFill>
                  <a:schemeClr val="tx1"/>
                </a:solidFill>
                <a:latin typeface="Arial" charset="0"/>
              </a:defRPr>
            </a:lvl9pPr>
          </a:lstStyle>
          <a:p>
            <a:pPr eaLnBrk="1" hangingPunct="1"/>
            <a:fld id="{FBBAE181-011A-42DE-B96B-556D36D4FE92}" type="slidenum">
              <a:rPr lang="en-US" sz="1400" b="1">
                <a:latin typeface="Copperplate Gothic Bold" pitchFamily="34" charset="0"/>
              </a:rPr>
              <a:pPr eaLnBrk="1" hangingPunct="1"/>
              <a:t>21</a:t>
            </a:fld>
            <a:endParaRPr lang="en-US" sz="1400" b="1">
              <a:latin typeface="Copperplate Gothic Bold" pitchFamily="34" charset="0"/>
            </a:endParaRPr>
          </a:p>
        </p:txBody>
      </p:sp>
      <p:pic>
        <p:nvPicPr>
          <p:cNvPr id="36" name="Picture 35"/>
          <p:cNvPicPr/>
          <p:nvPr/>
        </p:nvPicPr>
        <p:blipFill>
          <a:blip r:embed="rId4">
            <a:extLst>
              <a:ext uri="{28A0092B-C50C-407E-A947-70E740481C1C}">
                <a14:useLocalDpi xmlns:a14="http://schemas.microsoft.com/office/drawing/2010/main" val="0"/>
              </a:ext>
            </a:extLst>
          </a:blip>
          <a:srcRect/>
          <a:stretch>
            <a:fillRect/>
          </a:stretch>
        </p:blipFill>
        <p:spPr bwMode="auto">
          <a:xfrm>
            <a:off x="1419225" y="6170610"/>
            <a:ext cx="1728788" cy="457200"/>
          </a:xfrm>
          <a:prstGeom prst="rect">
            <a:avLst/>
          </a:prstGeom>
          <a:noFill/>
          <a:ln>
            <a:noFill/>
          </a:ln>
        </p:spPr>
      </p:pic>
      <p:pic>
        <p:nvPicPr>
          <p:cNvPr id="37" name="Picture 36"/>
          <p:cNvPicPr/>
          <p:nvPr/>
        </p:nvPicPr>
        <p:blipFill>
          <a:blip r:embed="rId5">
            <a:extLst>
              <a:ext uri="{28A0092B-C50C-407E-A947-70E740481C1C}">
                <a14:useLocalDpi xmlns:a14="http://schemas.microsoft.com/office/drawing/2010/main" val="0"/>
              </a:ext>
            </a:extLst>
          </a:blip>
          <a:srcRect/>
          <a:stretch>
            <a:fillRect/>
          </a:stretch>
        </p:blipFill>
        <p:spPr bwMode="auto">
          <a:xfrm>
            <a:off x="570819" y="6170610"/>
            <a:ext cx="582386" cy="457201"/>
          </a:xfrm>
          <a:prstGeom prst="rect">
            <a:avLst/>
          </a:prstGeom>
          <a:noFill/>
          <a:ln>
            <a:noFill/>
          </a:ln>
        </p:spPr>
      </p:pic>
      <p:sp>
        <p:nvSpPr>
          <p:cNvPr id="3" name="TextBox 2"/>
          <p:cNvSpPr txBox="1"/>
          <p:nvPr/>
        </p:nvSpPr>
        <p:spPr>
          <a:xfrm>
            <a:off x="10058400" y="1359459"/>
            <a:ext cx="7848600" cy="461665"/>
          </a:xfrm>
          <a:prstGeom prst="rect">
            <a:avLst/>
          </a:prstGeom>
          <a:noFill/>
        </p:spPr>
        <p:txBody>
          <a:bodyPr wrap="square" rtlCol="0">
            <a:spAutoFit/>
          </a:bodyPr>
          <a:lstStyle/>
          <a:p>
            <a:pPr algn="ctr"/>
            <a:r>
              <a:rPr lang="en-US" sz="2400" b="1" dirty="0" smtClean="0">
                <a:latin typeface="Copperplate Gothic Bold" pitchFamily="34" charset="0"/>
              </a:rPr>
              <a:t>Saint Vincent &amp; CM’s choice</a:t>
            </a:r>
            <a:endParaRPr lang="en-US" b="1" dirty="0">
              <a:latin typeface="Copperplate Gothic Bold" pitchFamily="34" charset="0"/>
            </a:endParaRPr>
          </a:p>
        </p:txBody>
      </p:sp>
      <p:pic>
        <p:nvPicPr>
          <p:cNvPr id="17410"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452257" y="2133600"/>
            <a:ext cx="3823054" cy="270919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434"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840575" y="1821124"/>
            <a:ext cx="6172200" cy="4091684"/>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88856107"/>
      </p:ext>
    </p:extLst>
  </p:cSld>
  <p:clrMapOvr>
    <a:masterClrMapping/>
  </p:clrMapOvr>
  <p:transition spd="med">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p:cNvSpPr txBox="1"/>
          <p:nvPr/>
        </p:nvSpPr>
        <p:spPr>
          <a:xfrm>
            <a:off x="18288000" y="0"/>
            <a:ext cx="9144000" cy="1077913"/>
          </a:xfrm>
          <a:prstGeom prst="rect">
            <a:avLst/>
          </a:prstGeom>
          <a:gradFill flip="none" rotWithShape="1">
            <a:gsLst>
              <a:gs pos="0">
                <a:srgbClr val="2E5C8E">
                  <a:shade val="30000"/>
                  <a:satMod val="115000"/>
                </a:srgbClr>
              </a:gs>
              <a:gs pos="50000">
                <a:srgbClr val="2E5C8E">
                  <a:shade val="67500"/>
                  <a:satMod val="115000"/>
                </a:srgbClr>
              </a:gs>
              <a:gs pos="100000">
                <a:srgbClr val="2E5C8E">
                  <a:shade val="100000"/>
                  <a:satMod val="115000"/>
                </a:srgbClr>
              </a:gs>
            </a:gsLst>
            <a:lin ang="5400000" scaled="1"/>
            <a:tileRect/>
          </a:gradFill>
          <a:ln>
            <a:noFill/>
          </a:ln>
        </p:spPr>
        <p:txBody>
          <a:bodyPr anchor="ctr">
            <a:spAutoFit/>
          </a:bodyPr>
          <a:lstStyle/>
          <a:p>
            <a:pPr algn="ctr">
              <a:defRPr/>
            </a:pPr>
            <a:r>
              <a:rPr lang="en-US" sz="1800" dirty="0">
                <a:effectLst>
                  <a:outerShdw blurRad="38100" dist="38100" dir="2700000" algn="tl">
                    <a:srgbClr val="000000">
                      <a:alpha val="43137"/>
                    </a:srgbClr>
                  </a:outerShdw>
                </a:effectLst>
                <a:latin typeface="Copperplate Gothic Bold" pitchFamily="34" charset="0"/>
              </a:rPr>
              <a:t>Saint Vincent Health Center</a:t>
            </a:r>
          </a:p>
          <a:p>
            <a:pPr algn="ctr">
              <a:defRPr/>
            </a:pPr>
            <a:r>
              <a:rPr lang="en-US" sz="1600" dirty="0">
                <a:effectLst>
                  <a:outerShdw blurRad="38100" dist="38100" dir="2700000" algn="tl">
                    <a:srgbClr val="000000">
                      <a:alpha val="43137"/>
                    </a:srgbClr>
                  </a:outerShdw>
                </a:effectLst>
                <a:latin typeface="Copperplate Gothic Bold" pitchFamily="34" charset="0"/>
              </a:rPr>
              <a:t>New Addition Building</a:t>
            </a:r>
          </a:p>
          <a:p>
            <a:pPr algn="ctr">
              <a:defRPr/>
            </a:pPr>
            <a:r>
              <a:rPr lang="en-US" sz="1200" dirty="0">
                <a:effectLst>
                  <a:outerShdw blurRad="38100" dist="38100" dir="2700000" algn="tl">
                    <a:srgbClr val="000000">
                      <a:alpha val="43137"/>
                    </a:srgbClr>
                  </a:outerShdw>
                </a:effectLst>
                <a:latin typeface="Copperplate Gothic Bold" pitchFamily="34" charset="0"/>
              </a:rPr>
              <a:t>Erie, PA</a:t>
            </a:r>
          </a:p>
          <a:p>
            <a:pPr algn="ctr">
              <a:defRPr/>
            </a:pPr>
            <a:endParaRPr lang="en-US" sz="800" dirty="0" smtClean="0">
              <a:effectLst>
                <a:outerShdw blurRad="38100" dist="38100" dir="2700000" algn="tl">
                  <a:srgbClr val="000000">
                    <a:alpha val="43137"/>
                  </a:srgbClr>
                </a:outerShdw>
              </a:effectLst>
              <a:latin typeface="Copperplate Gothic Bold" pitchFamily="34" charset="0"/>
            </a:endParaRPr>
          </a:p>
          <a:p>
            <a:pPr algn="ctr">
              <a:defRPr/>
            </a:pPr>
            <a:r>
              <a:rPr lang="en-US" sz="1000" dirty="0" smtClean="0">
                <a:effectLst>
                  <a:outerShdw blurRad="38100" dist="38100" dir="2700000" algn="tl">
                    <a:srgbClr val="000000">
                      <a:alpha val="43137"/>
                    </a:srgbClr>
                  </a:outerShdw>
                </a:effectLst>
                <a:latin typeface="Copperplate Gothic Bold" pitchFamily="34" charset="0"/>
              </a:rPr>
              <a:t>TYLER JAGGI | CONSTRUCTION MANAGEMENT</a:t>
            </a:r>
            <a:endParaRPr lang="en-US" sz="1000" dirty="0">
              <a:effectLst>
                <a:outerShdw blurRad="38100" dist="38100" dir="2700000" algn="tl">
                  <a:srgbClr val="000000">
                    <a:alpha val="43137"/>
                  </a:srgbClr>
                </a:outerShdw>
              </a:effectLst>
              <a:latin typeface="Copperplate Gothic Bold" pitchFamily="34" charset="0"/>
            </a:endParaRPr>
          </a:p>
        </p:txBody>
      </p:sp>
      <p:sp>
        <p:nvSpPr>
          <p:cNvPr id="17" name="TextBox 16"/>
          <p:cNvSpPr txBox="1"/>
          <p:nvPr/>
        </p:nvSpPr>
        <p:spPr>
          <a:xfrm>
            <a:off x="9144000" y="0"/>
            <a:ext cx="9144000" cy="1077913"/>
          </a:xfrm>
          <a:prstGeom prst="rect">
            <a:avLst/>
          </a:prstGeom>
          <a:gradFill flip="none" rotWithShape="1">
            <a:gsLst>
              <a:gs pos="0">
                <a:schemeClr val="bg1">
                  <a:lumMod val="65000"/>
                  <a:lumOff val="35000"/>
                  <a:shade val="30000"/>
                  <a:satMod val="115000"/>
                </a:schemeClr>
              </a:gs>
              <a:gs pos="50000">
                <a:schemeClr val="bg1">
                  <a:lumMod val="65000"/>
                  <a:lumOff val="35000"/>
                  <a:shade val="67500"/>
                  <a:satMod val="115000"/>
                </a:schemeClr>
              </a:gs>
              <a:gs pos="100000">
                <a:schemeClr val="bg1">
                  <a:lumMod val="65000"/>
                  <a:lumOff val="35000"/>
                  <a:shade val="100000"/>
                  <a:satMod val="115000"/>
                </a:schemeClr>
              </a:gs>
            </a:gsLst>
            <a:lin ang="5400000" scaled="1"/>
            <a:tileRect/>
          </a:gradFill>
          <a:ln>
            <a:noFill/>
          </a:ln>
        </p:spPr>
        <p:txBody>
          <a:bodyPr anchor="ctr">
            <a:spAutoFit/>
          </a:bodyPr>
          <a:lstStyle/>
          <a:p>
            <a:pPr algn="ctr">
              <a:defRPr/>
            </a:pPr>
            <a:endParaRPr lang="en-US" sz="1000" dirty="0">
              <a:latin typeface="Copperplate Gothic Bold" pitchFamily="34" charset="0"/>
            </a:endParaRPr>
          </a:p>
          <a:p>
            <a:pPr algn="ctr">
              <a:defRPr/>
            </a:pPr>
            <a:endParaRPr lang="en-US" sz="1000" dirty="0">
              <a:latin typeface="Copperplate Gothic Bold" pitchFamily="34" charset="0"/>
            </a:endParaRPr>
          </a:p>
          <a:p>
            <a:pPr algn="ctr">
              <a:defRPr/>
            </a:pPr>
            <a:r>
              <a:rPr lang="en-US" sz="2400" b="1" dirty="0" smtClean="0">
                <a:effectLst>
                  <a:outerShdw blurRad="38100" dist="38100" dir="2700000" algn="tl">
                    <a:srgbClr val="000000">
                      <a:alpha val="43137"/>
                    </a:srgbClr>
                  </a:outerShdw>
                </a:effectLst>
                <a:latin typeface="Copperplate Gothic Bold" pitchFamily="34" charset="0"/>
              </a:rPr>
              <a:t>Precast Façade vs. Hand-Laid Masonry </a:t>
            </a:r>
            <a:endParaRPr lang="en-US" sz="2400" b="1" dirty="0">
              <a:effectLst>
                <a:outerShdw blurRad="38100" dist="38100" dir="2700000" algn="tl">
                  <a:srgbClr val="000000">
                    <a:alpha val="43137"/>
                  </a:srgbClr>
                </a:outerShdw>
              </a:effectLst>
              <a:latin typeface="Copperplate Gothic Bold" pitchFamily="34" charset="0"/>
            </a:endParaRPr>
          </a:p>
          <a:p>
            <a:pPr algn="ctr">
              <a:defRPr/>
            </a:pPr>
            <a:endParaRPr lang="en-US" sz="1000" dirty="0">
              <a:latin typeface="Copperplate Gothic Bold" pitchFamily="34" charset="0"/>
            </a:endParaRPr>
          </a:p>
          <a:p>
            <a:pPr algn="ctr">
              <a:defRPr/>
            </a:pPr>
            <a:endParaRPr lang="en-US" sz="1000" dirty="0">
              <a:latin typeface="Copperplate Gothic Bold" pitchFamily="34" charset="0"/>
            </a:endParaRPr>
          </a:p>
        </p:txBody>
      </p:sp>
      <p:sp>
        <p:nvSpPr>
          <p:cNvPr id="6" name="TextBox 5"/>
          <p:cNvSpPr txBox="1"/>
          <p:nvPr/>
        </p:nvSpPr>
        <p:spPr>
          <a:xfrm>
            <a:off x="0" y="0"/>
            <a:ext cx="9144000" cy="1077913"/>
          </a:xfrm>
          <a:prstGeom prst="rect">
            <a:avLst/>
          </a:prstGeom>
          <a:gradFill flip="none" rotWithShape="1">
            <a:gsLst>
              <a:gs pos="0">
                <a:srgbClr val="2E5C8E">
                  <a:shade val="30000"/>
                  <a:satMod val="115000"/>
                </a:srgbClr>
              </a:gs>
              <a:gs pos="50000">
                <a:srgbClr val="2E5C8E">
                  <a:shade val="67500"/>
                  <a:satMod val="115000"/>
                </a:srgbClr>
              </a:gs>
              <a:gs pos="100000">
                <a:srgbClr val="2E5C8E">
                  <a:shade val="100000"/>
                  <a:satMod val="115000"/>
                </a:srgbClr>
              </a:gs>
            </a:gsLst>
            <a:lin ang="5400000" scaled="1"/>
            <a:tileRect/>
          </a:gradFill>
          <a:ln>
            <a:noFill/>
          </a:ln>
        </p:spPr>
        <p:txBody>
          <a:bodyPr anchor="ctr">
            <a:spAutoFit/>
          </a:bodyPr>
          <a:lstStyle/>
          <a:p>
            <a:pPr algn="ctr">
              <a:defRPr/>
            </a:pPr>
            <a:r>
              <a:rPr lang="en-US" sz="1800" dirty="0" smtClean="0">
                <a:effectLst>
                  <a:outerShdw blurRad="38100" dist="38100" dir="2700000" algn="tl">
                    <a:srgbClr val="000000">
                      <a:alpha val="43137"/>
                    </a:srgbClr>
                  </a:outerShdw>
                </a:effectLst>
                <a:latin typeface="Copperplate Gothic Bold" pitchFamily="34" charset="0"/>
              </a:rPr>
              <a:t>Saint Vincent Health Center</a:t>
            </a:r>
            <a:endParaRPr lang="en-US" sz="1800" dirty="0">
              <a:effectLst>
                <a:outerShdw blurRad="38100" dist="38100" dir="2700000" algn="tl">
                  <a:srgbClr val="000000">
                    <a:alpha val="43137"/>
                  </a:srgbClr>
                </a:outerShdw>
              </a:effectLst>
              <a:latin typeface="Copperplate Gothic Bold" pitchFamily="34" charset="0"/>
            </a:endParaRPr>
          </a:p>
          <a:p>
            <a:pPr algn="ctr">
              <a:defRPr/>
            </a:pPr>
            <a:r>
              <a:rPr lang="en-US" sz="1600" dirty="0" smtClean="0">
                <a:effectLst>
                  <a:outerShdw blurRad="38100" dist="38100" dir="2700000" algn="tl">
                    <a:srgbClr val="000000">
                      <a:alpha val="43137"/>
                    </a:srgbClr>
                  </a:outerShdw>
                </a:effectLst>
                <a:latin typeface="Copperplate Gothic Bold" pitchFamily="34" charset="0"/>
              </a:rPr>
              <a:t>New Addition Building</a:t>
            </a:r>
            <a:endParaRPr lang="en-US" sz="1600" dirty="0">
              <a:effectLst>
                <a:outerShdw blurRad="38100" dist="38100" dir="2700000" algn="tl">
                  <a:srgbClr val="000000">
                    <a:alpha val="43137"/>
                  </a:srgbClr>
                </a:outerShdw>
              </a:effectLst>
              <a:latin typeface="Copperplate Gothic Bold" pitchFamily="34" charset="0"/>
            </a:endParaRPr>
          </a:p>
          <a:p>
            <a:pPr algn="ctr">
              <a:defRPr/>
            </a:pPr>
            <a:r>
              <a:rPr lang="en-US" sz="1200" dirty="0" smtClean="0">
                <a:effectLst>
                  <a:outerShdw blurRad="38100" dist="38100" dir="2700000" algn="tl">
                    <a:srgbClr val="000000">
                      <a:alpha val="43137"/>
                    </a:srgbClr>
                  </a:outerShdw>
                </a:effectLst>
                <a:latin typeface="Copperplate Gothic Bold" pitchFamily="34" charset="0"/>
              </a:rPr>
              <a:t>Erie, PA</a:t>
            </a:r>
            <a:endParaRPr lang="en-US" sz="1200" dirty="0">
              <a:effectLst>
                <a:outerShdw blurRad="38100" dist="38100" dir="2700000" algn="tl">
                  <a:srgbClr val="000000">
                    <a:alpha val="43137"/>
                  </a:srgbClr>
                </a:outerShdw>
              </a:effectLst>
              <a:latin typeface="Copperplate Gothic Bold" pitchFamily="34" charset="0"/>
            </a:endParaRPr>
          </a:p>
          <a:p>
            <a:pPr algn="ctr">
              <a:defRPr/>
            </a:pPr>
            <a:endParaRPr lang="en-US" sz="800" dirty="0">
              <a:effectLst>
                <a:outerShdw blurRad="38100" dist="38100" dir="2700000" algn="tl">
                  <a:srgbClr val="000000">
                    <a:alpha val="43137"/>
                  </a:srgbClr>
                </a:outerShdw>
              </a:effectLst>
              <a:latin typeface="Copperplate Gothic Bold" pitchFamily="34" charset="0"/>
            </a:endParaRPr>
          </a:p>
          <a:p>
            <a:pPr algn="ctr">
              <a:defRPr/>
            </a:pPr>
            <a:r>
              <a:rPr lang="en-US" sz="1000" dirty="0" smtClean="0">
                <a:effectLst>
                  <a:outerShdw blurRad="38100" dist="38100" dir="2700000" algn="tl">
                    <a:srgbClr val="000000">
                      <a:alpha val="43137"/>
                    </a:srgbClr>
                  </a:outerShdw>
                </a:effectLst>
                <a:latin typeface="Copperplate Gothic Bold" pitchFamily="34" charset="0"/>
              </a:rPr>
              <a:t>Tyler </a:t>
            </a:r>
            <a:r>
              <a:rPr lang="en-US" sz="1000" dirty="0" err="1" smtClean="0">
                <a:effectLst>
                  <a:outerShdw blurRad="38100" dist="38100" dir="2700000" algn="tl">
                    <a:srgbClr val="000000">
                      <a:alpha val="43137"/>
                    </a:srgbClr>
                  </a:outerShdw>
                </a:effectLst>
                <a:latin typeface="Copperplate Gothic Bold" pitchFamily="34" charset="0"/>
              </a:rPr>
              <a:t>jaggi</a:t>
            </a:r>
            <a:r>
              <a:rPr lang="en-US" sz="1000" dirty="0" smtClean="0">
                <a:effectLst>
                  <a:outerShdw blurRad="38100" dist="38100" dir="2700000" algn="tl">
                    <a:srgbClr val="000000">
                      <a:alpha val="43137"/>
                    </a:srgbClr>
                  </a:outerShdw>
                </a:effectLst>
                <a:latin typeface="Copperplate Gothic Bold" pitchFamily="34" charset="0"/>
              </a:rPr>
              <a:t> | </a:t>
            </a:r>
            <a:r>
              <a:rPr lang="en-US" sz="1000" dirty="0">
                <a:effectLst>
                  <a:outerShdw blurRad="38100" dist="38100" dir="2700000" algn="tl">
                    <a:srgbClr val="000000">
                      <a:alpha val="43137"/>
                    </a:srgbClr>
                  </a:outerShdw>
                </a:effectLst>
                <a:latin typeface="Copperplate Gothic Bold" pitchFamily="34" charset="0"/>
              </a:rPr>
              <a:t>CONSTRUCTION MANAGEMENT</a:t>
            </a:r>
          </a:p>
        </p:txBody>
      </p:sp>
      <p:sp>
        <p:nvSpPr>
          <p:cNvPr id="4" name="TextBox 3"/>
          <p:cNvSpPr txBox="1"/>
          <p:nvPr/>
        </p:nvSpPr>
        <p:spPr>
          <a:xfrm>
            <a:off x="0" y="1058863"/>
            <a:ext cx="3810000" cy="5899692"/>
          </a:xfrm>
          <a:prstGeom prst="rect">
            <a:avLst/>
          </a:prstGeom>
          <a:solidFill>
            <a:schemeClr val="bg1"/>
          </a:solidFill>
          <a:ln>
            <a:noFill/>
          </a:ln>
        </p:spPr>
        <p:txBody>
          <a:bodyPr wrap="square">
            <a:spAutoFit/>
          </a:bodyPr>
          <a:lstStyle/>
          <a:p>
            <a:pPr>
              <a:defRPr/>
            </a:pPr>
            <a:endParaRPr lang="en-US" sz="1200" dirty="0">
              <a:latin typeface="Copperplate Gothic Bold" pitchFamily="34" charset="0"/>
            </a:endParaRPr>
          </a:p>
          <a:p>
            <a:pPr>
              <a:defRPr/>
            </a:pPr>
            <a:r>
              <a:rPr lang="en-US" sz="1200" dirty="0">
                <a:effectLst>
                  <a:outerShdw blurRad="38100" dist="38100" dir="2700000" algn="tl">
                    <a:srgbClr val="000000">
                      <a:alpha val="43137"/>
                    </a:srgbClr>
                  </a:outerShdw>
                </a:effectLst>
                <a:latin typeface="Copperplate Gothic Bold" pitchFamily="34" charset="0"/>
              </a:rPr>
              <a:t>PRESENTATION OUTLINE:</a:t>
            </a:r>
          </a:p>
          <a:p>
            <a:pPr>
              <a:defRPr/>
            </a:pPr>
            <a:endParaRPr lang="en-US" sz="800" dirty="0">
              <a:latin typeface="Copperplate Gothic Bold" pitchFamily="34" charset="0"/>
            </a:endParaRPr>
          </a:p>
          <a:p>
            <a:pPr marL="857250" lvl="1" indent="-400050">
              <a:lnSpc>
                <a:spcPct val="150000"/>
              </a:lnSpc>
              <a:buFont typeface="+mj-lt"/>
              <a:buAutoNum type="romanUcPeriod"/>
              <a:defRPr/>
            </a:pPr>
            <a:r>
              <a:rPr lang="en-US" sz="1000" dirty="0">
                <a:solidFill>
                  <a:schemeClr val="bg1">
                    <a:lumMod val="50000"/>
                    <a:lumOff val="50000"/>
                  </a:schemeClr>
                </a:solidFill>
                <a:latin typeface="Copperplate Gothic Bold" pitchFamily="34" charset="0"/>
              </a:rPr>
              <a:t>PROJECT BACKGROUND</a:t>
            </a:r>
          </a:p>
          <a:p>
            <a:pPr marL="857250" lvl="1" indent="-400050">
              <a:lnSpc>
                <a:spcPct val="150000"/>
              </a:lnSpc>
              <a:buFont typeface="+mj-lt"/>
              <a:buAutoNum type="romanUcPeriod"/>
              <a:defRPr/>
            </a:pPr>
            <a:r>
              <a:rPr lang="en-US" sz="1000" dirty="0">
                <a:solidFill>
                  <a:schemeClr val="bg1">
                    <a:lumMod val="50000"/>
                    <a:lumOff val="50000"/>
                  </a:schemeClr>
                </a:solidFill>
                <a:latin typeface="Copperplate Gothic Bold" pitchFamily="34" charset="0"/>
              </a:rPr>
              <a:t>ANALYSIS #1: </a:t>
            </a:r>
            <a:r>
              <a:rPr lang="en-US" sz="1000" dirty="0" smtClean="0">
                <a:solidFill>
                  <a:schemeClr val="bg1">
                    <a:lumMod val="50000"/>
                    <a:lumOff val="50000"/>
                  </a:schemeClr>
                </a:solidFill>
                <a:latin typeface="Copperplate Gothic Bold" pitchFamily="34" charset="0"/>
              </a:rPr>
              <a:t>Re-Sequencing Phasing</a:t>
            </a:r>
            <a:endParaRPr lang="en-US" sz="1000" dirty="0">
              <a:solidFill>
                <a:schemeClr val="bg1">
                  <a:lumMod val="50000"/>
                  <a:lumOff val="50000"/>
                </a:schemeClr>
              </a:solidFill>
              <a:latin typeface="Copperplate Gothic Bold" pitchFamily="34" charset="0"/>
            </a:endParaRPr>
          </a:p>
          <a:p>
            <a:pPr marL="1314450" lvl="2" indent="-400050">
              <a:lnSpc>
                <a:spcPct val="150000"/>
              </a:lnSpc>
              <a:buFont typeface="+mj-lt"/>
              <a:buAutoNum type="romanUcPeriod"/>
              <a:defRPr/>
            </a:pPr>
            <a:r>
              <a:rPr lang="en-US" sz="1000" dirty="0" smtClean="0">
                <a:solidFill>
                  <a:schemeClr val="bg1">
                    <a:lumMod val="50000"/>
                    <a:lumOff val="50000"/>
                  </a:schemeClr>
                </a:solidFill>
                <a:latin typeface="Copperplate Gothic Bold" pitchFamily="34" charset="0"/>
              </a:rPr>
              <a:t>Background</a:t>
            </a:r>
            <a:endParaRPr lang="en-US" sz="1000" dirty="0">
              <a:solidFill>
                <a:schemeClr val="bg1">
                  <a:lumMod val="50000"/>
                  <a:lumOff val="50000"/>
                </a:schemeClr>
              </a:solidFill>
              <a:latin typeface="Copperplate Gothic Bold" pitchFamily="34" charset="0"/>
            </a:endParaRPr>
          </a:p>
          <a:p>
            <a:pPr marL="1314450" lvl="2" indent="-400050">
              <a:lnSpc>
                <a:spcPct val="150000"/>
              </a:lnSpc>
              <a:buFont typeface="+mj-lt"/>
              <a:buAutoNum type="romanUcPeriod"/>
              <a:defRPr/>
            </a:pPr>
            <a:r>
              <a:rPr lang="en-US" sz="1000" dirty="0" smtClean="0">
                <a:solidFill>
                  <a:schemeClr val="bg1">
                    <a:lumMod val="50000"/>
                    <a:lumOff val="50000"/>
                  </a:schemeClr>
                </a:solidFill>
                <a:latin typeface="Copperplate Gothic Bold" pitchFamily="34" charset="0"/>
              </a:rPr>
              <a:t>Case Findings</a:t>
            </a:r>
            <a:endParaRPr lang="en-US" sz="1000" dirty="0">
              <a:solidFill>
                <a:schemeClr val="bg1">
                  <a:lumMod val="50000"/>
                  <a:lumOff val="50000"/>
                </a:schemeClr>
              </a:solidFill>
              <a:latin typeface="Copperplate Gothic Bold" pitchFamily="34" charset="0"/>
            </a:endParaRPr>
          </a:p>
          <a:p>
            <a:pPr marL="1314450" lvl="2" indent="-400050">
              <a:lnSpc>
                <a:spcPct val="150000"/>
              </a:lnSpc>
              <a:buFont typeface="+mj-lt"/>
              <a:buAutoNum type="romanUcPeriod"/>
              <a:defRPr/>
            </a:pPr>
            <a:r>
              <a:rPr lang="en-US" sz="1000" dirty="0" smtClean="0">
                <a:solidFill>
                  <a:schemeClr val="bg1">
                    <a:lumMod val="50000"/>
                    <a:lumOff val="50000"/>
                  </a:schemeClr>
                </a:solidFill>
                <a:latin typeface="Copperplate Gothic Bold" pitchFamily="34" charset="0"/>
              </a:rPr>
              <a:t>Recommendations</a:t>
            </a:r>
            <a:endParaRPr lang="en-US" sz="1000" dirty="0">
              <a:solidFill>
                <a:schemeClr val="bg1">
                  <a:lumMod val="50000"/>
                  <a:lumOff val="50000"/>
                </a:schemeClr>
              </a:solidFill>
              <a:latin typeface="Copperplate Gothic Bold" pitchFamily="34" charset="0"/>
            </a:endParaRPr>
          </a:p>
          <a:p>
            <a:pPr marL="857250" lvl="1" indent="-400050">
              <a:lnSpc>
                <a:spcPct val="150000"/>
              </a:lnSpc>
              <a:buFont typeface="+mj-lt"/>
              <a:buAutoNum type="romanUcPeriod"/>
              <a:defRPr/>
            </a:pPr>
            <a:r>
              <a:rPr lang="en-US" sz="1000" dirty="0">
                <a:latin typeface="Copperplate Gothic Bold" pitchFamily="34" charset="0"/>
              </a:rPr>
              <a:t>ANALYSIS #2: Precast Façade</a:t>
            </a:r>
          </a:p>
          <a:p>
            <a:pPr marL="1314450" lvl="2" indent="-400050">
              <a:lnSpc>
                <a:spcPct val="150000"/>
              </a:lnSpc>
              <a:buFont typeface="+mj-lt"/>
              <a:buAutoNum type="romanUcPeriod"/>
              <a:defRPr/>
            </a:pPr>
            <a:r>
              <a:rPr lang="en-US" sz="1000" dirty="0">
                <a:solidFill>
                  <a:schemeClr val="bg1">
                    <a:lumMod val="50000"/>
                    <a:lumOff val="50000"/>
                  </a:schemeClr>
                </a:solidFill>
                <a:latin typeface="Copperplate Gothic Bold" pitchFamily="34" charset="0"/>
              </a:rPr>
              <a:t>Design</a:t>
            </a:r>
          </a:p>
          <a:p>
            <a:pPr marL="1314450" lvl="2" indent="-400050">
              <a:lnSpc>
                <a:spcPct val="150000"/>
              </a:lnSpc>
              <a:buFont typeface="+mj-lt"/>
              <a:buAutoNum type="romanUcPeriod"/>
              <a:defRPr/>
            </a:pPr>
            <a:r>
              <a:rPr lang="en-US" sz="1000" dirty="0">
                <a:solidFill>
                  <a:schemeClr val="bg1">
                    <a:lumMod val="50000"/>
                    <a:lumOff val="50000"/>
                  </a:schemeClr>
                </a:solidFill>
                <a:latin typeface="Copperplate Gothic Bold" pitchFamily="34" charset="0"/>
              </a:rPr>
              <a:t>Structural Impact</a:t>
            </a:r>
          </a:p>
          <a:p>
            <a:pPr marL="1314450" lvl="2" indent="-400050">
              <a:lnSpc>
                <a:spcPct val="150000"/>
              </a:lnSpc>
              <a:buFont typeface="+mj-lt"/>
              <a:buAutoNum type="romanUcPeriod"/>
              <a:defRPr/>
            </a:pPr>
            <a:r>
              <a:rPr lang="en-US" sz="1000" dirty="0">
                <a:solidFill>
                  <a:schemeClr val="bg1">
                    <a:lumMod val="50000"/>
                    <a:lumOff val="50000"/>
                  </a:schemeClr>
                </a:solidFill>
                <a:latin typeface="Copperplate Gothic Bold" pitchFamily="34" charset="0"/>
              </a:rPr>
              <a:t>Schedule/Cost Impact</a:t>
            </a:r>
          </a:p>
          <a:p>
            <a:pPr marL="1314450" lvl="2" indent="-400050">
              <a:lnSpc>
                <a:spcPct val="150000"/>
              </a:lnSpc>
              <a:buFont typeface="+mj-lt"/>
              <a:buAutoNum type="romanUcPeriod"/>
              <a:defRPr/>
            </a:pPr>
            <a:r>
              <a:rPr lang="en-US" sz="1000" dirty="0" smtClean="0">
                <a:solidFill>
                  <a:schemeClr val="bg1">
                    <a:lumMod val="50000"/>
                    <a:lumOff val="50000"/>
                  </a:schemeClr>
                </a:solidFill>
                <a:latin typeface="Copperplate Gothic Bold" pitchFamily="34" charset="0"/>
              </a:rPr>
              <a:t>Project Impact</a:t>
            </a:r>
            <a:endParaRPr lang="en-US" sz="1000" dirty="0">
              <a:solidFill>
                <a:schemeClr val="bg1">
                  <a:lumMod val="50000"/>
                  <a:lumOff val="50000"/>
                </a:schemeClr>
              </a:solidFill>
              <a:latin typeface="Copperplate Gothic Bold" pitchFamily="34" charset="0"/>
            </a:endParaRPr>
          </a:p>
          <a:p>
            <a:pPr marL="1314450" lvl="2" indent="-400050">
              <a:lnSpc>
                <a:spcPct val="150000"/>
              </a:lnSpc>
              <a:buFont typeface="+mj-lt"/>
              <a:buAutoNum type="romanUcPeriod"/>
              <a:defRPr/>
            </a:pPr>
            <a:r>
              <a:rPr lang="en-US" sz="1000" dirty="0" smtClean="0">
                <a:latin typeface="Copperplate Gothic Bold" pitchFamily="34" charset="0"/>
              </a:rPr>
              <a:t>The Choice</a:t>
            </a:r>
            <a:endParaRPr lang="en-US" sz="1000" dirty="0">
              <a:latin typeface="Copperplate Gothic Bold" pitchFamily="34" charset="0"/>
            </a:endParaRPr>
          </a:p>
          <a:p>
            <a:pPr marL="857250" lvl="1" indent="-400050">
              <a:lnSpc>
                <a:spcPct val="150000"/>
              </a:lnSpc>
              <a:buFont typeface="+mj-lt"/>
              <a:buAutoNum type="romanUcPeriod"/>
              <a:defRPr/>
            </a:pPr>
            <a:r>
              <a:rPr lang="en-US" sz="1000" dirty="0">
                <a:solidFill>
                  <a:schemeClr val="bg1">
                    <a:lumMod val="50000"/>
                    <a:lumOff val="50000"/>
                  </a:schemeClr>
                </a:solidFill>
                <a:latin typeface="Copperplate Gothic Bold" pitchFamily="34" charset="0"/>
              </a:rPr>
              <a:t>ANALYSIS #3: </a:t>
            </a:r>
            <a:r>
              <a:rPr lang="en-US" sz="1000" dirty="0" smtClean="0">
                <a:solidFill>
                  <a:schemeClr val="bg1">
                    <a:lumMod val="50000"/>
                    <a:lumOff val="50000"/>
                  </a:schemeClr>
                </a:solidFill>
                <a:latin typeface="Copperplate Gothic Bold" pitchFamily="34" charset="0"/>
              </a:rPr>
              <a:t> BIM  Implementation </a:t>
            </a:r>
          </a:p>
          <a:p>
            <a:pPr marL="857250" lvl="1" indent="-400050">
              <a:lnSpc>
                <a:spcPct val="150000"/>
              </a:lnSpc>
              <a:buFont typeface="+mj-lt"/>
              <a:buAutoNum type="romanUcPeriod"/>
              <a:defRPr/>
            </a:pPr>
            <a:r>
              <a:rPr lang="en-US" sz="1000" dirty="0" smtClean="0">
                <a:solidFill>
                  <a:schemeClr val="bg1">
                    <a:lumMod val="50000"/>
                    <a:lumOff val="50000"/>
                  </a:schemeClr>
                </a:solidFill>
                <a:latin typeface="Copperplate Gothic Bold" pitchFamily="34" charset="0"/>
              </a:rPr>
              <a:t>ANALYSIS #4: ICRA Plan</a:t>
            </a:r>
          </a:p>
          <a:p>
            <a:pPr marL="1314450" lvl="2" indent="-400050">
              <a:lnSpc>
                <a:spcPct val="150000"/>
              </a:lnSpc>
              <a:buFont typeface="+mj-lt"/>
              <a:buAutoNum type="romanUcPeriod"/>
              <a:defRPr/>
            </a:pPr>
            <a:r>
              <a:rPr lang="en-US" sz="1000" dirty="0" smtClean="0">
                <a:solidFill>
                  <a:schemeClr val="bg1">
                    <a:lumMod val="50000"/>
                    <a:lumOff val="50000"/>
                  </a:schemeClr>
                </a:solidFill>
                <a:latin typeface="Copperplate Gothic Bold" pitchFamily="34" charset="0"/>
              </a:rPr>
              <a:t>ICRA Matrix</a:t>
            </a:r>
            <a:endParaRPr lang="en-US" sz="1000" dirty="0">
              <a:solidFill>
                <a:schemeClr val="bg1">
                  <a:lumMod val="50000"/>
                  <a:lumOff val="50000"/>
                </a:schemeClr>
              </a:solidFill>
              <a:latin typeface="Copperplate Gothic Bold" pitchFamily="34" charset="0"/>
            </a:endParaRPr>
          </a:p>
          <a:p>
            <a:pPr marL="1314450" lvl="2" indent="-400050">
              <a:lnSpc>
                <a:spcPct val="150000"/>
              </a:lnSpc>
              <a:buFont typeface="+mj-lt"/>
              <a:buAutoNum type="romanUcPeriod"/>
              <a:defRPr/>
            </a:pPr>
            <a:r>
              <a:rPr lang="en-US" sz="1000" dirty="0" smtClean="0">
                <a:solidFill>
                  <a:schemeClr val="bg1">
                    <a:lumMod val="50000"/>
                    <a:lumOff val="50000"/>
                  </a:schemeClr>
                </a:solidFill>
                <a:latin typeface="Copperplate Gothic Bold" pitchFamily="34" charset="0"/>
              </a:rPr>
              <a:t>Areas of Risk</a:t>
            </a:r>
          </a:p>
          <a:p>
            <a:pPr marL="1314450" lvl="2" indent="-400050">
              <a:lnSpc>
                <a:spcPct val="150000"/>
              </a:lnSpc>
              <a:buFont typeface="+mj-lt"/>
              <a:buAutoNum type="romanUcPeriod"/>
              <a:defRPr/>
            </a:pPr>
            <a:r>
              <a:rPr lang="en-US" sz="1000" dirty="0" smtClean="0">
                <a:solidFill>
                  <a:schemeClr val="bg1">
                    <a:lumMod val="50000"/>
                    <a:lumOff val="50000"/>
                  </a:schemeClr>
                </a:solidFill>
                <a:latin typeface="Copperplate Gothic Bold" pitchFamily="34" charset="0"/>
              </a:rPr>
              <a:t>Construction Precautions</a:t>
            </a:r>
            <a:endParaRPr lang="en-US" sz="1000" dirty="0">
              <a:solidFill>
                <a:schemeClr val="bg1">
                  <a:lumMod val="50000"/>
                  <a:lumOff val="50000"/>
                </a:schemeClr>
              </a:solidFill>
              <a:latin typeface="Copperplate Gothic Bold" pitchFamily="34" charset="0"/>
            </a:endParaRPr>
          </a:p>
          <a:p>
            <a:pPr marL="1314450" lvl="2" indent="-400050">
              <a:lnSpc>
                <a:spcPct val="150000"/>
              </a:lnSpc>
              <a:buFont typeface="+mj-lt"/>
              <a:buAutoNum type="romanUcPeriod"/>
              <a:defRPr/>
            </a:pPr>
            <a:r>
              <a:rPr lang="en-US" sz="1000" dirty="0" smtClean="0">
                <a:solidFill>
                  <a:schemeClr val="bg1">
                    <a:lumMod val="50000"/>
                    <a:lumOff val="50000"/>
                  </a:schemeClr>
                </a:solidFill>
                <a:latin typeface="Copperplate Gothic Bold" pitchFamily="34" charset="0"/>
              </a:rPr>
              <a:t>Mechanical Impact</a:t>
            </a:r>
          </a:p>
          <a:p>
            <a:pPr marL="857250" lvl="1" indent="-400050">
              <a:lnSpc>
                <a:spcPct val="150000"/>
              </a:lnSpc>
              <a:buFont typeface="+mj-lt"/>
              <a:buAutoNum type="romanUcPeriod"/>
              <a:defRPr/>
            </a:pPr>
            <a:r>
              <a:rPr lang="en-US" sz="1000" dirty="0" smtClean="0">
                <a:solidFill>
                  <a:schemeClr val="bg1">
                    <a:lumMod val="50000"/>
                    <a:lumOff val="50000"/>
                  </a:schemeClr>
                </a:solidFill>
                <a:latin typeface="Copperplate Gothic Bold" pitchFamily="34" charset="0"/>
              </a:rPr>
              <a:t>LESSONS </a:t>
            </a:r>
            <a:r>
              <a:rPr lang="en-US" sz="1000" dirty="0">
                <a:solidFill>
                  <a:schemeClr val="bg1">
                    <a:lumMod val="50000"/>
                    <a:lumOff val="50000"/>
                  </a:schemeClr>
                </a:solidFill>
                <a:latin typeface="Copperplate Gothic Bold" pitchFamily="34" charset="0"/>
              </a:rPr>
              <a:t>LEARNED</a:t>
            </a:r>
          </a:p>
          <a:p>
            <a:pPr marL="857250" lvl="1" indent="-400050">
              <a:lnSpc>
                <a:spcPct val="150000"/>
              </a:lnSpc>
              <a:buFont typeface="+mj-lt"/>
              <a:buAutoNum type="romanUcPeriod"/>
              <a:defRPr/>
            </a:pPr>
            <a:r>
              <a:rPr lang="en-US" sz="1000" dirty="0">
                <a:solidFill>
                  <a:schemeClr val="bg1">
                    <a:lumMod val="50000"/>
                    <a:lumOff val="50000"/>
                  </a:schemeClr>
                </a:solidFill>
                <a:latin typeface="Copperplate Gothic Bold" pitchFamily="34" charset="0"/>
              </a:rPr>
              <a:t>ACKNOWLEDGEMENTS </a:t>
            </a:r>
            <a:endParaRPr lang="en-US" sz="1400" dirty="0" smtClean="0">
              <a:solidFill>
                <a:schemeClr val="bg1">
                  <a:lumMod val="50000"/>
                  <a:lumOff val="50000"/>
                </a:schemeClr>
              </a:solidFill>
              <a:latin typeface="Copperplate Gothic Bold" pitchFamily="34" charset="0"/>
            </a:endParaRPr>
          </a:p>
          <a:p>
            <a:pPr marL="857250" lvl="1" indent="-400050">
              <a:lnSpc>
                <a:spcPct val="150000"/>
              </a:lnSpc>
              <a:buFont typeface="+mj-lt"/>
              <a:buAutoNum type="romanUcPeriod"/>
              <a:defRPr/>
            </a:pPr>
            <a:endParaRPr lang="en-US" sz="1400" dirty="0">
              <a:latin typeface="Copperplate Gothic Bold" pitchFamily="34" charset="0"/>
            </a:endParaRPr>
          </a:p>
          <a:p>
            <a:pPr marL="857250" lvl="1" indent="-400050">
              <a:lnSpc>
                <a:spcPct val="125000"/>
              </a:lnSpc>
              <a:defRPr/>
            </a:pPr>
            <a:endParaRPr lang="en-US" sz="1050" dirty="0">
              <a:latin typeface="Copperplate Gothic Bold" pitchFamily="34" charset="0"/>
            </a:endParaRPr>
          </a:p>
          <a:p>
            <a:pPr marL="857250" lvl="1" indent="-400050">
              <a:lnSpc>
                <a:spcPct val="125000"/>
              </a:lnSpc>
              <a:defRPr/>
            </a:pPr>
            <a:endParaRPr lang="en-US" sz="1050" dirty="0">
              <a:latin typeface="Copperplate Gothic Bold" pitchFamily="34" charset="0"/>
            </a:endParaRPr>
          </a:p>
          <a:p>
            <a:pPr marL="857250" lvl="1" indent="-400050">
              <a:lnSpc>
                <a:spcPct val="125000"/>
              </a:lnSpc>
              <a:defRPr/>
            </a:pPr>
            <a:endParaRPr lang="en-US" sz="1050" dirty="0">
              <a:latin typeface="Copperplate Gothic Bold" pitchFamily="34" charset="0"/>
            </a:endParaRPr>
          </a:p>
        </p:txBody>
      </p:sp>
      <p:cxnSp>
        <p:nvCxnSpPr>
          <p:cNvPr id="8" name="Straight Connector 7"/>
          <p:cNvCxnSpPr/>
          <p:nvPr/>
        </p:nvCxnSpPr>
        <p:spPr>
          <a:xfrm rot="5400000" flipH="1" flipV="1">
            <a:off x="914400" y="3962400"/>
            <a:ext cx="57912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0" y="1066800"/>
            <a:ext cx="27432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5400000" flipH="1" flipV="1">
            <a:off x="8610600" y="533400"/>
            <a:ext cx="10668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5400000" flipH="1" flipV="1">
            <a:off x="17754600" y="533400"/>
            <a:ext cx="10668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10058400" y="1905000"/>
            <a:ext cx="7848600" cy="3970318"/>
          </a:xfrm>
          <a:prstGeom prst="rect">
            <a:avLst/>
          </a:prstGeom>
          <a:noFill/>
        </p:spPr>
        <p:txBody>
          <a:bodyPr>
            <a:spAutoFit/>
          </a:bodyPr>
          <a:lstStyle/>
          <a:p>
            <a:pPr>
              <a:defRPr/>
            </a:pPr>
            <a:r>
              <a:rPr lang="en-US" sz="1800" b="1" dirty="0">
                <a:solidFill>
                  <a:schemeClr val="bg1">
                    <a:lumMod val="50000"/>
                    <a:lumOff val="50000"/>
                  </a:schemeClr>
                </a:solidFill>
                <a:latin typeface="Copperplate Gothic Bold" pitchFamily="34" charset="0"/>
              </a:rPr>
              <a:t>FINAL CONCLUSIONS:</a:t>
            </a:r>
          </a:p>
          <a:p>
            <a:pPr>
              <a:defRPr/>
            </a:pPr>
            <a:endParaRPr lang="en-US" sz="1800" dirty="0">
              <a:latin typeface="Copperplate Gothic Bold" pitchFamily="34" charset="0"/>
            </a:endParaRPr>
          </a:p>
          <a:p>
            <a:pPr lvl="1">
              <a:buFont typeface="Arial" pitchFamily="34" charset="0"/>
              <a:buChar char="•"/>
              <a:defRPr/>
            </a:pPr>
            <a:r>
              <a:rPr lang="en-US" sz="1800" dirty="0">
                <a:latin typeface="Copperplate Gothic Bold" pitchFamily="34" charset="0"/>
              </a:rPr>
              <a:t>  Precast façade reduces schedule and cost</a:t>
            </a:r>
          </a:p>
          <a:p>
            <a:pPr lvl="1">
              <a:buFont typeface="Arial" pitchFamily="34" charset="0"/>
              <a:buChar char="•"/>
              <a:defRPr/>
            </a:pPr>
            <a:r>
              <a:rPr lang="en-US" sz="1800" dirty="0">
                <a:latin typeface="Copperplate Gothic Bold" pitchFamily="34" charset="0"/>
              </a:rPr>
              <a:t>  Eliminates site congestion and inefficiencies</a:t>
            </a:r>
          </a:p>
          <a:p>
            <a:pPr lvl="1">
              <a:buFont typeface="Arial" pitchFamily="34" charset="0"/>
              <a:buChar char="•"/>
              <a:defRPr/>
            </a:pPr>
            <a:r>
              <a:rPr lang="en-US" sz="1800" dirty="0">
                <a:latin typeface="Copperplate Gothic Bold" pitchFamily="34" charset="0"/>
              </a:rPr>
              <a:t>  Possible reduction of structural spandrel beams</a:t>
            </a:r>
          </a:p>
          <a:p>
            <a:pPr lvl="1">
              <a:buFont typeface="Arial" pitchFamily="34" charset="0"/>
              <a:buChar char="•"/>
              <a:defRPr/>
            </a:pPr>
            <a:r>
              <a:rPr lang="en-US" sz="1800" dirty="0">
                <a:latin typeface="Copperplate Gothic Bold" pitchFamily="34" charset="0"/>
              </a:rPr>
              <a:t>  Minor architectural implications</a:t>
            </a:r>
          </a:p>
          <a:p>
            <a:pPr lvl="1">
              <a:defRPr/>
            </a:pPr>
            <a:endParaRPr lang="en-US" sz="1800" dirty="0">
              <a:latin typeface="Copperplate Gothic Bold" pitchFamily="34" charset="0"/>
            </a:endParaRPr>
          </a:p>
          <a:p>
            <a:pPr>
              <a:defRPr/>
            </a:pPr>
            <a:r>
              <a:rPr lang="en-US" sz="1800" b="1" dirty="0" smtClean="0">
                <a:solidFill>
                  <a:schemeClr val="bg1">
                    <a:lumMod val="50000"/>
                    <a:lumOff val="50000"/>
                  </a:schemeClr>
                </a:solidFill>
                <a:latin typeface="Copperplate Gothic Bold" pitchFamily="34" charset="0"/>
              </a:rPr>
              <a:t>RECOMMENDATIONS:</a:t>
            </a:r>
            <a:endParaRPr lang="en-US" sz="1800" b="1" dirty="0">
              <a:solidFill>
                <a:schemeClr val="bg1">
                  <a:lumMod val="50000"/>
                  <a:lumOff val="50000"/>
                </a:schemeClr>
              </a:solidFill>
              <a:latin typeface="Copperplate Gothic Bold" pitchFamily="34" charset="0"/>
            </a:endParaRPr>
          </a:p>
          <a:p>
            <a:pPr>
              <a:defRPr/>
            </a:pPr>
            <a:endParaRPr lang="en-US" sz="1800" dirty="0">
              <a:latin typeface="Copperplate Gothic Bold" pitchFamily="34" charset="0"/>
            </a:endParaRPr>
          </a:p>
          <a:p>
            <a:pPr lvl="1">
              <a:buFont typeface="Arial" pitchFamily="34" charset="0"/>
              <a:buChar char="•"/>
              <a:defRPr/>
            </a:pPr>
            <a:r>
              <a:rPr lang="en-US" sz="1800" dirty="0">
                <a:latin typeface="Copperplate Gothic Bold" pitchFamily="34" charset="0"/>
              </a:rPr>
              <a:t>  Pursue precast façade based on constructability </a:t>
            </a:r>
            <a:r>
              <a:rPr lang="en-US" sz="1800" dirty="0" smtClean="0">
                <a:latin typeface="Copperplate Gothic Bold" pitchFamily="34" charset="0"/>
              </a:rPr>
              <a:t>concerns</a:t>
            </a:r>
          </a:p>
          <a:p>
            <a:pPr lvl="1">
              <a:buFont typeface="Arial" pitchFamily="34" charset="0"/>
              <a:buChar char="•"/>
              <a:defRPr/>
            </a:pPr>
            <a:r>
              <a:rPr lang="en-US" sz="1800" dirty="0" smtClean="0">
                <a:latin typeface="Copperplate Gothic Bold" pitchFamily="34" charset="0"/>
              </a:rPr>
              <a:t>  Lose of job for local masonry workers</a:t>
            </a:r>
            <a:endParaRPr lang="en-US" sz="1800" dirty="0">
              <a:latin typeface="Copperplate Gothic Bold" pitchFamily="34" charset="0"/>
            </a:endParaRPr>
          </a:p>
          <a:p>
            <a:pPr lvl="1">
              <a:buFont typeface="Arial" pitchFamily="34" charset="0"/>
              <a:buChar char="•"/>
              <a:defRPr/>
            </a:pPr>
            <a:r>
              <a:rPr lang="en-US" sz="1800" dirty="0">
                <a:latin typeface="Copperplate Gothic Bold" pitchFamily="34" charset="0"/>
              </a:rPr>
              <a:t>  Met goal of analysis to reduce site congestion issues</a:t>
            </a:r>
          </a:p>
          <a:p>
            <a:pPr lvl="1">
              <a:buFont typeface="Arial" pitchFamily="34" charset="0"/>
              <a:buChar char="•"/>
              <a:defRPr/>
            </a:pPr>
            <a:r>
              <a:rPr lang="en-US" sz="1800" dirty="0">
                <a:latin typeface="Copperplate Gothic Bold" pitchFamily="34" charset="0"/>
              </a:rPr>
              <a:t>  Ultimately owner/arch. must make decision</a:t>
            </a:r>
          </a:p>
        </p:txBody>
      </p:sp>
      <p:pic>
        <p:nvPicPr>
          <p:cNvPr id="23581" name="Picture 52" descr="penns state logo.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4800" y="228600"/>
            <a:ext cx="1114425" cy="593725"/>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23582" name="Picture 53" descr="penns state logo.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6012775" y="228600"/>
            <a:ext cx="1114425" cy="593725"/>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23584" name="TextBox 39"/>
          <p:cNvSpPr txBox="1">
            <a:spLocks noChangeArrowheads="1"/>
          </p:cNvSpPr>
          <p:nvPr/>
        </p:nvSpPr>
        <p:spPr bwMode="auto">
          <a:xfrm>
            <a:off x="26822400" y="6473825"/>
            <a:ext cx="457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200">
                <a:solidFill>
                  <a:schemeClr val="tx1"/>
                </a:solidFill>
                <a:latin typeface="Arial" charset="0"/>
              </a:defRPr>
            </a:lvl1pPr>
            <a:lvl2pPr marL="742950" indent="-285750" eaLnBrk="0" hangingPunct="0">
              <a:defRPr sz="2200">
                <a:solidFill>
                  <a:schemeClr val="tx1"/>
                </a:solidFill>
                <a:latin typeface="Arial" charset="0"/>
              </a:defRPr>
            </a:lvl2pPr>
            <a:lvl3pPr marL="1143000" indent="-228600" eaLnBrk="0" hangingPunct="0">
              <a:defRPr sz="2200">
                <a:solidFill>
                  <a:schemeClr val="tx1"/>
                </a:solidFill>
                <a:latin typeface="Arial" charset="0"/>
              </a:defRPr>
            </a:lvl3pPr>
            <a:lvl4pPr marL="1600200" indent="-228600" eaLnBrk="0" hangingPunct="0">
              <a:defRPr sz="2200">
                <a:solidFill>
                  <a:schemeClr val="tx1"/>
                </a:solidFill>
                <a:latin typeface="Arial" charset="0"/>
              </a:defRPr>
            </a:lvl4pPr>
            <a:lvl5pPr marL="2057400" indent="-228600" eaLnBrk="0" hangingPunct="0">
              <a:defRPr sz="2200">
                <a:solidFill>
                  <a:schemeClr val="tx1"/>
                </a:solidFill>
                <a:latin typeface="Arial" charset="0"/>
              </a:defRPr>
            </a:lvl5pPr>
            <a:lvl6pPr marL="2514600" indent="-228600" eaLnBrk="0" fontAlgn="base" hangingPunct="0">
              <a:spcBef>
                <a:spcPct val="0"/>
              </a:spcBef>
              <a:spcAft>
                <a:spcPct val="0"/>
              </a:spcAft>
              <a:defRPr sz="2200">
                <a:solidFill>
                  <a:schemeClr val="tx1"/>
                </a:solidFill>
                <a:latin typeface="Arial" charset="0"/>
              </a:defRPr>
            </a:lvl6pPr>
            <a:lvl7pPr marL="2971800" indent="-228600" eaLnBrk="0" fontAlgn="base" hangingPunct="0">
              <a:spcBef>
                <a:spcPct val="0"/>
              </a:spcBef>
              <a:spcAft>
                <a:spcPct val="0"/>
              </a:spcAft>
              <a:defRPr sz="2200">
                <a:solidFill>
                  <a:schemeClr val="tx1"/>
                </a:solidFill>
                <a:latin typeface="Arial" charset="0"/>
              </a:defRPr>
            </a:lvl7pPr>
            <a:lvl8pPr marL="3429000" indent="-228600" eaLnBrk="0" fontAlgn="base" hangingPunct="0">
              <a:spcBef>
                <a:spcPct val="0"/>
              </a:spcBef>
              <a:spcAft>
                <a:spcPct val="0"/>
              </a:spcAft>
              <a:defRPr sz="2200">
                <a:solidFill>
                  <a:schemeClr val="tx1"/>
                </a:solidFill>
                <a:latin typeface="Arial" charset="0"/>
              </a:defRPr>
            </a:lvl8pPr>
            <a:lvl9pPr marL="3886200" indent="-228600" eaLnBrk="0" fontAlgn="base" hangingPunct="0">
              <a:spcBef>
                <a:spcPct val="0"/>
              </a:spcBef>
              <a:spcAft>
                <a:spcPct val="0"/>
              </a:spcAft>
              <a:defRPr sz="2200">
                <a:solidFill>
                  <a:schemeClr val="tx1"/>
                </a:solidFill>
                <a:latin typeface="Arial" charset="0"/>
              </a:defRPr>
            </a:lvl9pPr>
          </a:lstStyle>
          <a:p>
            <a:pPr eaLnBrk="1" hangingPunct="1"/>
            <a:fld id="{FBBAE181-011A-42DE-B96B-556D36D4FE92}" type="slidenum">
              <a:rPr lang="en-US" sz="1400" b="1">
                <a:latin typeface="Copperplate Gothic Bold" pitchFamily="34" charset="0"/>
              </a:rPr>
              <a:pPr eaLnBrk="1" hangingPunct="1"/>
              <a:t>22</a:t>
            </a:fld>
            <a:endParaRPr lang="en-US" sz="1400" b="1">
              <a:latin typeface="Copperplate Gothic Bold" pitchFamily="34" charset="0"/>
            </a:endParaRPr>
          </a:p>
        </p:txBody>
      </p:sp>
      <p:pic>
        <p:nvPicPr>
          <p:cNvPr id="36" name="Picture 35"/>
          <p:cNvPicPr/>
          <p:nvPr/>
        </p:nvPicPr>
        <p:blipFill>
          <a:blip r:embed="rId4">
            <a:extLst>
              <a:ext uri="{28A0092B-C50C-407E-A947-70E740481C1C}">
                <a14:useLocalDpi xmlns:a14="http://schemas.microsoft.com/office/drawing/2010/main" val="0"/>
              </a:ext>
            </a:extLst>
          </a:blip>
          <a:srcRect/>
          <a:stretch>
            <a:fillRect/>
          </a:stretch>
        </p:blipFill>
        <p:spPr bwMode="auto">
          <a:xfrm>
            <a:off x="1419225" y="6170610"/>
            <a:ext cx="1728788" cy="457200"/>
          </a:xfrm>
          <a:prstGeom prst="rect">
            <a:avLst/>
          </a:prstGeom>
          <a:noFill/>
          <a:ln>
            <a:noFill/>
          </a:ln>
        </p:spPr>
      </p:pic>
      <p:pic>
        <p:nvPicPr>
          <p:cNvPr id="37" name="Picture 36"/>
          <p:cNvPicPr/>
          <p:nvPr/>
        </p:nvPicPr>
        <p:blipFill>
          <a:blip r:embed="rId5">
            <a:extLst>
              <a:ext uri="{28A0092B-C50C-407E-A947-70E740481C1C}">
                <a14:useLocalDpi xmlns:a14="http://schemas.microsoft.com/office/drawing/2010/main" val="0"/>
              </a:ext>
            </a:extLst>
          </a:blip>
          <a:srcRect/>
          <a:stretch>
            <a:fillRect/>
          </a:stretch>
        </p:blipFill>
        <p:spPr bwMode="auto">
          <a:xfrm>
            <a:off x="570819" y="6170610"/>
            <a:ext cx="582386" cy="457201"/>
          </a:xfrm>
          <a:prstGeom prst="rect">
            <a:avLst/>
          </a:prstGeom>
          <a:noFill/>
          <a:ln>
            <a:noFill/>
          </a:ln>
        </p:spPr>
      </p:pic>
      <p:sp>
        <p:nvSpPr>
          <p:cNvPr id="3" name="TextBox 2"/>
          <p:cNvSpPr txBox="1"/>
          <p:nvPr/>
        </p:nvSpPr>
        <p:spPr>
          <a:xfrm>
            <a:off x="10058400" y="1359459"/>
            <a:ext cx="7848600" cy="461665"/>
          </a:xfrm>
          <a:prstGeom prst="rect">
            <a:avLst/>
          </a:prstGeom>
          <a:noFill/>
        </p:spPr>
        <p:txBody>
          <a:bodyPr wrap="square" rtlCol="0">
            <a:spAutoFit/>
          </a:bodyPr>
          <a:lstStyle/>
          <a:p>
            <a:pPr algn="ctr"/>
            <a:r>
              <a:rPr lang="en-US" sz="2400" b="1" dirty="0" smtClean="0">
                <a:latin typeface="Copperplate Gothic Bold" pitchFamily="34" charset="0"/>
              </a:rPr>
              <a:t>Conclusion &amp; recommendations</a:t>
            </a:r>
            <a:endParaRPr lang="en-US" b="1" dirty="0">
              <a:latin typeface="Copperplate Gothic Bold" pitchFamily="34" charset="0"/>
            </a:endParaRPr>
          </a:p>
        </p:txBody>
      </p:sp>
      <p:pic>
        <p:nvPicPr>
          <p:cNvPr id="19"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888200" y="2049280"/>
            <a:ext cx="5599716" cy="360321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 name="Picture 19"/>
          <p:cNvPicPr/>
          <p:nvPr/>
        </p:nvPicPr>
        <p:blipFill>
          <a:blip r:embed="rId7">
            <a:extLst>
              <a:ext uri="{28A0092B-C50C-407E-A947-70E740481C1C}">
                <a14:useLocalDpi xmlns:a14="http://schemas.microsoft.com/office/drawing/2010/main" val="0"/>
              </a:ext>
            </a:extLst>
          </a:blip>
          <a:srcRect/>
          <a:stretch>
            <a:fillRect/>
          </a:stretch>
        </p:blipFill>
        <p:spPr bwMode="auto">
          <a:xfrm>
            <a:off x="4343400" y="2057400"/>
            <a:ext cx="4371975" cy="3136341"/>
          </a:xfrm>
          <a:prstGeom prst="rect">
            <a:avLst/>
          </a:prstGeom>
          <a:noFill/>
          <a:ln>
            <a:noFill/>
          </a:ln>
        </p:spPr>
      </p:pic>
    </p:spTree>
    <p:extLst>
      <p:ext uri="{BB962C8B-B14F-4D97-AF65-F5344CB8AC3E}">
        <p14:creationId xmlns:p14="http://schemas.microsoft.com/office/powerpoint/2010/main" val="893388099"/>
      </p:ext>
    </p:extLst>
  </p:cSld>
  <p:clrMapOvr>
    <a:masterClrMapping/>
  </p:clrMapOvr>
  <p:transition spd="med">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p:cNvSpPr txBox="1"/>
          <p:nvPr/>
        </p:nvSpPr>
        <p:spPr>
          <a:xfrm>
            <a:off x="18288000" y="0"/>
            <a:ext cx="9144000" cy="1077913"/>
          </a:xfrm>
          <a:prstGeom prst="rect">
            <a:avLst/>
          </a:prstGeom>
          <a:gradFill flip="none" rotWithShape="1">
            <a:gsLst>
              <a:gs pos="0">
                <a:srgbClr val="2E5C8E">
                  <a:shade val="30000"/>
                  <a:satMod val="115000"/>
                </a:srgbClr>
              </a:gs>
              <a:gs pos="50000">
                <a:srgbClr val="2E5C8E">
                  <a:shade val="67500"/>
                  <a:satMod val="115000"/>
                </a:srgbClr>
              </a:gs>
              <a:gs pos="100000">
                <a:srgbClr val="2E5C8E">
                  <a:shade val="100000"/>
                  <a:satMod val="115000"/>
                </a:srgbClr>
              </a:gs>
            </a:gsLst>
            <a:lin ang="5400000" scaled="1"/>
            <a:tileRect/>
          </a:gradFill>
          <a:ln>
            <a:noFill/>
          </a:ln>
        </p:spPr>
        <p:txBody>
          <a:bodyPr anchor="ctr">
            <a:spAutoFit/>
          </a:bodyPr>
          <a:lstStyle/>
          <a:p>
            <a:pPr algn="ctr">
              <a:defRPr/>
            </a:pPr>
            <a:r>
              <a:rPr lang="en-US" sz="1800" dirty="0">
                <a:effectLst>
                  <a:outerShdw blurRad="38100" dist="38100" dir="2700000" algn="tl">
                    <a:srgbClr val="000000">
                      <a:alpha val="43137"/>
                    </a:srgbClr>
                  </a:outerShdw>
                </a:effectLst>
                <a:latin typeface="Copperplate Gothic Bold" pitchFamily="34" charset="0"/>
              </a:rPr>
              <a:t>Saint Vincent Health Center</a:t>
            </a:r>
          </a:p>
          <a:p>
            <a:pPr algn="ctr">
              <a:defRPr/>
            </a:pPr>
            <a:r>
              <a:rPr lang="en-US" sz="1600" dirty="0">
                <a:effectLst>
                  <a:outerShdw blurRad="38100" dist="38100" dir="2700000" algn="tl">
                    <a:srgbClr val="000000">
                      <a:alpha val="43137"/>
                    </a:srgbClr>
                  </a:outerShdw>
                </a:effectLst>
                <a:latin typeface="Copperplate Gothic Bold" pitchFamily="34" charset="0"/>
              </a:rPr>
              <a:t>New Addition Building</a:t>
            </a:r>
          </a:p>
          <a:p>
            <a:pPr algn="ctr">
              <a:defRPr/>
            </a:pPr>
            <a:r>
              <a:rPr lang="en-US" sz="1200" dirty="0">
                <a:effectLst>
                  <a:outerShdw blurRad="38100" dist="38100" dir="2700000" algn="tl">
                    <a:srgbClr val="000000">
                      <a:alpha val="43137"/>
                    </a:srgbClr>
                  </a:outerShdw>
                </a:effectLst>
                <a:latin typeface="Copperplate Gothic Bold" pitchFamily="34" charset="0"/>
              </a:rPr>
              <a:t>Erie, PA</a:t>
            </a:r>
          </a:p>
          <a:p>
            <a:pPr algn="ctr">
              <a:defRPr/>
            </a:pPr>
            <a:endParaRPr lang="en-US" sz="800" dirty="0" smtClean="0">
              <a:effectLst>
                <a:outerShdw blurRad="38100" dist="38100" dir="2700000" algn="tl">
                  <a:srgbClr val="000000">
                    <a:alpha val="43137"/>
                  </a:srgbClr>
                </a:outerShdw>
              </a:effectLst>
              <a:latin typeface="Copperplate Gothic Bold" pitchFamily="34" charset="0"/>
            </a:endParaRPr>
          </a:p>
          <a:p>
            <a:pPr algn="ctr">
              <a:defRPr/>
            </a:pPr>
            <a:r>
              <a:rPr lang="en-US" sz="1000" dirty="0" smtClean="0">
                <a:effectLst>
                  <a:outerShdw blurRad="38100" dist="38100" dir="2700000" algn="tl">
                    <a:srgbClr val="000000">
                      <a:alpha val="43137"/>
                    </a:srgbClr>
                  </a:outerShdw>
                </a:effectLst>
                <a:latin typeface="Copperplate Gothic Bold" pitchFamily="34" charset="0"/>
              </a:rPr>
              <a:t>TYLER JAGGI | CONSTRUCTION MANAGEMENT</a:t>
            </a:r>
            <a:endParaRPr lang="en-US" sz="1000" dirty="0">
              <a:effectLst>
                <a:outerShdw blurRad="38100" dist="38100" dir="2700000" algn="tl">
                  <a:srgbClr val="000000">
                    <a:alpha val="43137"/>
                  </a:srgbClr>
                </a:outerShdw>
              </a:effectLst>
              <a:latin typeface="Copperplate Gothic Bold" pitchFamily="34" charset="0"/>
            </a:endParaRPr>
          </a:p>
        </p:txBody>
      </p:sp>
      <p:sp>
        <p:nvSpPr>
          <p:cNvPr id="17" name="TextBox 16"/>
          <p:cNvSpPr txBox="1"/>
          <p:nvPr/>
        </p:nvSpPr>
        <p:spPr>
          <a:xfrm>
            <a:off x="9144000" y="0"/>
            <a:ext cx="9144000" cy="1077913"/>
          </a:xfrm>
          <a:prstGeom prst="rect">
            <a:avLst/>
          </a:prstGeom>
          <a:gradFill flip="none" rotWithShape="1">
            <a:gsLst>
              <a:gs pos="0">
                <a:schemeClr val="bg1">
                  <a:lumMod val="65000"/>
                  <a:lumOff val="35000"/>
                  <a:shade val="30000"/>
                  <a:satMod val="115000"/>
                </a:schemeClr>
              </a:gs>
              <a:gs pos="50000">
                <a:schemeClr val="bg1">
                  <a:lumMod val="65000"/>
                  <a:lumOff val="35000"/>
                  <a:shade val="67500"/>
                  <a:satMod val="115000"/>
                </a:schemeClr>
              </a:gs>
              <a:gs pos="100000">
                <a:schemeClr val="bg1">
                  <a:lumMod val="65000"/>
                  <a:lumOff val="35000"/>
                  <a:shade val="100000"/>
                  <a:satMod val="115000"/>
                </a:schemeClr>
              </a:gs>
            </a:gsLst>
            <a:lin ang="5400000" scaled="1"/>
            <a:tileRect/>
          </a:gradFill>
          <a:ln>
            <a:noFill/>
          </a:ln>
        </p:spPr>
        <p:txBody>
          <a:bodyPr anchor="ctr">
            <a:spAutoFit/>
          </a:bodyPr>
          <a:lstStyle/>
          <a:p>
            <a:pPr algn="ctr">
              <a:defRPr/>
            </a:pPr>
            <a:endParaRPr lang="en-US" sz="1000" dirty="0">
              <a:latin typeface="Copperplate Gothic Bold" pitchFamily="34" charset="0"/>
            </a:endParaRPr>
          </a:p>
          <a:p>
            <a:pPr algn="ctr">
              <a:defRPr/>
            </a:pPr>
            <a:endParaRPr lang="en-US" sz="1000" dirty="0">
              <a:latin typeface="Copperplate Gothic Bold" pitchFamily="34" charset="0"/>
            </a:endParaRPr>
          </a:p>
          <a:p>
            <a:pPr algn="ctr">
              <a:defRPr/>
            </a:pPr>
            <a:r>
              <a:rPr lang="en-US" sz="2400" b="1" dirty="0" smtClean="0">
                <a:effectLst>
                  <a:outerShdw blurRad="38100" dist="38100" dir="2700000" algn="tl">
                    <a:srgbClr val="000000">
                      <a:alpha val="43137"/>
                    </a:srgbClr>
                  </a:outerShdw>
                </a:effectLst>
                <a:latin typeface="Copperplate Gothic Bold" pitchFamily="34" charset="0"/>
              </a:rPr>
              <a:t>ANALYSIS #3: BIM  IMPLEMENTATION</a:t>
            </a:r>
            <a:endParaRPr lang="en-US" sz="2400" b="1" dirty="0">
              <a:effectLst>
                <a:outerShdw blurRad="38100" dist="38100" dir="2700000" algn="tl">
                  <a:srgbClr val="000000">
                    <a:alpha val="43137"/>
                  </a:srgbClr>
                </a:outerShdw>
              </a:effectLst>
              <a:latin typeface="Copperplate Gothic Bold" pitchFamily="34" charset="0"/>
            </a:endParaRPr>
          </a:p>
          <a:p>
            <a:pPr algn="ctr">
              <a:defRPr/>
            </a:pPr>
            <a:endParaRPr lang="en-US" sz="1000" dirty="0">
              <a:latin typeface="Copperplate Gothic Bold" pitchFamily="34" charset="0"/>
            </a:endParaRPr>
          </a:p>
          <a:p>
            <a:pPr algn="ctr">
              <a:defRPr/>
            </a:pPr>
            <a:endParaRPr lang="en-US" sz="1000" dirty="0">
              <a:latin typeface="Copperplate Gothic Bold" pitchFamily="34" charset="0"/>
            </a:endParaRPr>
          </a:p>
        </p:txBody>
      </p:sp>
      <p:sp>
        <p:nvSpPr>
          <p:cNvPr id="6" name="TextBox 5"/>
          <p:cNvSpPr txBox="1"/>
          <p:nvPr/>
        </p:nvSpPr>
        <p:spPr>
          <a:xfrm>
            <a:off x="0" y="0"/>
            <a:ext cx="9144000" cy="1077913"/>
          </a:xfrm>
          <a:prstGeom prst="rect">
            <a:avLst/>
          </a:prstGeom>
          <a:gradFill flip="none" rotWithShape="1">
            <a:gsLst>
              <a:gs pos="0">
                <a:srgbClr val="2E5C8E">
                  <a:shade val="30000"/>
                  <a:satMod val="115000"/>
                </a:srgbClr>
              </a:gs>
              <a:gs pos="50000">
                <a:srgbClr val="2E5C8E">
                  <a:shade val="67500"/>
                  <a:satMod val="115000"/>
                </a:srgbClr>
              </a:gs>
              <a:gs pos="100000">
                <a:srgbClr val="2E5C8E">
                  <a:shade val="100000"/>
                  <a:satMod val="115000"/>
                </a:srgbClr>
              </a:gs>
            </a:gsLst>
            <a:lin ang="5400000" scaled="1"/>
            <a:tileRect/>
          </a:gradFill>
          <a:ln>
            <a:noFill/>
          </a:ln>
        </p:spPr>
        <p:txBody>
          <a:bodyPr anchor="ctr">
            <a:spAutoFit/>
          </a:bodyPr>
          <a:lstStyle/>
          <a:p>
            <a:pPr algn="ctr">
              <a:defRPr/>
            </a:pPr>
            <a:r>
              <a:rPr lang="en-US" sz="1800" dirty="0" smtClean="0">
                <a:effectLst>
                  <a:outerShdw blurRad="38100" dist="38100" dir="2700000" algn="tl">
                    <a:srgbClr val="000000">
                      <a:alpha val="43137"/>
                    </a:srgbClr>
                  </a:outerShdw>
                </a:effectLst>
                <a:latin typeface="Copperplate Gothic Bold" pitchFamily="34" charset="0"/>
              </a:rPr>
              <a:t>Saint Vincent Health Center</a:t>
            </a:r>
            <a:endParaRPr lang="en-US" sz="1800" dirty="0">
              <a:effectLst>
                <a:outerShdw blurRad="38100" dist="38100" dir="2700000" algn="tl">
                  <a:srgbClr val="000000">
                    <a:alpha val="43137"/>
                  </a:srgbClr>
                </a:outerShdw>
              </a:effectLst>
              <a:latin typeface="Copperplate Gothic Bold" pitchFamily="34" charset="0"/>
            </a:endParaRPr>
          </a:p>
          <a:p>
            <a:pPr algn="ctr">
              <a:defRPr/>
            </a:pPr>
            <a:r>
              <a:rPr lang="en-US" sz="1600" dirty="0" smtClean="0">
                <a:effectLst>
                  <a:outerShdw blurRad="38100" dist="38100" dir="2700000" algn="tl">
                    <a:srgbClr val="000000">
                      <a:alpha val="43137"/>
                    </a:srgbClr>
                  </a:outerShdw>
                </a:effectLst>
                <a:latin typeface="Copperplate Gothic Bold" pitchFamily="34" charset="0"/>
              </a:rPr>
              <a:t>New Addition Building</a:t>
            </a:r>
            <a:endParaRPr lang="en-US" sz="1600" dirty="0">
              <a:effectLst>
                <a:outerShdw blurRad="38100" dist="38100" dir="2700000" algn="tl">
                  <a:srgbClr val="000000">
                    <a:alpha val="43137"/>
                  </a:srgbClr>
                </a:outerShdw>
              </a:effectLst>
              <a:latin typeface="Copperplate Gothic Bold" pitchFamily="34" charset="0"/>
            </a:endParaRPr>
          </a:p>
          <a:p>
            <a:pPr algn="ctr">
              <a:defRPr/>
            </a:pPr>
            <a:r>
              <a:rPr lang="en-US" sz="1200" dirty="0" smtClean="0">
                <a:effectLst>
                  <a:outerShdw blurRad="38100" dist="38100" dir="2700000" algn="tl">
                    <a:srgbClr val="000000">
                      <a:alpha val="43137"/>
                    </a:srgbClr>
                  </a:outerShdw>
                </a:effectLst>
                <a:latin typeface="Copperplate Gothic Bold" pitchFamily="34" charset="0"/>
              </a:rPr>
              <a:t>Erie, PA</a:t>
            </a:r>
            <a:endParaRPr lang="en-US" sz="1200" dirty="0">
              <a:effectLst>
                <a:outerShdw blurRad="38100" dist="38100" dir="2700000" algn="tl">
                  <a:srgbClr val="000000">
                    <a:alpha val="43137"/>
                  </a:srgbClr>
                </a:outerShdw>
              </a:effectLst>
              <a:latin typeface="Copperplate Gothic Bold" pitchFamily="34" charset="0"/>
            </a:endParaRPr>
          </a:p>
          <a:p>
            <a:pPr algn="ctr">
              <a:defRPr/>
            </a:pPr>
            <a:endParaRPr lang="en-US" sz="800" dirty="0">
              <a:effectLst>
                <a:outerShdw blurRad="38100" dist="38100" dir="2700000" algn="tl">
                  <a:srgbClr val="000000">
                    <a:alpha val="43137"/>
                  </a:srgbClr>
                </a:outerShdw>
              </a:effectLst>
              <a:latin typeface="Copperplate Gothic Bold" pitchFamily="34" charset="0"/>
            </a:endParaRPr>
          </a:p>
          <a:p>
            <a:pPr algn="ctr">
              <a:defRPr/>
            </a:pPr>
            <a:r>
              <a:rPr lang="en-US" sz="1000" dirty="0" smtClean="0">
                <a:effectLst>
                  <a:outerShdw blurRad="38100" dist="38100" dir="2700000" algn="tl">
                    <a:srgbClr val="000000">
                      <a:alpha val="43137"/>
                    </a:srgbClr>
                  </a:outerShdw>
                </a:effectLst>
                <a:latin typeface="Copperplate Gothic Bold" pitchFamily="34" charset="0"/>
              </a:rPr>
              <a:t>Tyler </a:t>
            </a:r>
            <a:r>
              <a:rPr lang="en-US" sz="1000" dirty="0" err="1" smtClean="0">
                <a:effectLst>
                  <a:outerShdw blurRad="38100" dist="38100" dir="2700000" algn="tl">
                    <a:srgbClr val="000000">
                      <a:alpha val="43137"/>
                    </a:srgbClr>
                  </a:outerShdw>
                </a:effectLst>
                <a:latin typeface="Copperplate Gothic Bold" pitchFamily="34" charset="0"/>
              </a:rPr>
              <a:t>jaggi</a:t>
            </a:r>
            <a:r>
              <a:rPr lang="en-US" sz="1000" dirty="0" smtClean="0">
                <a:effectLst>
                  <a:outerShdw blurRad="38100" dist="38100" dir="2700000" algn="tl">
                    <a:srgbClr val="000000">
                      <a:alpha val="43137"/>
                    </a:srgbClr>
                  </a:outerShdw>
                </a:effectLst>
                <a:latin typeface="Copperplate Gothic Bold" pitchFamily="34" charset="0"/>
              </a:rPr>
              <a:t> | </a:t>
            </a:r>
            <a:r>
              <a:rPr lang="en-US" sz="1000" dirty="0">
                <a:effectLst>
                  <a:outerShdw blurRad="38100" dist="38100" dir="2700000" algn="tl">
                    <a:srgbClr val="000000">
                      <a:alpha val="43137"/>
                    </a:srgbClr>
                  </a:outerShdw>
                </a:effectLst>
                <a:latin typeface="Copperplate Gothic Bold" pitchFamily="34" charset="0"/>
              </a:rPr>
              <a:t>CONSTRUCTION MANAGEMENT</a:t>
            </a:r>
          </a:p>
        </p:txBody>
      </p:sp>
      <p:sp>
        <p:nvSpPr>
          <p:cNvPr id="4" name="TextBox 3"/>
          <p:cNvSpPr txBox="1"/>
          <p:nvPr/>
        </p:nvSpPr>
        <p:spPr>
          <a:xfrm>
            <a:off x="0" y="1058863"/>
            <a:ext cx="3810000" cy="5899692"/>
          </a:xfrm>
          <a:prstGeom prst="rect">
            <a:avLst/>
          </a:prstGeom>
          <a:solidFill>
            <a:schemeClr val="bg1"/>
          </a:solidFill>
          <a:ln>
            <a:noFill/>
          </a:ln>
        </p:spPr>
        <p:txBody>
          <a:bodyPr wrap="square">
            <a:spAutoFit/>
          </a:bodyPr>
          <a:lstStyle/>
          <a:p>
            <a:pPr>
              <a:defRPr/>
            </a:pPr>
            <a:endParaRPr lang="en-US" sz="1200" dirty="0">
              <a:latin typeface="Copperplate Gothic Bold" pitchFamily="34" charset="0"/>
            </a:endParaRPr>
          </a:p>
          <a:p>
            <a:pPr>
              <a:defRPr/>
            </a:pPr>
            <a:r>
              <a:rPr lang="en-US" sz="1200" dirty="0">
                <a:effectLst>
                  <a:outerShdw blurRad="38100" dist="38100" dir="2700000" algn="tl">
                    <a:srgbClr val="000000">
                      <a:alpha val="43137"/>
                    </a:srgbClr>
                  </a:outerShdw>
                </a:effectLst>
                <a:latin typeface="Copperplate Gothic Bold" pitchFamily="34" charset="0"/>
              </a:rPr>
              <a:t>PRESENTATION OUTLINE:</a:t>
            </a:r>
          </a:p>
          <a:p>
            <a:pPr>
              <a:defRPr/>
            </a:pPr>
            <a:endParaRPr lang="en-US" sz="800" dirty="0">
              <a:latin typeface="Copperplate Gothic Bold" pitchFamily="34" charset="0"/>
            </a:endParaRPr>
          </a:p>
          <a:p>
            <a:pPr marL="857250" lvl="1" indent="-400050">
              <a:lnSpc>
                <a:spcPct val="150000"/>
              </a:lnSpc>
              <a:buFont typeface="+mj-lt"/>
              <a:buAutoNum type="romanUcPeriod"/>
              <a:defRPr/>
            </a:pPr>
            <a:r>
              <a:rPr lang="en-US" sz="1000" dirty="0">
                <a:solidFill>
                  <a:schemeClr val="bg1">
                    <a:lumMod val="50000"/>
                    <a:lumOff val="50000"/>
                  </a:schemeClr>
                </a:solidFill>
                <a:latin typeface="Copperplate Gothic Bold" pitchFamily="34" charset="0"/>
              </a:rPr>
              <a:t>PROJECT BACKGROUND</a:t>
            </a:r>
          </a:p>
          <a:p>
            <a:pPr marL="857250" lvl="1" indent="-400050">
              <a:lnSpc>
                <a:spcPct val="150000"/>
              </a:lnSpc>
              <a:buFont typeface="+mj-lt"/>
              <a:buAutoNum type="romanUcPeriod"/>
              <a:defRPr/>
            </a:pPr>
            <a:r>
              <a:rPr lang="en-US" sz="1000" dirty="0">
                <a:solidFill>
                  <a:schemeClr val="bg1">
                    <a:lumMod val="50000"/>
                    <a:lumOff val="50000"/>
                  </a:schemeClr>
                </a:solidFill>
                <a:latin typeface="Copperplate Gothic Bold" pitchFamily="34" charset="0"/>
              </a:rPr>
              <a:t>ANALYSIS #1: </a:t>
            </a:r>
            <a:r>
              <a:rPr lang="en-US" sz="1000" dirty="0" smtClean="0">
                <a:solidFill>
                  <a:schemeClr val="bg1">
                    <a:lumMod val="50000"/>
                    <a:lumOff val="50000"/>
                  </a:schemeClr>
                </a:solidFill>
                <a:latin typeface="Copperplate Gothic Bold" pitchFamily="34" charset="0"/>
              </a:rPr>
              <a:t>Re-Sequencing Phasing</a:t>
            </a:r>
            <a:endParaRPr lang="en-US" sz="1000" dirty="0">
              <a:solidFill>
                <a:schemeClr val="bg1">
                  <a:lumMod val="50000"/>
                  <a:lumOff val="50000"/>
                </a:schemeClr>
              </a:solidFill>
              <a:latin typeface="Copperplate Gothic Bold" pitchFamily="34" charset="0"/>
            </a:endParaRPr>
          </a:p>
          <a:p>
            <a:pPr marL="1314450" lvl="2" indent="-400050">
              <a:lnSpc>
                <a:spcPct val="150000"/>
              </a:lnSpc>
              <a:buFont typeface="+mj-lt"/>
              <a:buAutoNum type="romanUcPeriod"/>
              <a:defRPr/>
            </a:pPr>
            <a:r>
              <a:rPr lang="en-US" sz="1000" dirty="0" smtClean="0">
                <a:solidFill>
                  <a:schemeClr val="bg1">
                    <a:lumMod val="50000"/>
                    <a:lumOff val="50000"/>
                  </a:schemeClr>
                </a:solidFill>
                <a:latin typeface="Copperplate Gothic Bold" pitchFamily="34" charset="0"/>
              </a:rPr>
              <a:t>Background</a:t>
            </a:r>
            <a:endParaRPr lang="en-US" sz="1000" dirty="0">
              <a:solidFill>
                <a:schemeClr val="bg1">
                  <a:lumMod val="50000"/>
                  <a:lumOff val="50000"/>
                </a:schemeClr>
              </a:solidFill>
              <a:latin typeface="Copperplate Gothic Bold" pitchFamily="34" charset="0"/>
            </a:endParaRPr>
          </a:p>
          <a:p>
            <a:pPr marL="1314450" lvl="2" indent="-400050">
              <a:lnSpc>
                <a:spcPct val="150000"/>
              </a:lnSpc>
              <a:buFont typeface="+mj-lt"/>
              <a:buAutoNum type="romanUcPeriod"/>
              <a:defRPr/>
            </a:pPr>
            <a:r>
              <a:rPr lang="en-US" sz="1000" dirty="0" smtClean="0">
                <a:solidFill>
                  <a:schemeClr val="bg1">
                    <a:lumMod val="50000"/>
                    <a:lumOff val="50000"/>
                  </a:schemeClr>
                </a:solidFill>
                <a:latin typeface="Copperplate Gothic Bold" pitchFamily="34" charset="0"/>
              </a:rPr>
              <a:t>Case Findings</a:t>
            </a:r>
            <a:endParaRPr lang="en-US" sz="1000" dirty="0">
              <a:solidFill>
                <a:schemeClr val="bg1">
                  <a:lumMod val="50000"/>
                  <a:lumOff val="50000"/>
                </a:schemeClr>
              </a:solidFill>
              <a:latin typeface="Copperplate Gothic Bold" pitchFamily="34" charset="0"/>
            </a:endParaRPr>
          </a:p>
          <a:p>
            <a:pPr marL="1314450" lvl="2" indent="-400050">
              <a:lnSpc>
                <a:spcPct val="150000"/>
              </a:lnSpc>
              <a:buFont typeface="+mj-lt"/>
              <a:buAutoNum type="romanUcPeriod"/>
              <a:defRPr/>
            </a:pPr>
            <a:r>
              <a:rPr lang="en-US" sz="1000" dirty="0" smtClean="0">
                <a:solidFill>
                  <a:schemeClr val="bg1">
                    <a:lumMod val="50000"/>
                    <a:lumOff val="50000"/>
                  </a:schemeClr>
                </a:solidFill>
                <a:latin typeface="Copperplate Gothic Bold" pitchFamily="34" charset="0"/>
              </a:rPr>
              <a:t>Recommendations</a:t>
            </a:r>
            <a:endParaRPr lang="en-US" sz="1000" dirty="0">
              <a:solidFill>
                <a:schemeClr val="bg1">
                  <a:lumMod val="50000"/>
                  <a:lumOff val="50000"/>
                </a:schemeClr>
              </a:solidFill>
              <a:latin typeface="Copperplate Gothic Bold" pitchFamily="34" charset="0"/>
            </a:endParaRPr>
          </a:p>
          <a:p>
            <a:pPr marL="857250" lvl="1" indent="-400050">
              <a:lnSpc>
                <a:spcPct val="150000"/>
              </a:lnSpc>
              <a:buFont typeface="+mj-lt"/>
              <a:buAutoNum type="romanUcPeriod"/>
              <a:defRPr/>
            </a:pPr>
            <a:r>
              <a:rPr lang="en-US" sz="1000" dirty="0">
                <a:solidFill>
                  <a:schemeClr val="bg1">
                    <a:lumMod val="50000"/>
                    <a:lumOff val="50000"/>
                  </a:schemeClr>
                </a:solidFill>
                <a:latin typeface="Copperplate Gothic Bold" pitchFamily="34" charset="0"/>
              </a:rPr>
              <a:t>ANALYSIS #2: Precast Façade</a:t>
            </a:r>
          </a:p>
          <a:p>
            <a:pPr marL="1314450" lvl="2" indent="-400050">
              <a:lnSpc>
                <a:spcPct val="150000"/>
              </a:lnSpc>
              <a:buFont typeface="+mj-lt"/>
              <a:buAutoNum type="romanUcPeriod"/>
              <a:defRPr/>
            </a:pPr>
            <a:r>
              <a:rPr lang="en-US" sz="1000" dirty="0">
                <a:solidFill>
                  <a:schemeClr val="bg1">
                    <a:lumMod val="50000"/>
                    <a:lumOff val="50000"/>
                  </a:schemeClr>
                </a:solidFill>
                <a:latin typeface="Copperplate Gothic Bold" pitchFamily="34" charset="0"/>
              </a:rPr>
              <a:t>Design</a:t>
            </a:r>
          </a:p>
          <a:p>
            <a:pPr marL="1314450" lvl="2" indent="-400050">
              <a:lnSpc>
                <a:spcPct val="150000"/>
              </a:lnSpc>
              <a:buFont typeface="+mj-lt"/>
              <a:buAutoNum type="romanUcPeriod"/>
              <a:defRPr/>
            </a:pPr>
            <a:r>
              <a:rPr lang="en-US" sz="1000" dirty="0">
                <a:solidFill>
                  <a:schemeClr val="bg1">
                    <a:lumMod val="50000"/>
                    <a:lumOff val="50000"/>
                  </a:schemeClr>
                </a:solidFill>
                <a:latin typeface="Copperplate Gothic Bold" pitchFamily="34" charset="0"/>
              </a:rPr>
              <a:t>Structural Impact</a:t>
            </a:r>
          </a:p>
          <a:p>
            <a:pPr marL="1314450" lvl="2" indent="-400050">
              <a:lnSpc>
                <a:spcPct val="150000"/>
              </a:lnSpc>
              <a:buFont typeface="+mj-lt"/>
              <a:buAutoNum type="romanUcPeriod"/>
              <a:defRPr/>
            </a:pPr>
            <a:r>
              <a:rPr lang="en-US" sz="1000" dirty="0">
                <a:solidFill>
                  <a:schemeClr val="bg1">
                    <a:lumMod val="50000"/>
                    <a:lumOff val="50000"/>
                  </a:schemeClr>
                </a:solidFill>
                <a:latin typeface="Copperplate Gothic Bold" pitchFamily="34" charset="0"/>
              </a:rPr>
              <a:t>Schedule/Cost Impact</a:t>
            </a:r>
          </a:p>
          <a:p>
            <a:pPr marL="1314450" lvl="2" indent="-400050">
              <a:lnSpc>
                <a:spcPct val="150000"/>
              </a:lnSpc>
              <a:buFont typeface="+mj-lt"/>
              <a:buAutoNum type="romanUcPeriod"/>
              <a:defRPr/>
            </a:pPr>
            <a:r>
              <a:rPr lang="en-US" sz="1000" dirty="0" smtClean="0">
                <a:solidFill>
                  <a:schemeClr val="bg1">
                    <a:lumMod val="50000"/>
                    <a:lumOff val="50000"/>
                  </a:schemeClr>
                </a:solidFill>
                <a:latin typeface="Copperplate Gothic Bold" pitchFamily="34" charset="0"/>
              </a:rPr>
              <a:t>Project Impact</a:t>
            </a:r>
            <a:endParaRPr lang="en-US" sz="1000" dirty="0">
              <a:solidFill>
                <a:schemeClr val="bg1">
                  <a:lumMod val="50000"/>
                  <a:lumOff val="50000"/>
                </a:schemeClr>
              </a:solidFill>
              <a:latin typeface="Copperplate Gothic Bold" pitchFamily="34" charset="0"/>
            </a:endParaRPr>
          </a:p>
          <a:p>
            <a:pPr marL="1314450" lvl="2" indent="-400050">
              <a:lnSpc>
                <a:spcPct val="150000"/>
              </a:lnSpc>
              <a:buFont typeface="+mj-lt"/>
              <a:buAutoNum type="romanUcPeriod"/>
              <a:defRPr/>
            </a:pPr>
            <a:r>
              <a:rPr lang="en-US" sz="1000" dirty="0" smtClean="0">
                <a:solidFill>
                  <a:schemeClr val="bg1">
                    <a:lumMod val="50000"/>
                    <a:lumOff val="50000"/>
                  </a:schemeClr>
                </a:solidFill>
                <a:latin typeface="Copperplate Gothic Bold" pitchFamily="34" charset="0"/>
              </a:rPr>
              <a:t>The Choice</a:t>
            </a:r>
            <a:endParaRPr lang="en-US" sz="1000" dirty="0">
              <a:solidFill>
                <a:schemeClr val="bg1">
                  <a:lumMod val="50000"/>
                  <a:lumOff val="50000"/>
                </a:schemeClr>
              </a:solidFill>
              <a:latin typeface="Copperplate Gothic Bold" pitchFamily="34" charset="0"/>
            </a:endParaRPr>
          </a:p>
          <a:p>
            <a:pPr marL="857250" lvl="1" indent="-400050">
              <a:lnSpc>
                <a:spcPct val="150000"/>
              </a:lnSpc>
              <a:buFont typeface="+mj-lt"/>
              <a:buAutoNum type="romanUcPeriod"/>
              <a:defRPr/>
            </a:pPr>
            <a:r>
              <a:rPr lang="en-US" sz="1000" dirty="0">
                <a:latin typeface="Copperplate Gothic Bold" pitchFamily="34" charset="0"/>
              </a:rPr>
              <a:t>ANALYSIS #3: </a:t>
            </a:r>
            <a:r>
              <a:rPr lang="en-US" sz="1000" dirty="0" smtClean="0">
                <a:latin typeface="Copperplate Gothic Bold" pitchFamily="34" charset="0"/>
              </a:rPr>
              <a:t> BIM  Implementation </a:t>
            </a:r>
          </a:p>
          <a:p>
            <a:pPr marL="857250" lvl="1" indent="-400050">
              <a:lnSpc>
                <a:spcPct val="150000"/>
              </a:lnSpc>
              <a:buFont typeface="+mj-lt"/>
              <a:buAutoNum type="romanUcPeriod"/>
              <a:defRPr/>
            </a:pPr>
            <a:r>
              <a:rPr lang="en-US" sz="1000" dirty="0" smtClean="0">
                <a:solidFill>
                  <a:schemeClr val="bg1">
                    <a:lumMod val="50000"/>
                    <a:lumOff val="50000"/>
                  </a:schemeClr>
                </a:solidFill>
                <a:latin typeface="Copperplate Gothic Bold" pitchFamily="34" charset="0"/>
              </a:rPr>
              <a:t>ANALYSIS #4: ICRA Plan</a:t>
            </a:r>
          </a:p>
          <a:p>
            <a:pPr marL="1314450" lvl="2" indent="-400050">
              <a:lnSpc>
                <a:spcPct val="150000"/>
              </a:lnSpc>
              <a:buFont typeface="+mj-lt"/>
              <a:buAutoNum type="romanUcPeriod"/>
              <a:defRPr/>
            </a:pPr>
            <a:r>
              <a:rPr lang="en-US" sz="1000" dirty="0" smtClean="0">
                <a:solidFill>
                  <a:schemeClr val="bg1">
                    <a:lumMod val="50000"/>
                    <a:lumOff val="50000"/>
                  </a:schemeClr>
                </a:solidFill>
                <a:latin typeface="Copperplate Gothic Bold" pitchFamily="34" charset="0"/>
              </a:rPr>
              <a:t>ICRA Matrix</a:t>
            </a:r>
            <a:endParaRPr lang="en-US" sz="1000" dirty="0">
              <a:solidFill>
                <a:schemeClr val="bg1">
                  <a:lumMod val="50000"/>
                  <a:lumOff val="50000"/>
                </a:schemeClr>
              </a:solidFill>
              <a:latin typeface="Copperplate Gothic Bold" pitchFamily="34" charset="0"/>
            </a:endParaRPr>
          </a:p>
          <a:p>
            <a:pPr marL="1314450" lvl="2" indent="-400050">
              <a:lnSpc>
                <a:spcPct val="150000"/>
              </a:lnSpc>
              <a:buFont typeface="+mj-lt"/>
              <a:buAutoNum type="romanUcPeriod"/>
              <a:defRPr/>
            </a:pPr>
            <a:r>
              <a:rPr lang="en-US" sz="1000" dirty="0" smtClean="0">
                <a:solidFill>
                  <a:schemeClr val="bg1">
                    <a:lumMod val="50000"/>
                    <a:lumOff val="50000"/>
                  </a:schemeClr>
                </a:solidFill>
                <a:latin typeface="Copperplate Gothic Bold" pitchFamily="34" charset="0"/>
              </a:rPr>
              <a:t>Areas of Risk</a:t>
            </a:r>
          </a:p>
          <a:p>
            <a:pPr marL="1314450" lvl="2" indent="-400050">
              <a:lnSpc>
                <a:spcPct val="150000"/>
              </a:lnSpc>
              <a:buFont typeface="+mj-lt"/>
              <a:buAutoNum type="romanUcPeriod"/>
              <a:defRPr/>
            </a:pPr>
            <a:r>
              <a:rPr lang="en-US" sz="1000" dirty="0" smtClean="0">
                <a:solidFill>
                  <a:schemeClr val="bg1">
                    <a:lumMod val="50000"/>
                    <a:lumOff val="50000"/>
                  </a:schemeClr>
                </a:solidFill>
                <a:latin typeface="Copperplate Gothic Bold" pitchFamily="34" charset="0"/>
              </a:rPr>
              <a:t>Construction Precautions</a:t>
            </a:r>
            <a:endParaRPr lang="en-US" sz="1000" dirty="0">
              <a:solidFill>
                <a:schemeClr val="bg1">
                  <a:lumMod val="50000"/>
                  <a:lumOff val="50000"/>
                </a:schemeClr>
              </a:solidFill>
              <a:latin typeface="Copperplate Gothic Bold" pitchFamily="34" charset="0"/>
            </a:endParaRPr>
          </a:p>
          <a:p>
            <a:pPr marL="1314450" lvl="2" indent="-400050">
              <a:lnSpc>
                <a:spcPct val="150000"/>
              </a:lnSpc>
              <a:buFont typeface="+mj-lt"/>
              <a:buAutoNum type="romanUcPeriod"/>
              <a:defRPr/>
            </a:pPr>
            <a:r>
              <a:rPr lang="en-US" sz="1000" dirty="0" smtClean="0">
                <a:solidFill>
                  <a:schemeClr val="bg1">
                    <a:lumMod val="50000"/>
                    <a:lumOff val="50000"/>
                  </a:schemeClr>
                </a:solidFill>
                <a:latin typeface="Copperplate Gothic Bold" pitchFamily="34" charset="0"/>
              </a:rPr>
              <a:t>Mechanical Impact</a:t>
            </a:r>
          </a:p>
          <a:p>
            <a:pPr marL="857250" lvl="1" indent="-400050">
              <a:lnSpc>
                <a:spcPct val="150000"/>
              </a:lnSpc>
              <a:buFont typeface="+mj-lt"/>
              <a:buAutoNum type="romanUcPeriod"/>
              <a:defRPr/>
            </a:pPr>
            <a:r>
              <a:rPr lang="en-US" sz="1000" dirty="0" smtClean="0">
                <a:solidFill>
                  <a:schemeClr val="bg1">
                    <a:lumMod val="50000"/>
                    <a:lumOff val="50000"/>
                  </a:schemeClr>
                </a:solidFill>
                <a:latin typeface="Copperplate Gothic Bold" pitchFamily="34" charset="0"/>
              </a:rPr>
              <a:t>LESSONS </a:t>
            </a:r>
            <a:r>
              <a:rPr lang="en-US" sz="1000" dirty="0">
                <a:solidFill>
                  <a:schemeClr val="bg1">
                    <a:lumMod val="50000"/>
                    <a:lumOff val="50000"/>
                  </a:schemeClr>
                </a:solidFill>
                <a:latin typeface="Copperplate Gothic Bold" pitchFamily="34" charset="0"/>
              </a:rPr>
              <a:t>LEARNED</a:t>
            </a:r>
          </a:p>
          <a:p>
            <a:pPr marL="857250" lvl="1" indent="-400050">
              <a:lnSpc>
                <a:spcPct val="150000"/>
              </a:lnSpc>
              <a:buFont typeface="+mj-lt"/>
              <a:buAutoNum type="romanUcPeriod"/>
              <a:defRPr/>
            </a:pPr>
            <a:r>
              <a:rPr lang="en-US" sz="1000" dirty="0">
                <a:solidFill>
                  <a:schemeClr val="bg1">
                    <a:lumMod val="50000"/>
                    <a:lumOff val="50000"/>
                  </a:schemeClr>
                </a:solidFill>
                <a:latin typeface="Copperplate Gothic Bold" pitchFamily="34" charset="0"/>
              </a:rPr>
              <a:t>ACKNOWLEDGEMENTS </a:t>
            </a:r>
            <a:endParaRPr lang="en-US" sz="1400" dirty="0" smtClean="0">
              <a:solidFill>
                <a:schemeClr val="bg1">
                  <a:lumMod val="50000"/>
                  <a:lumOff val="50000"/>
                </a:schemeClr>
              </a:solidFill>
              <a:latin typeface="Copperplate Gothic Bold" pitchFamily="34" charset="0"/>
            </a:endParaRPr>
          </a:p>
          <a:p>
            <a:pPr marL="857250" lvl="1" indent="-400050">
              <a:lnSpc>
                <a:spcPct val="150000"/>
              </a:lnSpc>
              <a:buFont typeface="+mj-lt"/>
              <a:buAutoNum type="romanUcPeriod"/>
              <a:defRPr/>
            </a:pPr>
            <a:endParaRPr lang="en-US" sz="1400" dirty="0">
              <a:latin typeface="Copperplate Gothic Bold" pitchFamily="34" charset="0"/>
            </a:endParaRPr>
          </a:p>
          <a:p>
            <a:pPr marL="857250" lvl="1" indent="-400050">
              <a:lnSpc>
                <a:spcPct val="125000"/>
              </a:lnSpc>
              <a:defRPr/>
            </a:pPr>
            <a:endParaRPr lang="en-US" sz="1050" dirty="0">
              <a:latin typeface="Copperplate Gothic Bold" pitchFamily="34" charset="0"/>
            </a:endParaRPr>
          </a:p>
          <a:p>
            <a:pPr marL="857250" lvl="1" indent="-400050">
              <a:lnSpc>
                <a:spcPct val="125000"/>
              </a:lnSpc>
              <a:defRPr/>
            </a:pPr>
            <a:endParaRPr lang="en-US" sz="1050" dirty="0">
              <a:latin typeface="Copperplate Gothic Bold" pitchFamily="34" charset="0"/>
            </a:endParaRPr>
          </a:p>
          <a:p>
            <a:pPr marL="857250" lvl="1" indent="-400050">
              <a:lnSpc>
                <a:spcPct val="125000"/>
              </a:lnSpc>
              <a:defRPr/>
            </a:pPr>
            <a:endParaRPr lang="en-US" sz="1050" dirty="0">
              <a:latin typeface="Copperplate Gothic Bold" pitchFamily="34" charset="0"/>
            </a:endParaRPr>
          </a:p>
        </p:txBody>
      </p:sp>
      <p:cxnSp>
        <p:nvCxnSpPr>
          <p:cNvPr id="8" name="Straight Connector 7"/>
          <p:cNvCxnSpPr/>
          <p:nvPr/>
        </p:nvCxnSpPr>
        <p:spPr>
          <a:xfrm rot="5400000" flipH="1" flipV="1">
            <a:off x="914400" y="3962400"/>
            <a:ext cx="57912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0" y="1066800"/>
            <a:ext cx="27432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5400000" flipH="1" flipV="1">
            <a:off x="8610600" y="533400"/>
            <a:ext cx="10668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5400000" flipH="1" flipV="1">
            <a:off x="17754600" y="533400"/>
            <a:ext cx="10668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10058400" y="1905000"/>
            <a:ext cx="7848600" cy="4524315"/>
          </a:xfrm>
          <a:prstGeom prst="rect">
            <a:avLst/>
          </a:prstGeom>
          <a:noFill/>
        </p:spPr>
        <p:txBody>
          <a:bodyPr>
            <a:spAutoFit/>
          </a:bodyPr>
          <a:lstStyle/>
          <a:p>
            <a:pPr>
              <a:defRPr/>
            </a:pPr>
            <a:r>
              <a:rPr lang="en-US" sz="1800" b="1" dirty="0" smtClean="0">
                <a:solidFill>
                  <a:schemeClr val="bg1">
                    <a:lumMod val="50000"/>
                    <a:lumOff val="50000"/>
                  </a:schemeClr>
                </a:solidFill>
                <a:latin typeface="Copperplate Gothic Bold" pitchFamily="34" charset="0"/>
              </a:rPr>
              <a:t>Background:</a:t>
            </a:r>
            <a:endParaRPr lang="en-US" sz="1800" b="1" dirty="0">
              <a:solidFill>
                <a:schemeClr val="bg1">
                  <a:lumMod val="50000"/>
                  <a:lumOff val="50000"/>
                </a:schemeClr>
              </a:solidFill>
              <a:latin typeface="Copperplate Gothic Bold" pitchFamily="34" charset="0"/>
            </a:endParaRPr>
          </a:p>
          <a:p>
            <a:pPr>
              <a:defRPr/>
            </a:pPr>
            <a:endParaRPr lang="en-US" sz="1800" dirty="0">
              <a:latin typeface="Copperplate Gothic Bold" pitchFamily="34" charset="0"/>
            </a:endParaRPr>
          </a:p>
          <a:p>
            <a:pPr lvl="1">
              <a:buFont typeface="Arial" pitchFamily="34" charset="0"/>
              <a:buChar char="•"/>
              <a:defRPr/>
            </a:pPr>
            <a:r>
              <a:rPr lang="en-US" sz="1800" dirty="0">
                <a:latin typeface="Copperplate Gothic Bold" pitchFamily="34" charset="0"/>
              </a:rPr>
              <a:t> </a:t>
            </a:r>
            <a:r>
              <a:rPr lang="en-US" sz="1800" dirty="0" smtClean="0">
                <a:latin typeface="Copperplate Gothic Bold" pitchFamily="34" charset="0"/>
              </a:rPr>
              <a:t> BIM has many Benefits </a:t>
            </a:r>
          </a:p>
          <a:p>
            <a:pPr lvl="1">
              <a:buFont typeface="Arial" pitchFamily="34" charset="0"/>
              <a:buChar char="•"/>
              <a:defRPr/>
            </a:pPr>
            <a:r>
              <a:rPr lang="en-US" sz="1800" dirty="0" smtClean="0">
                <a:latin typeface="Copperplate Gothic Bold" pitchFamily="34" charset="0"/>
              </a:rPr>
              <a:t>  CM (EE Austin) has never used BIM </a:t>
            </a:r>
            <a:endParaRPr lang="en-US" sz="1800" dirty="0">
              <a:latin typeface="Copperplate Gothic Bold" pitchFamily="34" charset="0"/>
            </a:endParaRPr>
          </a:p>
          <a:p>
            <a:pPr lvl="1">
              <a:buFont typeface="Arial" pitchFamily="34" charset="0"/>
              <a:buChar char="•"/>
              <a:defRPr/>
            </a:pPr>
            <a:r>
              <a:rPr lang="en-US" sz="1800" dirty="0">
                <a:latin typeface="Copperplate Gothic Bold" pitchFamily="34" charset="0"/>
              </a:rPr>
              <a:t>  </a:t>
            </a:r>
            <a:r>
              <a:rPr lang="en-US" sz="1800" dirty="0" smtClean="0">
                <a:latin typeface="Copperplate Gothic Bold" pitchFamily="34" charset="0"/>
              </a:rPr>
              <a:t>MEP Engineer (Karpinski Engineering) has Experience with BIM</a:t>
            </a:r>
            <a:endParaRPr lang="en-US" sz="1800" dirty="0">
              <a:latin typeface="Copperplate Gothic Bold" pitchFamily="34" charset="0"/>
            </a:endParaRPr>
          </a:p>
          <a:p>
            <a:pPr lvl="1">
              <a:buFont typeface="Arial" pitchFamily="34" charset="0"/>
              <a:buChar char="•"/>
              <a:defRPr/>
            </a:pPr>
            <a:r>
              <a:rPr lang="en-US" sz="1800" dirty="0">
                <a:latin typeface="Copperplate Gothic Bold" pitchFamily="34" charset="0"/>
              </a:rPr>
              <a:t> </a:t>
            </a:r>
            <a:r>
              <a:rPr lang="en-US" sz="1800" dirty="0" smtClean="0">
                <a:latin typeface="Copperplate Gothic Bold" pitchFamily="34" charset="0"/>
              </a:rPr>
              <a:t> Multi-Phased Projects get a lot of use out of BIM</a:t>
            </a:r>
            <a:endParaRPr lang="en-US" sz="1800" dirty="0">
              <a:latin typeface="Copperplate Gothic Bold" pitchFamily="34" charset="0"/>
            </a:endParaRPr>
          </a:p>
          <a:p>
            <a:pPr lvl="1">
              <a:defRPr/>
            </a:pPr>
            <a:endParaRPr lang="en-US" sz="1800" dirty="0">
              <a:latin typeface="Copperplate Gothic Bold" pitchFamily="34" charset="0"/>
            </a:endParaRPr>
          </a:p>
          <a:p>
            <a:pPr>
              <a:defRPr/>
            </a:pPr>
            <a:r>
              <a:rPr lang="en-US" sz="1800" b="1" dirty="0" smtClean="0">
                <a:solidFill>
                  <a:schemeClr val="bg1">
                    <a:lumMod val="50000"/>
                    <a:lumOff val="50000"/>
                  </a:schemeClr>
                </a:solidFill>
                <a:latin typeface="Copperplate Gothic Bold" pitchFamily="34" charset="0"/>
              </a:rPr>
              <a:t>Goal :</a:t>
            </a:r>
            <a:endParaRPr lang="en-US" sz="1800" b="1" dirty="0">
              <a:solidFill>
                <a:schemeClr val="bg1">
                  <a:lumMod val="50000"/>
                  <a:lumOff val="50000"/>
                </a:schemeClr>
              </a:solidFill>
              <a:latin typeface="Copperplate Gothic Bold" pitchFamily="34" charset="0"/>
            </a:endParaRPr>
          </a:p>
          <a:p>
            <a:pPr>
              <a:defRPr/>
            </a:pPr>
            <a:endParaRPr lang="en-US" sz="1800" dirty="0">
              <a:latin typeface="Copperplate Gothic Bold" pitchFamily="34" charset="0"/>
            </a:endParaRPr>
          </a:p>
          <a:p>
            <a:pPr lvl="1">
              <a:buFont typeface="Arial" pitchFamily="34" charset="0"/>
              <a:buChar char="•"/>
              <a:defRPr/>
            </a:pPr>
            <a:r>
              <a:rPr lang="en-US" sz="1800" dirty="0">
                <a:latin typeface="Copperplate Gothic Bold" pitchFamily="34" charset="0"/>
              </a:rPr>
              <a:t>  </a:t>
            </a:r>
            <a:r>
              <a:rPr lang="en-US" sz="1800" dirty="0" smtClean="0">
                <a:latin typeface="Copperplate Gothic Bold" pitchFamily="34" charset="0"/>
              </a:rPr>
              <a:t>Define BIM and the process needed to coordinate BIM systems in 3D</a:t>
            </a:r>
          </a:p>
          <a:p>
            <a:pPr lvl="1">
              <a:buFont typeface="Arial" pitchFamily="34" charset="0"/>
              <a:buChar char="•"/>
              <a:defRPr/>
            </a:pPr>
            <a:r>
              <a:rPr lang="en-US" sz="1800" dirty="0">
                <a:latin typeface="Copperplate Gothic Bold" pitchFamily="34" charset="0"/>
              </a:rPr>
              <a:t> </a:t>
            </a:r>
            <a:r>
              <a:rPr lang="en-US" sz="1800" dirty="0" smtClean="0">
                <a:latin typeface="Copperplate Gothic Bold" pitchFamily="34" charset="0"/>
              </a:rPr>
              <a:t> Compare traditional 2D vs. BIM 3D &amp; 4D</a:t>
            </a:r>
            <a:endParaRPr lang="en-US" sz="1800" dirty="0">
              <a:latin typeface="Copperplate Gothic Bold" pitchFamily="34" charset="0"/>
            </a:endParaRPr>
          </a:p>
          <a:p>
            <a:pPr lvl="1">
              <a:buFont typeface="Arial" pitchFamily="34" charset="0"/>
              <a:buChar char="•"/>
              <a:defRPr/>
            </a:pPr>
            <a:r>
              <a:rPr lang="en-US" sz="1800" dirty="0" smtClean="0">
                <a:latin typeface="Copperplate Gothic Bold" pitchFamily="34" charset="0"/>
              </a:rPr>
              <a:t>  Project specific implementation plan </a:t>
            </a:r>
          </a:p>
          <a:p>
            <a:pPr lvl="1">
              <a:buFont typeface="Arial" pitchFamily="34" charset="0"/>
              <a:buChar char="•"/>
              <a:defRPr/>
            </a:pPr>
            <a:r>
              <a:rPr lang="en-US" sz="1800" dirty="0" smtClean="0">
                <a:latin typeface="Copperplate Gothic Bold" pitchFamily="34" charset="0"/>
              </a:rPr>
              <a:t>  Assess final returns on investment</a:t>
            </a:r>
            <a:endParaRPr lang="en-US" sz="1800" dirty="0">
              <a:latin typeface="Copperplate Gothic Bold" pitchFamily="34" charset="0"/>
            </a:endParaRPr>
          </a:p>
          <a:p>
            <a:pPr lvl="1">
              <a:defRPr/>
            </a:pPr>
            <a:r>
              <a:rPr lang="en-US" sz="1800" dirty="0">
                <a:latin typeface="Copperplate Gothic Bold" pitchFamily="34" charset="0"/>
              </a:rPr>
              <a:t> </a:t>
            </a:r>
          </a:p>
        </p:txBody>
      </p:sp>
      <p:pic>
        <p:nvPicPr>
          <p:cNvPr id="23581" name="Picture 52" descr="penns state logo.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4800" y="228600"/>
            <a:ext cx="1114425" cy="593725"/>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23582" name="Picture 53" descr="penns state logo.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6012775" y="228600"/>
            <a:ext cx="1114425" cy="593725"/>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23584" name="TextBox 39"/>
          <p:cNvSpPr txBox="1">
            <a:spLocks noChangeArrowheads="1"/>
          </p:cNvSpPr>
          <p:nvPr/>
        </p:nvSpPr>
        <p:spPr bwMode="auto">
          <a:xfrm>
            <a:off x="26822400" y="6473825"/>
            <a:ext cx="457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200">
                <a:solidFill>
                  <a:schemeClr val="tx1"/>
                </a:solidFill>
                <a:latin typeface="Arial" charset="0"/>
              </a:defRPr>
            </a:lvl1pPr>
            <a:lvl2pPr marL="742950" indent="-285750" eaLnBrk="0" hangingPunct="0">
              <a:defRPr sz="2200">
                <a:solidFill>
                  <a:schemeClr val="tx1"/>
                </a:solidFill>
                <a:latin typeface="Arial" charset="0"/>
              </a:defRPr>
            </a:lvl2pPr>
            <a:lvl3pPr marL="1143000" indent="-228600" eaLnBrk="0" hangingPunct="0">
              <a:defRPr sz="2200">
                <a:solidFill>
                  <a:schemeClr val="tx1"/>
                </a:solidFill>
                <a:latin typeface="Arial" charset="0"/>
              </a:defRPr>
            </a:lvl3pPr>
            <a:lvl4pPr marL="1600200" indent="-228600" eaLnBrk="0" hangingPunct="0">
              <a:defRPr sz="2200">
                <a:solidFill>
                  <a:schemeClr val="tx1"/>
                </a:solidFill>
                <a:latin typeface="Arial" charset="0"/>
              </a:defRPr>
            </a:lvl4pPr>
            <a:lvl5pPr marL="2057400" indent="-228600" eaLnBrk="0" hangingPunct="0">
              <a:defRPr sz="2200">
                <a:solidFill>
                  <a:schemeClr val="tx1"/>
                </a:solidFill>
                <a:latin typeface="Arial" charset="0"/>
              </a:defRPr>
            </a:lvl5pPr>
            <a:lvl6pPr marL="2514600" indent="-228600" eaLnBrk="0" fontAlgn="base" hangingPunct="0">
              <a:spcBef>
                <a:spcPct val="0"/>
              </a:spcBef>
              <a:spcAft>
                <a:spcPct val="0"/>
              </a:spcAft>
              <a:defRPr sz="2200">
                <a:solidFill>
                  <a:schemeClr val="tx1"/>
                </a:solidFill>
                <a:latin typeface="Arial" charset="0"/>
              </a:defRPr>
            </a:lvl6pPr>
            <a:lvl7pPr marL="2971800" indent="-228600" eaLnBrk="0" fontAlgn="base" hangingPunct="0">
              <a:spcBef>
                <a:spcPct val="0"/>
              </a:spcBef>
              <a:spcAft>
                <a:spcPct val="0"/>
              </a:spcAft>
              <a:defRPr sz="2200">
                <a:solidFill>
                  <a:schemeClr val="tx1"/>
                </a:solidFill>
                <a:latin typeface="Arial" charset="0"/>
              </a:defRPr>
            </a:lvl7pPr>
            <a:lvl8pPr marL="3429000" indent="-228600" eaLnBrk="0" fontAlgn="base" hangingPunct="0">
              <a:spcBef>
                <a:spcPct val="0"/>
              </a:spcBef>
              <a:spcAft>
                <a:spcPct val="0"/>
              </a:spcAft>
              <a:defRPr sz="2200">
                <a:solidFill>
                  <a:schemeClr val="tx1"/>
                </a:solidFill>
                <a:latin typeface="Arial" charset="0"/>
              </a:defRPr>
            </a:lvl8pPr>
            <a:lvl9pPr marL="3886200" indent="-228600" eaLnBrk="0" fontAlgn="base" hangingPunct="0">
              <a:spcBef>
                <a:spcPct val="0"/>
              </a:spcBef>
              <a:spcAft>
                <a:spcPct val="0"/>
              </a:spcAft>
              <a:defRPr sz="2200">
                <a:solidFill>
                  <a:schemeClr val="tx1"/>
                </a:solidFill>
                <a:latin typeface="Arial" charset="0"/>
              </a:defRPr>
            </a:lvl9pPr>
          </a:lstStyle>
          <a:p>
            <a:pPr eaLnBrk="1" hangingPunct="1"/>
            <a:fld id="{FBBAE181-011A-42DE-B96B-556D36D4FE92}" type="slidenum">
              <a:rPr lang="en-US" sz="1400" b="1">
                <a:latin typeface="Copperplate Gothic Bold" pitchFamily="34" charset="0"/>
              </a:rPr>
              <a:pPr eaLnBrk="1" hangingPunct="1"/>
              <a:t>23</a:t>
            </a:fld>
            <a:endParaRPr lang="en-US" sz="1400" b="1">
              <a:latin typeface="Copperplate Gothic Bold" pitchFamily="34" charset="0"/>
            </a:endParaRPr>
          </a:p>
        </p:txBody>
      </p:sp>
      <p:pic>
        <p:nvPicPr>
          <p:cNvPr id="36" name="Picture 35"/>
          <p:cNvPicPr/>
          <p:nvPr/>
        </p:nvPicPr>
        <p:blipFill>
          <a:blip r:embed="rId4">
            <a:extLst>
              <a:ext uri="{28A0092B-C50C-407E-A947-70E740481C1C}">
                <a14:useLocalDpi xmlns:a14="http://schemas.microsoft.com/office/drawing/2010/main" val="0"/>
              </a:ext>
            </a:extLst>
          </a:blip>
          <a:srcRect/>
          <a:stretch>
            <a:fillRect/>
          </a:stretch>
        </p:blipFill>
        <p:spPr bwMode="auto">
          <a:xfrm>
            <a:off x="1419225" y="6170610"/>
            <a:ext cx="1728788" cy="457200"/>
          </a:xfrm>
          <a:prstGeom prst="rect">
            <a:avLst/>
          </a:prstGeom>
          <a:noFill/>
          <a:ln>
            <a:noFill/>
          </a:ln>
        </p:spPr>
      </p:pic>
      <p:pic>
        <p:nvPicPr>
          <p:cNvPr id="37" name="Picture 36"/>
          <p:cNvPicPr/>
          <p:nvPr/>
        </p:nvPicPr>
        <p:blipFill>
          <a:blip r:embed="rId5">
            <a:extLst>
              <a:ext uri="{28A0092B-C50C-407E-A947-70E740481C1C}">
                <a14:useLocalDpi xmlns:a14="http://schemas.microsoft.com/office/drawing/2010/main" val="0"/>
              </a:ext>
            </a:extLst>
          </a:blip>
          <a:srcRect/>
          <a:stretch>
            <a:fillRect/>
          </a:stretch>
        </p:blipFill>
        <p:spPr bwMode="auto">
          <a:xfrm>
            <a:off x="570819" y="6170610"/>
            <a:ext cx="582386" cy="457201"/>
          </a:xfrm>
          <a:prstGeom prst="rect">
            <a:avLst/>
          </a:prstGeom>
          <a:noFill/>
          <a:ln>
            <a:noFill/>
          </a:ln>
        </p:spPr>
      </p:pic>
      <p:sp>
        <p:nvSpPr>
          <p:cNvPr id="3" name="TextBox 2"/>
          <p:cNvSpPr txBox="1"/>
          <p:nvPr/>
        </p:nvSpPr>
        <p:spPr>
          <a:xfrm>
            <a:off x="10058400" y="1359459"/>
            <a:ext cx="7848600" cy="461665"/>
          </a:xfrm>
          <a:prstGeom prst="rect">
            <a:avLst/>
          </a:prstGeom>
          <a:noFill/>
        </p:spPr>
        <p:txBody>
          <a:bodyPr wrap="square" rtlCol="0">
            <a:spAutoFit/>
          </a:bodyPr>
          <a:lstStyle/>
          <a:p>
            <a:pPr algn="ctr"/>
            <a:r>
              <a:rPr lang="en-US" sz="2400" b="1" dirty="0" smtClean="0">
                <a:latin typeface="Copperplate Gothic Bold" pitchFamily="34" charset="0"/>
              </a:rPr>
              <a:t>Background</a:t>
            </a:r>
            <a:endParaRPr lang="en-US" b="1" dirty="0">
              <a:latin typeface="Copperplate Gothic Bold" pitchFamily="34" charset="0"/>
            </a:endParaRPr>
          </a:p>
        </p:txBody>
      </p:sp>
      <p:pic>
        <p:nvPicPr>
          <p:cNvPr id="19458"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05400" y="1627753"/>
            <a:ext cx="2667000" cy="231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459"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386510" y="2019421"/>
            <a:ext cx="6555909" cy="32987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46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105400" y="4465635"/>
            <a:ext cx="2686050" cy="1704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87273117"/>
      </p:ext>
    </p:extLst>
  </p:cSld>
  <p:clrMapOvr>
    <a:masterClrMapping/>
  </p:clrMapOvr>
  <p:transition spd="med">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p:cNvSpPr txBox="1"/>
          <p:nvPr/>
        </p:nvSpPr>
        <p:spPr>
          <a:xfrm>
            <a:off x="18288000" y="0"/>
            <a:ext cx="9144000" cy="1077913"/>
          </a:xfrm>
          <a:prstGeom prst="rect">
            <a:avLst/>
          </a:prstGeom>
          <a:gradFill flip="none" rotWithShape="1">
            <a:gsLst>
              <a:gs pos="0">
                <a:srgbClr val="2E5C8E">
                  <a:shade val="30000"/>
                  <a:satMod val="115000"/>
                </a:srgbClr>
              </a:gs>
              <a:gs pos="50000">
                <a:srgbClr val="2E5C8E">
                  <a:shade val="67500"/>
                  <a:satMod val="115000"/>
                </a:srgbClr>
              </a:gs>
              <a:gs pos="100000">
                <a:srgbClr val="2E5C8E">
                  <a:shade val="100000"/>
                  <a:satMod val="115000"/>
                </a:srgbClr>
              </a:gs>
            </a:gsLst>
            <a:lin ang="5400000" scaled="1"/>
            <a:tileRect/>
          </a:gradFill>
          <a:ln>
            <a:noFill/>
          </a:ln>
        </p:spPr>
        <p:txBody>
          <a:bodyPr anchor="ctr">
            <a:spAutoFit/>
          </a:bodyPr>
          <a:lstStyle/>
          <a:p>
            <a:pPr algn="ctr">
              <a:defRPr/>
            </a:pPr>
            <a:r>
              <a:rPr lang="en-US" sz="1800" dirty="0">
                <a:effectLst>
                  <a:outerShdw blurRad="38100" dist="38100" dir="2700000" algn="tl">
                    <a:srgbClr val="000000">
                      <a:alpha val="43137"/>
                    </a:srgbClr>
                  </a:outerShdw>
                </a:effectLst>
                <a:latin typeface="Copperplate Gothic Bold" pitchFamily="34" charset="0"/>
              </a:rPr>
              <a:t>Saint Vincent Health Center</a:t>
            </a:r>
          </a:p>
          <a:p>
            <a:pPr algn="ctr">
              <a:defRPr/>
            </a:pPr>
            <a:r>
              <a:rPr lang="en-US" sz="1600" dirty="0">
                <a:effectLst>
                  <a:outerShdw blurRad="38100" dist="38100" dir="2700000" algn="tl">
                    <a:srgbClr val="000000">
                      <a:alpha val="43137"/>
                    </a:srgbClr>
                  </a:outerShdw>
                </a:effectLst>
                <a:latin typeface="Copperplate Gothic Bold" pitchFamily="34" charset="0"/>
              </a:rPr>
              <a:t>New Addition Building</a:t>
            </a:r>
          </a:p>
          <a:p>
            <a:pPr algn="ctr">
              <a:defRPr/>
            </a:pPr>
            <a:r>
              <a:rPr lang="en-US" sz="1200" dirty="0">
                <a:effectLst>
                  <a:outerShdw blurRad="38100" dist="38100" dir="2700000" algn="tl">
                    <a:srgbClr val="000000">
                      <a:alpha val="43137"/>
                    </a:srgbClr>
                  </a:outerShdw>
                </a:effectLst>
                <a:latin typeface="Copperplate Gothic Bold" pitchFamily="34" charset="0"/>
              </a:rPr>
              <a:t>Erie, PA</a:t>
            </a:r>
          </a:p>
          <a:p>
            <a:pPr algn="ctr">
              <a:defRPr/>
            </a:pPr>
            <a:endParaRPr lang="en-US" sz="800" dirty="0" smtClean="0">
              <a:effectLst>
                <a:outerShdw blurRad="38100" dist="38100" dir="2700000" algn="tl">
                  <a:srgbClr val="000000">
                    <a:alpha val="43137"/>
                  </a:srgbClr>
                </a:outerShdw>
              </a:effectLst>
              <a:latin typeface="Copperplate Gothic Bold" pitchFamily="34" charset="0"/>
            </a:endParaRPr>
          </a:p>
          <a:p>
            <a:pPr algn="ctr">
              <a:defRPr/>
            </a:pPr>
            <a:r>
              <a:rPr lang="en-US" sz="1000" dirty="0" smtClean="0">
                <a:effectLst>
                  <a:outerShdw blurRad="38100" dist="38100" dir="2700000" algn="tl">
                    <a:srgbClr val="000000">
                      <a:alpha val="43137"/>
                    </a:srgbClr>
                  </a:outerShdw>
                </a:effectLst>
                <a:latin typeface="Copperplate Gothic Bold" pitchFamily="34" charset="0"/>
              </a:rPr>
              <a:t>TYLER JAGGI | CONSTRUCTION MANAGEMENT</a:t>
            </a:r>
            <a:endParaRPr lang="en-US" sz="1000" dirty="0">
              <a:effectLst>
                <a:outerShdw blurRad="38100" dist="38100" dir="2700000" algn="tl">
                  <a:srgbClr val="000000">
                    <a:alpha val="43137"/>
                  </a:srgbClr>
                </a:outerShdw>
              </a:effectLst>
              <a:latin typeface="Copperplate Gothic Bold" pitchFamily="34" charset="0"/>
            </a:endParaRPr>
          </a:p>
        </p:txBody>
      </p:sp>
      <p:sp>
        <p:nvSpPr>
          <p:cNvPr id="17" name="TextBox 16"/>
          <p:cNvSpPr txBox="1"/>
          <p:nvPr/>
        </p:nvSpPr>
        <p:spPr>
          <a:xfrm>
            <a:off x="9144000" y="0"/>
            <a:ext cx="9144000" cy="1077913"/>
          </a:xfrm>
          <a:prstGeom prst="rect">
            <a:avLst/>
          </a:prstGeom>
          <a:gradFill flip="none" rotWithShape="1">
            <a:gsLst>
              <a:gs pos="0">
                <a:schemeClr val="bg1">
                  <a:lumMod val="65000"/>
                  <a:lumOff val="35000"/>
                  <a:shade val="30000"/>
                  <a:satMod val="115000"/>
                </a:schemeClr>
              </a:gs>
              <a:gs pos="50000">
                <a:schemeClr val="bg1">
                  <a:lumMod val="65000"/>
                  <a:lumOff val="35000"/>
                  <a:shade val="67500"/>
                  <a:satMod val="115000"/>
                </a:schemeClr>
              </a:gs>
              <a:gs pos="100000">
                <a:schemeClr val="bg1">
                  <a:lumMod val="65000"/>
                  <a:lumOff val="35000"/>
                  <a:shade val="100000"/>
                  <a:satMod val="115000"/>
                </a:schemeClr>
              </a:gs>
            </a:gsLst>
            <a:lin ang="5400000" scaled="1"/>
            <a:tileRect/>
          </a:gradFill>
          <a:ln>
            <a:noFill/>
          </a:ln>
        </p:spPr>
        <p:txBody>
          <a:bodyPr anchor="ctr">
            <a:spAutoFit/>
          </a:bodyPr>
          <a:lstStyle/>
          <a:p>
            <a:pPr algn="ctr">
              <a:defRPr/>
            </a:pPr>
            <a:endParaRPr lang="en-US" sz="1000" dirty="0">
              <a:latin typeface="Copperplate Gothic Bold" pitchFamily="34" charset="0"/>
            </a:endParaRPr>
          </a:p>
          <a:p>
            <a:pPr algn="ctr">
              <a:defRPr/>
            </a:pPr>
            <a:endParaRPr lang="en-US" sz="1000" dirty="0">
              <a:latin typeface="Copperplate Gothic Bold" pitchFamily="34" charset="0"/>
            </a:endParaRPr>
          </a:p>
          <a:p>
            <a:pPr algn="ctr">
              <a:defRPr/>
            </a:pPr>
            <a:r>
              <a:rPr lang="en-US" sz="2400" b="1" dirty="0" smtClean="0">
                <a:effectLst>
                  <a:outerShdw blurRad="38100" dist="38100" dir="2700000" algn="tl">
                    <a:srgbClr val="000000">
                      <a:alpha val="43137"/>
                    </a:srgbClr>
                  </a:outerShdw>
                </a:effectLst>
                <a:latin typeface="Copperplate Gothic Bold" pitchFamily="34" charset="0"/>
              </a:rPr>
              <a:t>ANALYSIS #3: BIM  IMPLEMENTATION</a:t>
            </a:r>
            <a:endParaRPr lang="en-US" sz="2400" b="1" dirty="0">
              <a:effectLst>
                <a:outerShdw blurRad="38100" dist="38100" dir="2700000" algn="tl">
                  <a:srgbClr val="000000">
                    <a:alpha val="43137"/>
                  </a:srgbClr>
                </a:outerShdw>
              </a:effectLst>
              <a:latin typeface="Copperplate Gothic Bold" pitchFamily="34" charset="0"/>
            </a:endParaRPr>
          </a:p>
          <a:p>
            <a:pPr algn="ctr">
              <a:defRPr/>
            </a:pPr>
            <a:endParaRPr lang="en-US" sz="1000" dirty="0">
              <a:latin typeface="Copperplate Gothic Bold" pitchFamily="34" charset="0"/>
            </a:endParaRPr>
          </a:p>
          <a:p>
            <a:pPr algn="ctr">
              <a:defRPr/>
            </a:pPr>
            <a:endParaRPr lang="en-US" sz="1000" dirty="0">
              <a:latin typeface="Copperplate Gothic Bold" pitchFamily="34" charset="0"/>
            </a:endParaRPr>
          </a:p>
        </p:txBody>
      </p:sp>
      <p:sp>
        <p:nvSpPr>
          <p:cNvPr id="6" name="TextBox 5"/>
          <p:cNvSpPr txBox="1"/>
          <p:nvPr/>
        </p:nvSpPr>
        <p:spPr>
          <a:xfrm>
            <a:off x="0" y="0"/>
            <a:ext cx="9144000" cy="1077913"/>
          </a:xfrm>
          <a:prstGeom prst="rect">
            <a:avLst/>
          </a:prstGeom>
          <a:gradFill flip="none" rotWithShape="1">
            <a:gsLst>
              <a:gs pos="0">
                <a:srgbClr val="2E5C8E">
                  <a:shade val="30000"/>
                  <a:satMod val="115000"/>
                </a:srgbClr>
              </a:gs>
              <a:gs pos="50000">
                <a:srgbClr val="2E5C8E">
                  <a:shade val="67500"/>
                  <a:satMod val="115000"/>
                </a:srgbClr>
              </a:gs>
              <a:gs pos="100000">
                <a:srgbClr val="2E5C8E">
                  <a:shade val="100000"/>
                  <a:satMod val="115000"/>
                </a:srgbClr>
              </a:gs>
            </a:gsLst>
            <a:lin ang="5400000" scaled="1"/>
            <a:tileRect/>
          </a:gradFill>
          <a:ln>
            <a:noFill/>
          </a:ln>
        </p:spPr>
        <p:txBody>
          <a:bodyPr anchor="ctr">
            <a:spAutoFit/>
          </a:bodyPr>
          <a:lstStyle/>
          <a:p>
            <a:pPr algn="ctr">
              <a:defRPr/>
            </a:pPr>
            <a:r>
              <a:rPr lang="en-US" sz="1800" dirty="0" smtClean="0">
                <a:effectLst>
                  <a:outerShdw blurRad="38100" dist="38100" dir="2700000" algn="tl">
                    <a:srgbClr val="000000">
                      <a:alpha val="43137"/>
                    </a:srgbClr>
                  </a:outerShdw>
                </a:effectLst>
                <a:latin typeface="Copperplate Gothic Bold" pitchFamily="34" charset="0"/>
              </a:rPr>
              <a:t>Saint Vincent Health Center</a:t>
            </a:r>
            <a:endParaRPr lang="en-US" sz="1800" dirty="0">
              <a:effectLst>
                <a:outerShdw blurRad="38100" dist="38100" dir="2700000" algn="tl">
                  <a:srgbClr val="000000">
                    <a:alpha val="43137"/>
                  </a:srgbClr>
                </a:outerShdw>
              </a:effectLst>
              <a:latin typeface="Copperplate Gothic Bold" pitchFamily="34" charset="0"/>
            </a:endParaRPr>
          </a:p>
          <a:p>
            <a:pPr algn="ctr">
              <a:defRPr/>
            </a:pPr>
            <a:r>
              <a:rPr lang="en-US" sz="1600" dirty="0" smtClean="0">
                <a:effectLst>
                  <a:outerShdw blurRad="38100" dist="38100" dir="2700000" algn="tl">
                    <a:srgbClr val="000000">
                      <a:alpha val="43137"/>
                    </a:srgbClr>
                  </a:outerShdw>
                </a:effectLst>
                <a:latin typeface="Copperplate Gothic Bold" pitchFamily="34" charset="0"/>
              </a:rPr>
              <a:t>New Addition Building</a:t>
            </a:r>
            <a:endParaRPr lang="en-US" sz="1600" dirty="0">
              <a:effectLst>
                <a:outerShdw blurRad="38100" dist="38100" dir="2700000" algn="tl">
                  <a:srgbClr val="000000">
                    <a:alpha val="43137"/>
                  </a:srgbClr>
                </a:outerShdw>
              </a:effectLst>
              <a:latin typeface="Copperplate Gothic Bold" pitchFamily="34" charset="0"/>
            </a:endParaRPr>
          </a:p>
          <a:p>
            <a:pPr algn="ctr">
              <a:defRPr/>
            </a:pPr>
            <a:r>
              <a:rPr lang="en-US" sz="1200" dirty="0" smtClean="0">
                <a:effectLst>
                  <a:outerShdw blurRad="38100" dist="38100" dir="2700000" algn="tl">
                    <a:srgbClr val="000000">
                      <a:alpha val="43137"/>
                    </a:srgbClr>
                  </a:outerShdw>
                </a:effectLst>
                <a:latin typeface="Copperplate Gothic Bold" pitchFamily="34" charset="0"/>
              </a:rPr>
              <a:t>Erie, PA</a:t>
            </a:r>
            <a:endParaRPr lang="en-US" sz="1200" dirty="0">
              <a:effectLst>
                <a:outerShdw blurRad="38100" dist="38100" dir="2700000" algn="tl">
                  <a:srgbClr val="000000">
                    <a:alpha val="43137"/>
                  </a:srgbClr>
                </a:outerShdw>
              </a:effectLst>
              <a:latin typeface="Copperplate Gothic Bold" pitchFamily="34" charset="0"/>
            </a:endParaRPr>
          </a:p>
          <a:p>
            <a:pPr algn="ctr">
              <a:defRPr/>
            </a:pPr>
            <a:endParaRPr lang="en-US" sz="800" dirty="0">
              <a:effectLst>
                <a:outerShdw blurRad="38100" dist="38100" dir="2700000" algn="tl">
                  <a:srgbClr val="000000">
                    <a:alpha val="43137"/>
                  </a:srgbClr>
                </a:outerShdw>
              </a:effectLst>
              <a:latin typeface="Copperplate Gothic Bold" pitchFamily="34" charset="0"/>
            </a:endParaRPr>
          </a:p>
          <a:p>
            <a:pPr algn="ctr">
              <a:defRPr/>
            </a:pPr>
            <a:r>
              <a:rPr lang="en-US" sz="1000" dirty="0" smtClean="0">
                <a:effectLst>
                  <a:outerShdw blurRad="38100" dist="38100" dir="2700000" algn="tl">
                    <a:srgbClr val="000000">
                      <a:alpha val="43137"/>
                    </a:srgbClr>
                  </a:outerShdw>
                </a:effectLst>
                <a:latin typeface="Copperplate Gothic Bold" pitchFamily="34" charset="0"/>
              </a:rPr>
              <a:t>Tyler </a:t>
            </a:r>
            <a:r>
              <a:rPr lang="en-US" sz="1000" dirty="0" err="1" smtClean="0">
                <a:effectLst>
                  <a:outerShdw blurRad="38100" dist="38100" dir="2700000" algn="tl">
                    <a:srgbClr val="000000">
                      <a:alpha val="43137"/>
                    </a:srgbClr>
                  </a:outerShdw>
                </a:effectLst>
                <a:latin typeface="Copperplate Gothic Bold" pitchFamily="34" charset="0"/>
              </a:rPr>
              <a:t>jaggi</a:t>
            </a:r>
            <a:r>
              <a:rPr lang="en-US" sz="1000" dirty="0" smtClean="0">
                <a:effectLst>
                  <a:outerShdw blurRad="38100" dist="38100" dir="2700000" algn="tl">
                    <a:srgbClr val="000000">
                      <a:alpha val="43137"/>
                    </a:srgbClr>
                  </a:outerShdw>
                </a:effectLst>
                <a:latin typeface="Copperplate Gothic Bold" pitchFamily="34" charset="0"/>
              </a:rPr>
              <a:t> | </a:t>
            </a:r>
            <a:r>
              <a:rPr lang="en-US" sz="1000" dirty="0">
                <a:effectLst>
                  <a:outerShdw blurRad="38100" dist="38100" dir="2700000" algn="tl">
                    <a:srgbClr val="000000">
                      <a:alpha val="43137"/>
                    </a:srgbClr>
                  </a:outerShdw>
                </a:effectLst>
                <a:latin typeface="Copperplate Gothic Bold" pitchFamily="34" charset="0"/>
              </a:rPr>
              <a:t>CONSTRUCTION MANAGEMENT</a:t>
            </a:r>
          </a:p>
        </p:txBody>
      </p:sp>
      <p:sp>
        <p:nvSpPr>
          <p:cNvPr id="4" name="TextBox 3"/>
          <p:cNvSpPr txBox="1"/>
          <p:nvPr/>
        </p:nvSpPr>
        <p:spPr>
          <a:xfrm>
            <a:off x="0" y="1058863"/>
            <a:ext cx="3810000" cy="5899692"/>
          </a:xfrm>
          <a:prstGeom prst="rect">
            <a:avLst/>
          </a:prstGeom>
          <a:solidFill>
            <a:schemeClr val="bg1"/>
          </a:solidFill>
          <a:ln>
            <a:noFill/>
          </a:ln>
        </p:spPr>
        <p:txBody>
          <a:bodyPr wrap="square">
            <a:spAutoFit/>
          </a:bodyPr>
          <a:lstStyle/>
          <a:p>
            <a:pPr>
              <a:defRPr/>
            </a:pPr>
            <a:endParaRPr lang="en-US" sz="1200" dirty="0">
              <a:latin typeface="Copperplate Gothic Bold" pitchFamily="34" charset="0"/>
            </a:endParaRPr>
          </a:p>
          <a:p>
            <a:pPr>
              <a:defRPr/>
            </a:pPr>
            <a:r>
              <a:rPr lang="en-US" sz="1200" dirty="0">
                <a:effectLst>
                  <a:outerShdw blurRad="38100" dist="38100" dir="2700000" algn="tl">
                    <a:srgbClr val="000000">
                      <a:alpha val="43137"/>
                    </a:srgbClr>
                  </a:outerShdw>
                </a:effectLst>
                <a:latin typeface="Copperplate Gothic Bold" pitchFamily="34" charset="0"/>
              </a:rPr>
              <a:t>PRESENTATION OUTLINE:</a:t>
            </a:r>
          </a:p>
          <a:p>
            <a:pPr>
              <a:defRPr/>
            </a:pPr>
            <a:endParaRPr lang="en-US" sz="800" dirty="0">
              <a:latin typeface="Copperplate Gothic Bold" pitchFamily="34" charset="0"/>
            </a:endParaRPr>
          </a:p>
          <a:p>
            <a:pPr marL="857250" lvl="1" indent="-400050">
              <a:lnSpc>
                <a:spcPct val="150000"/>
              </a:lnSpc>
              <a:buFont typeface="+mj-lt"/>
              <a:buAutoNum type="romanUcPeriod"/>
              <a:defRPr/>
            </a:pPr>
            <a:r>
              <a:rPr lang="en-US" sz="1000" dirty="0">
                <a:solidFill>
                  <a:schemeClr val="bg1">
                    <a:lumMod val="50000"/>
                    <a:lumOff val="50000"/>
                  </a:schemeClr>
                </a:solidFill>
                <a:latin typeface="Copperplate Gothic Bold" pitchFamily="34" charset="0"/>
              </a:rPr>
              <a:t>PROJECT BACKGROUND</a:t>
            </a:r>
          </a:p>
          <a:p>
            <a:pPr marL="857250" lvl="1" indent="-400050">
              <a:lnSpc>
                <a:spcPct val="150000"/>
              </a:lnSpc>
              <a:buFont typeface="+mj-lt"/>
              <a:buAutoNum type="romanUcPeriod"/>
              <a:defRPr/>
            </a:pPr>
            <a:r>
              <a:rPr lang="en-US" sz="1000" dirty="0">
                <a:solidFill>
                  <a:schemeClr val="bg1">
                    <a:lumMod val="50000"/>
                    <a:lumOff val="50000"/>
                  </a:schemeClr>
                </a:solidFill>
                <a:latin typeface="Copperplate Gothic Bold" pitchFamily="34" charset="0"/>
              </a:rPr>
              <a:t>ANALYSIS #1: </a:t>
            </a:r>
            <a:r>
              <a:rPr lang="en-US" sz="1000" dirty="0" smtClean="0">
                <a:solidFill>
                  <a:schemeClr val="bg1">
                    <a:lumMod val="50000"/>
                    <a:lumOff val="50000"/>
                  </a:schemeClr>
                </a:solidFill>
                <a:latin typeface="Copperplate Gothic Bold" pitchFamily="34" charset="0"/>
              </a:rPr>
              <a:t>Re-Sequencing Phasing</a:t>
            </a:r>
            <a:endParaRPr lang="en-US" sz="1000" dirty="0">
              <a:solidFill>
                <a:schemeClr val="bg1">
                  <a:lumMod val="50000"/>
                  <a:lumOff val="50000"/>
                </a:schemeClr>
              </a:solidFill>
              <a:latin typeface="Copperplate Gothic Bold" pitchFamily="34" charset="0"/>
            </a:endParaRPr>
          </a:p>
          <a:p>
            <a:pPr marL="1314450" lvl="2" indent="-400050">
              <a:lnSpc>
                <a:spcPct val="150000"/>
              </a:lnSpc>
              <a:buFont typeface="+mj-lt"/>
              <a:buAutoNum type="romanUcPeriod"/>
              <a:defRPr/>
            </a:pPr>
            <a:r>
              <a:rPr lang="en-US" sz="1000" dirty="0" smtClean="0">
                <a:solidFill>
                  <a:schemeClr val="bg1">
                    <a:lumMod val="50000"/>
                    <a:lumOff val="50000"/>
                  </a:schemeClr>
                </a:solidFill>
                <a:latin typeface="Copperplate Gothic Bold" pitchFamily="34" charset="0"/>
              </a:rPr>
              <a:t>Background</a:t>
            </a:r>
            <a:endParaRPr lang="en-US" sz="1000" dirty="0">
              <a:solidFill>
                <a:schemeClr val="bg1">
                  <a:lumMod val="50000"/>
                  <a:lumOff val="50000"/>
                </a:schemeClr>
              </a:solidFill>
              <a:latin typeface="Copperplate Gothic Bold" pitchFamily="34" charset="0"/>
            </a:endParaRPr>
          </a:p>
          <a:p>
            <a:pPr marL="1314450" lvl="2" indent="-400050">
              <a:lnSpc>
                <a:spcPct val="150000"/>
              </a:lnSpc>
              <a:buFont typeface="+mj-lt"/>
              <a:buAutoNum type="romanUcPeriod"/>
              <a:defRPr/>
            </a:pPr>
            <a:r>
              <a:rPr lang="en-US" sz="1000" dirty="0" smtClean="0">
                <a:solidFill>
                  <a:schemeClr val="bg1">
                    <a:lumMod val="50000"/>
                    <a:lumOff val="50000"/>
                  </a:schemeClr>
                </a:solidFill>
                <a:latin typeface="Copperplate Gothic Bold" pitchFamily="34" charset="0"/>
              </a:rPr>
              <a:t>Case Findings</a:t>
            </a:r>
            <a:endParaRPr lang="en-US" sz="1000" dirty="0">
              <a:solidFill>
                <a:schemeClr val="bg1">
                  <a:lumMod val="50000"/>
                  <a:lumOff val="50000"/>
                </a:schemeClr>
              </a:solidFill>
              <a:latin typeface="Copperplate Gothic Bold" pitchFamily="34" charset="0"/>
            </a:endParaRPr>
          </a:p>
          <a:p>
            <a:pPr marL="1314450" lvl="2" indent="-400050">
              <a:lnSpc>
                <a:spcPct val="150000"/>
              </a:lnSpc>
              <a:buFont typeface="+mj-lt"/>
              <a:buAutoNum type="romanUcPeriod"/>
              <a:defRPr/>
            </a:pPr>
            <a:r>
              <a:rPr lang="en-US" sz="1000" dirty="0" smtClean="0">
                <a:solidFill>
                  <a:schemeClr val="bg1">
                    <a:lumMod val="50000"/>
                    <a:lumOff val="50000"/>
                  </a:schemeClr>
                </a:solidFill>
                <a:latin typeface="Copperplate Gothic Bold" pitchFamily="34" charset="0"/>
              </a:rPr>
              <a:t>Recommendations</a:t>
            </a:r>
            <a:endParaRPr lang="en-US" sz="1000" dirty="0">
              <a:solidFill>
                <a:schemeClr val="bg1">
                  <a:lumMod val="50000"/>
                  <a:lumOff val="50000"/>
                </a:schemeClr>
              </a:solidFill>
              <a:latin typeface="Copperplate Gothic Bold" pitchFamily="34" charset="0"/>
            </a:endParaRPr>
          </a:p>
          <a:p>
            <a:pPr marL="857250" lvl="1" indent="-400050">
              <a:lnSpc>
                <a:spcPct val="150000"/>
              </a:lnSpc>
              <a:buFont typeface="+mj-lt"/>
              <a:buAutoNum type="romanUcPeriod"/>
              <a:defRPr/>
            </a:pPr>
            <a:r>
              <a:rPr lang="en-US" sz="1000" dirty="0">
                <a:solidFill>
                  <a:schemeClr val="bg1">
                    <a:lumMod val="50000"/>
                    <a:lumOff val="50000"/>
                  </a:schemeClr>
                </a:solidFill>
                <a:latin typeface="Copperplate Gothic Bold" pitchFamily="34" charset="0"/>
              </a:rPr>
              <a:t>ANALYSIS #2: Precast Façade</a:t>
            </a:r>
          </a:p>
          <a:p>
            <a:pPr marL="1314450" lvl="2" indent="-400050">
              <a:lnSpc>
                <a:spcPct val="150000"/>
              </a:lnSpc>
              <a:buFont typeface="+mj-lt"/>
              <a:buAutoNum type="romanUcPeriod"/>
              <a:defRPr/>
            </a:pPr>
            <a:r>
              <a:rPr lang="en-US" sz="1000" dirty="0">
                <a:solidFill>
                  <a:schemeClr val="bg1">
                    <a:lumMod val="50000"/>
                    <a:lumOff val="50000"/>
                  </a:schemeClr>
                </a:solidFill>
                <a:latin typeface="Copperplate Gothic Bold" pitchFamily="34" charset="0"/>
              </a:rPr>
              <a:t>Design</a:t>
            </a:r>
          </a:p>
          <a:p>
            <a:pPr marL="1314450" lvl="2" indent="-400050">
              <a:lnSpc>
                <a:spcPct val="150000"/>
              </a:lnSpc>
              <a:buFont typeface="+mj-lt"/>
              <a:buAutoNum type="romanUcPeriod"/>
              <a:defRPr/>
            </a:pPr>
            <a:r>
              <a:rPr lang="en-US" sz="1000" dirty="0">
                <a:solidFill>
                  <a:schemeClr val="bg1">
                    <a:lumMod val="50000"/>
                    <a:lumOff val="50000"/>
                  </a:schemeClr>
                </a:solidFill>
                <a:latin typeface="Copperplate Gothic Bold" pitchFamily="34" charset="0"/>
              </a:rPr>
              <a:t>Structural Impact</a:t>
            </a:r>
          </a:p>
          <a:p>
            <a:pPr marL="1314450" lvl="2" indent="-400050">
              <a:lnSpc>
                <a:spcPct val="150000"/>
              </a:lnSpc>
              <a:buFont typeface="+mj-lt"/>
              <a:buAutoNum type="romanUcPeriod"/>
              <a:defRPr/>
            </a:pPr>
            <a:r>
              <a:rPr lang="en-US" sz="1000" dirty="0">
                <a:solidFill>
                  <a:schemeClr val="bg1">
                    <a:lumMod val="50000"/>
                    <a:lumOff val="50000"/>
                  </a:schemeClr>
                </a:solidFill>
                <a:latin typeface="Copperplate Gothic Bold" pitchFamily="34" charset="0"/>
              </a:rPr>
              <a:t>Schedule/Cost Impact</a:t>
            </a:r>
          </a:p>
          <a:p>
            <a:pPr marL="1314450" lvl="2" indent="-400050">
              <a:lnSpc>
                <a:spcPct val="150000"/>
              </a:lnSpc>
              <a:buFont typeface="+mj-lt"/>
              <a:buAutoNum type="romanUcPeriod"/>
              <a:defRPr/>
            </a:pPr>
            <a:r>
              <a:rPr lang="en-US" sz="1000" dirty="0" smtClean="0">
                <a:solidFill>
                  <a:schemeClr val="bg1">
                    <a:lumMod val="50000"/>
                    <a:lumOff val="50000"/>
                  </a:schemeClr>
                </a:solidFill>
                <a:latin typeface="Copperplate Gothic Bold" pitchFamily="34" charset="0"/>
              </a:rPr>
              <a:t>Project Impact</a:t>
            </a:r>
            <a:endParaRPr lang="en-US" sz="1000" dirty="0">
              <a:solidFill>
                <a:schemeClr val="bg1">
                  <a:lumMod val="50000"/>
                  <a:lumOff val="50000"/>
                </a:schemeClr>
              </a:solidFill>
              <a:latin typeface="Copperplate Gothic Bold" pitchFamily="34" charset="0"/>
            </a:endParaRPr>
          </a:p>
          <a:p>
            <a:pPr marL="1314450" lvl="2" indent="-400050">
              <a:lnSpc>
                <a:spcPct val="150000"/>
              </a:lnSpc>
              <a:buFont typeface="+mj-lt"/>
              <a:buAutoNum type="romanUcPeriod"/>
              <a:defRPr/>
            </a:pPr>
            <a:r>
              <a:rPr lang="en-US" sz="1000" dirty="0" smtClean="0">
                <a:solidFill>
                  <a:schemeClr val="bg1">
                    <a:lumMod val="50000"/>
                    <a:lumOff val="50000"/>
                  </a:schemeClr>
                </a:solidFill>
                <a:latin typeface="Copperplate Gothic Bold" pitchFamily="34" charset="0"/>
              </a:rPr>
              <a:t>The Choice</a:t>
            </a:r>
            <a:endParaRPr lang="en-US" sz="1000" dirty="0">
              <a:solidFill>
                <a:schemeClr val="bg1">
                  <a:lumMod val="50000"/>
                  <a:lumOff val="50000"/>
                </a:schemeClr>
              </a:solidFill>
              <a:latin typeface="Copperplate Gothic Bold" pitchFamily="34" charset="0"/>
            </a:endParaRPr>
          </a:p>
          <a:p>
            <a:pPr marL="857250" lvl="1" indent="-400050">
              <a:lnSpc>
                <a:spcPct val="150000"/>
              </a:lnSpc>
              <a:buFont typeface="+mj-lt"/>
              <a:buAutoNum type="romanUcPeriod"/>
              <a:defRPr/>
            </a:pPr>
            <a:r>
              <a:rPr lang="en-US" sz="1000" dirty="0">
                <a:latin typeface="Copperplate Gothic Bold" pitchFamily="34" charset="0"/>
              </a:rPr>
              <a:t>ANALYSIS #3: </a:t>
            </a:r>
            <a:r>
              <a:rPr lang="en-US" sz="1000" dirty="0" smtClean="0">
                <a:latin typeface="Copperplate Gothic Bold" pitchFamily="34" charset="0"/>
              </a:rPr>
              <a:t> BIM  Implementation </a:t>
            </a:r>
          </a:p>
          <a:p>
            <a:pPr marL="857250" lvl="1" indent="-400050">
              <a:lnSpc>
                <a:spcPct val="150000"/>
              </a:lnSpc>
              <a:buFont typeface="+mj-lt"/>
              <a:buAutoNum type="romanUcPeriod"/>
              <a:defRPr/>
            </a:pPr>
            <a:r>
              <a:rPr lang="en-US" sz="1000" dirty="0" smtClean="0">
                <a:solidFill>
                  <a:schemeClr val="bg1">
                    <a:lumMod val="50000"/>
                    <a:lumOff val="50000"/>
                  </a:schemeClr>
                </a:solidFill>
                <a:latin typeface="Copperplate Gothic Bold" pitchFamily="34" charset="0"/>
              </a:rPr>
              <a:t>ANALYSIS #4: ICRA Plan</a:t>
            </a:r>
          </a:p>
          <a:p>
            <a:pPr marL="1314450" lvl="2" indent="-400050">
              <a:lnSpc>
                <a:spcPct val="150000"/>
              </a:lnSpc>
              <a:buFont typeface="+mj-lt"/>
              <a:buAutoNum type="romanUcPeriod"/>
              <a:defRPr/>
            </a:pPr>
            <a:r>
              <a:rPr lang="en-US" sz="1000" dirty="0" smtClean="0">
                <a:solidFill>
                  <a:schemeClr val="bg1">
                    <a:lumMod val="50000"/>
                    <a:lumOff val="50000"/>
                  </a:schemeClr>
                </a:solidFill>
                <a:latin typeface="Copperplate Gothic Bold" pitchFamily="34" charset="0"/>
              </a:rPr>
              <a:t>ICRA Matrix</a:t>
            </a:r>
            <a:endParaRPr lang="en-US" sz="1000" dirty="0">
              <a:solidFill>
                <a:schemeClr val="bg1">
                  <a:lumMod val="50000"/>
                  <a:lumOff val="50000"/>
                </a:schemeClr>
              </a:solidFill>
              <a:latin typeface="Copperplate Gothic Bold" pitchFamily="34" charset="0"/>
            </a:endParaRPr>
          </a:p>
          <a:p>
            <a:pPr marL="1314450" lvl="2" indent="-400050">
              <a:lnSpc>
                <a:spcPct val="150000"/>
              </a:lnSpc>
              <a:buFont typeface="+mj-lt"/>
              <a:buAutoNum type="romanUcPeriod"/>
              <a:defRPr/>
            </a:pPr>
            <a:r>
              <a:rPr lang="en-US" sz="1000" dirty="0" smtClean="0">
                <a:solidFill>
                  <a:schemeClr val="bg1">
                    <a:lumMod val="50000"/>
                    <a:lumOff val="50000"/>
                  </a:schemeClr>
                </a:solidFill>
                <a:latin typeface="Copperplate Gothic Bold" pitchFamily="34" charset="0"/>
              </a:rPr>
              <a:t>Areas of Risk</a:t>
            </a:r>
          </a:p>
          <a:p>
            <a:pPr marL="1314450" lvl="2" indent="-400050">
              <a:lnSpc>
                <a:spcPct val="150000"/>
              </a:lnSpc>
              <a:buFont typeface="+mj-lt"/>
              <a:buAutoNum type="romanUcPeriod"/>
              <a:defRPr/>
            </a:pPr>
            <a:r>
              <a:rPr lang="en-US" sz="1000" dirty="0" smtClean="0">
                <a:solidFill>
                  <a:schemeClr val="bg1">
                    <a:lumMod val="50000"/>
                    <a:lumOff val="50000"/>
                  </a:schemeClr>
                </a:solidFill>
                <a:latin typeface="Copperplate Gothic Bold" pitchFamily="34" charset="0"/>
              </a:rPr>
              <a:t>Construction Precautions</a:t>
            </a:r>
            <a:endParaRPr lang="en-US" sz="1000" dirty="0">
              <a:solidFill>
                <a:schemeClr val="bg1">
                  <a:lumMod val="50000"/>
                  <a:lumOff val="50000"/>
                </a:schemeClr>
              </a:solidFill>
              <a:latin typeface="Copperplate Gothic Bold" pitchFamily="34" charset="0"/>
            </a:endParaRPr>
          </a:p>
          <a:p>
            <a:pPr marL="1314450" lvl="2" indent="-400050">
              <a:lnSpc>
                <a:spcPct val="150000"/>
              </a:lnSpc>
              <a:buFont typeface="+mj-lt"/>
              <a:buAutoNum type="romanUcPeriod"/>
              <a:defRPr/>
            </a:pPr>
            <a:r>
              <a:rPr lang="en-US" sz="1000" dirty="0" smtClean="0">
                <a:solidFill>
                  <a:schemeClr val="bg1">
                    <a:lumMod val="50000"/>
                    <a:lumOff val="50000"/>
                  </a:schemeClr>
                </a:solidFill>
                <a:latin typeface="Copperplate Gothic Bold" pitchFamily="34" charset="0"/>
              </a:rPr>
              <a:t>Mechanical Impact</a:t>
            </a:r>
          </a:p>
          <a:p>
            <a:pPr marL="857250" lvl="1" indent="-400050">
              <a:lnSpc>
                <a:spcPct val="150000"/>
              </a:lnSpc>
              <a:buFont typeface="+mj-lt"/>
              <a:buAutoNum type="romanUcPeriod"/>
              <a:defRPr/>
            </a:pPr>
            <a:r>
              <a:rPr lang="en-US" sz="1000" dirty="0" smtClean="0">
                <a:solidFill>
                  <a:schemeClr val="bg1">
                    <a:lumMod val="50000"/>
                    <a:lumOff val="50000"/>
                  </a:schemeClr>
                </a:solidFill>
                <a:latin typeface="Copperplate Gothic Bold" pitchFamily="34" charset="0"/>
              </a:rPr>
              <a:t>LESSONS </a:t>
            </a:r>
            <a:r>
              <a:rPr lang="en-US" sz="1000" dirty="0">
                <a:solidFill>
                  <a:schemeClr val="bg1">
                    <a:lumMod val="50000"/>
                    <a:lumOff val="50000"/>
                  </a:schemeClr>
                </a:solidFill>
                <a:latin typeface="Copperplate Gothic Bold" pitchFamily="34" charset="0"/>
              </a:rPr>
              <a:t>LEARNED</a:t>
            </a:r>
          </a:p>
          <a:p>
            <a:pPr marL="857250" lvl="1" indent="-400050">
              <a:lnSpc>
                <a:spcPct val="150000"/>
              </a:lnSpc>
              <a:buFont typeface="+mj-lt"/>
              <a:buAutoNum type="romanUcPeriod"/>
              <a:defRPr/>
            </a:pPr>
            <a:r>
              <a:rPr lang="en-US" sz="1000" dirty="0">
                <a:solidFill>
                  <a:schemeClr val="bg1">
                    <a:lumMod val="50000"/>
                    <a:lumOff val="50000"/>
                  </a:schemeClr>
                </a:solidFill>
                <a:latin typeface="Copperplate Gothic Bold" pitchFamily="34" charset="0"/>
              </a:rPr>
              <a:t>ACKNOWLEDGEMENTS </a:t>
            </a:r>
            <a:endParaRPr lang="en-US" sz="1400" dirty="0" smtClean="0">
              <a:solidFill>
                <a:schemeClr val="bg1">
                  <a:lumMod val="50000"/>
                  <a:lumOff val="50000"/>
                </a:schemeClr>
              </a:solidFill>
              <a:latin typeface="Copperplate Gothic Bold" pitchFamily="34" charset="0"/>
            </a:endParaRPr>
          </a:p>
          <a:p>
            <a:pPr marL="857250" lvl="1" indent="-400050">
              <a:lnSpc>
                <a:spcPct val="150000"/>
              </a:lnSpc>
              <a:buFont typeface="+mj-lt"/>
              <a:buAutoNum type="romanUcPeriod"/>
              <a:defRPr/>
            </a:pPr>
            <a:endParaRPr lang="en-US" sz="1400" dirty="0">
              <a:latin typeface="Copperplate Gothic Bold" pitchFamily="34" charset="0"/>
            </a:endParaRPr>
          </a:p>
          <a:p>
            <a:pPr marL="857250" lvl="1" indent="-400050">
              <a:lnSpc>
                <a:spcPct val="125000"/>
              </a:lnSpc>
              <a:defRPr/>
            </a:pPr>
            <a:endParaRPr lang="en-US" sz="1050" dirty="0">
              <a:latin typeface="Copperplate Gothic Bold" pitchFamily="34" charset="0"/>
            </a:endParaRPr>
          </a:p>
          <a:p>
            <a:pPr marL="857250" lvl="1" indent="-400050">
              <a:lnSpc>
                <a:spcPct val="125000"/>
              </a:lnSpc>
              <a:defRPr/>
            </a:pPr>
            <a:endParaRPr lang="en-US" sz="1050" dirty="0">
              <a:latin typeface="Copperplate Gothic Bold" pitchFamily="34" charset="0"/>
            </a:endParaRPr>
          </a:p>
          <a:p>
            <a:pPr marL="857250" lvl="1" indent="-400050">
              <a:lnSpc>
                <a:spcPct val="125000"/>
              </a:lnSpc>
              <a:defRPr/>
            </a:pPr>
            <a:endParaRPr lang="en-US" sz="1050" dirty="0">
              <a:latin typeface="Copperplate Gothic Bold" pitchFamily="34" charset="0"/>
            </a:endParaRPr>
          </a:p>
        </p:txBody>
      </p:sp>
      <p:cxnSp>
        <p:nvCxnSpPr>
          <p:cNvPr id="8" name="Straight Connector 7"/>
          <p:cNvCxnSpPr/>
          <p:nvPr/>
        </p:nvCxnSpPr>
        <p:spPr>
          <a:xfrm rot="5400000" flipH="1" flipV="1">
            <a:off x="914400" y="3962400"/>
            <a:ext cx="57912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0" y="1066800"/>
            <a:ext cx="27432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5400000" flipH="1" flipV="1">
            <a:off x="8610600" y="533400"/>
            <a:ext cx="10668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5400000" flipH="1" flipV="1">
            <a:off x="17754600" y="533400"/>
            <a:ext cx="10668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10058400" y="1627753"/>
            <a:ext cx="7848600" cy="4801314"/>
          </a:xfrm>
          <a:prstGeom prst="rect">
            <a:avLst/>
          </a:prstGeom>
          <a:noFill/>
        </p:spPr>
        <p:txBody>
          <a:bodyPr>
            <a:spAutoFit/>
          </a:bodyPr>
          <a:lstStyle/>
          <a:p>
            <a:r>
              <a:rPr lang="en-US" sz="1800" b="1" dirty="0">
                <a:solidFill>
                  <a:schemeClr val="bg1">
                    <a:lumMod val="50000"/>
                    <a:lumOff val="50000"/>
                  </a:schemeClr>
                </a:solidFill>
                <a:latin typeface="Copperplate Gothic Bold" pitchFamily="34" charset="0"/>
              </a:rPr>
              <a:t>2D </a:t>
            </a:r>
            <a:r>
              <a:rPr lang="en-US" sz="1800" b="1" dirty="0" smtClean="0">
                <a:solidFill>
                  <a:schemeClr val="bg1">
                    <a:lumMod val="50000"/>
                    <a:lumOff val="50000"/>
                  </a:schemeClr>
                </a:solidFill>
                <a:latin typeface="Copperplate Gothic Bold" pitchFamily="34" charset="0"/>
              </a:rPr>
              <a:t>Traditional Coordination:</a:t>
            </a:r>
            <a:r>
              <a:rPr lang="en-US" sz="1800" b="1" i="1" dirty="0"/>
              <a:t> </a:t>
            </a:r>
            <a:endParaRPr lang="en-US" sz="1800" dirty="0" smtClean="0"/>
          </a:p>
          <a:p>
            <a:pPr marL="742950" lvl="1" indent="-285750">
              <a:buFont typeface="Arial" pitchFamily="34" charset="0"/>
              <a:buChar char="•"/>
            </a:pPr>
            <a:r>
              <a:rPr lang="en-US" sz="1800" dirty="0" smtClean="0">
                <a:latin typeface="Copperplate Gothic Bold" pitchFamily="34" charset="0"/>
              </a:rPr>
              <a:t>Consumes large amount of time</a:t>
            </a:r>
          </a:p>
          <a:p>
            <a:pPr marL="742950" lvl="1" indent="-285750">
              <a:buFont typeface="Arial" pitchFamily="34" charset="0"/>
              <a:buChar char="•"/>
            </a:pPr>
            <a:r>
              <a:rPr lang="en-US" sz="1800" dirty="0" smtClean="0">
                <a:latin typeface="Copperplate Gothic Bold" pitchFamily="34" charset="0"/>
              </a:rPr>
              <a:t>Generally </a:t>
            </a:r>
            <a:r>
              <a:rPr lang="en-US" sz="1800" dirty="0">
                <a:latin typeface="Copperplate Gothic Bold" pitchFamily="34" charset="0"/>
              </a:rPr>
              <a:t>does not identify all systems conflicts</a:t>
            </a:r>
          </a:p>
          <a:p>
            <a:pPr marL="742950" lvl="1" indent="-285750">
              <a:buFont typeface="Arial" pitchFamily="34" charset="0"/>
              <a:buChar char="•"/>
            </a:pPr>
            <a:r>
              <a:rPr lang="en-US" sz="1800" dirty="0">
                <a:latin typeface="Copperplate Gothic Bold" pitchFamily="34" charset="0"/>
              </a:rPr>
              <a:t>No clash reports are produced </a:t>
            </a:r>
          </a:p>
          <a:p>
            <a:pPr marL="742950" lvl="1" indent="-285750">
              <a:buFont typeface="Arial" pitchFamily="34" charset="0"/>
              <a:buChar char="•"/>
            </a:pPr>
            <a:r>
              <a:rPr lang="en-US" sz="1800" dirty="0">
                <a:latin typeface="Copperplate Gothic Bold" pitchFamily="34" charset="0"/>
              </a:rPr>
              <a:t>Requires multiple meetings for same areas</a:t>
            </a:r>
          </a:p>
          <a:p>
            <a:pPr marL="742950" lvl="1" indent="-285750">
              <a:buFont typeface="Arial" pitchFamily="34" charset="0"/>
              <a:buChar char="•"/>
            </a:pPr>
            <a:r>
              <a:rPr lang="en-US" sz="1800" dirty="0">
                <a:latin typeface="Copperplate Gothic Bold" pitchFamily="34" charset="0"/>
              </a:rPr>
              <a:t>Issues with MEP coordination lead to change orders and further consumption of time</a:t>
            </a:r>
          </a:p>
          <a:p>
            <a:pPr marL="742950" lvl="1" indent="-285750">
              <a:buFont typeface="Arial" pitchFamily="34" charset="0"/>
              <a:buChar char="•"/>
            </a:pPr>
            <a:r>
              <a:rPr lang="en-US" sz="1800" dirty="0">
                <a:latin typeface="Copperplate Gothic Bold" pitchFamily="34" charset="0"/>
              </a:rPr>
              <a:t>Change orders come with a cost premium to an owner causing the budget to grow</a:t>
            </a:r>
          </a:p>
          <a:p>
            <a:pPr lvl="1">
              <a:defRPr/>
            </a:pPr>
            <a:endParaRPr lang="en-US" sz="1800" dirty="0">
              <a:latin typeface="Copperplate Gothic Bold" pitchFamily="34" charset="0"/>
            </a:endParaRPr>
          </a:p>
          <a:p>
            <a:pPr>
              <a:defRPr/>
            </a:pPr>
            <a:r>
              <a:rPr lang="en-US" sz="1800" b="1" dirty="0" smtClean="0">
                <a:solidFill>
                  <a:schemeClr val="bg1">
                    <a:lumMod val="50000"/>
                    <a:lumOff val="50000"/>
                  </a:schemeClr>
                </a:solidFill>
                <a:latin typeface="Copperplate Gothic Bold" pitchFamily="34" charset="0"/>
              </a:rPr>
              <a:t>3D BIM Coordination :</a:t>
            </a:r>
            <a:endParaRPr lang="en-US" sz="1800" dirty="0">
              <a:latin typeface="Copperplate Gothic Bold" pitchFamily="34" charset="0"/>
            </a:endParaRPr>
          </a:p>
          <a:p>
            <a:pPr lvl="1">
              <a:buFont typeface="Arial" pitchFamily="34" charset="0"/>
              <a:buChar char="•"/>
              <a:defRPr/>
            </a:pPr>
            <a:r>
              <a:rPr lang="en-US" sz="1800" dirty="0">
                <a:latin typeface="Copperplate Gothic Bold" pitchFamily="34" charset="0"/>
              </a:rPr>
              <a:t>  </a:t>
            </a:r>
            <a:r>
              <a:rPr lang="en-US" sz="1800" dirty="0" smtClean="0">
                <a:latin typeface="Copperplate Gothic Bold" pitchFamily="34" charset="0"/>
              </a:rPr>
              <a:t>Reduces Time spent coordinating &amp; making changes</a:t>
            </a:r>
          </a:p>
          <a:p>
            <a:pPr lvl="1">
              <a:buFont typeface="Arial" pitchFamily="34" charset="0"/>
              <a:buChar char="•"/>
              <a:defRPr/>
            </a:pPr>
            <a:r>
              <a:rPr lang="en-US" sz="1800" dirty="0">
                <a:latin typeface="Copperplate Gothic Bold" pitchFamily="34" charset="0"/>
              </a:rPr>
              <a:t> </a:t>
            </a:r>
            <a:r>
              <a:rPr lang="en-US" sz="1800" dirty="0" smtClean="0">
                <a:latin typeface="Copperplate Gothic Bold" pitchFamily="34" charset="0"/>
              </a:rPr>
              <a:t> Can Identify most or all systems conflicts</a:t>
            </a:r>
          </a:p>
          <a:p>
            <a:pPr lvl="1">
              <a:buFont typeface="Arial" pitchFamily="34" charset="0"/>
              <a:buChar char="•"/>
              <a:defRPr/>
            </a:pPr>
            <a:r>
              <a:rPr lang="en-US" sz="1800" dirty="0">
                <a:latin typeface="Copperplate Gothic Bold" pitchFamily="34" charset="0"/>
              </a:rPr>
              <a:t> </a:t>
            </a:r>
            <a:r>
              <a:rPr lang="en-US" sz="1800" dirty="0" smtClean="0">
                <a:latin typeface="Copperplate Gothic Bold" pitchFamily="34" charset="0"/>
              </a:rPr>
              <a:t> Can run clash detections</a:t>
            </a:r>
          </a:p>
          <a:p>
            <a:pPr lvl="1">
              <a:buFont typeface="Arial" pitchFamily="34" charset="0"/>
              <a:buChar char="•"/>
              <a:defRPr/>
            </a:pPr>
            <a:r>
              <a:rPr lang="en-US" sz="1800" dirty="0">
                <a:latin typeface="Copperplate Gothic Bold" pitchFamily="34" charset="0"/>
              </a:rPr>
              <a:t> </a:t>
            </a:r>
            <a:r>
              <a:rPr lang="en-US" sz="1800" dirty="0" smtClean="0">
                <a:latin typeface="Copperplate Gothic Bold" pitchFamily="34" charset="0"/>
              </a:rPr>
              <a:t> speeds up change order process</a:t>
            </a:r>
          </a:p>
          <a:p>
            <a:pPr lvl="1">
              <a:buFont typeface="Arial" pitchFamily="34" charset="0"/>
              <a:buChar char="•"/>
              <a:defRPr/>
            </a:pPr>
            <a:r>
              <a:rPr lang="en-US" sz="1800" dirty="0">
                <a:latin typeface="Copperplate Gothic Bold" pitchFamily="34" charset="0"/>
              </a:rPr>
              <a:t> </a:t>
            </a:r>
            <a:r>
              <a:rPr lang="en-US" sz="1800" dirty="0" smtClean="0">
                <a:latin typeface="Copperplate Gothic Bold" pitchFamily="34" charset="0"/>
              </a:rPr>
              <a:t> greatly improves site visualization  </a:t>
            </a:r>
          </a:p>
          <a:p>
            <a:pPr lvl="1">
              <a:defRPr/>
            </a:pPr>
            <a:r>
              <a:rPr lang="en-US" sz="1800" dirty="0" smtClean="0">
                <a:latin typeface="Copperplate Gothic Bold" pitchFamily="34" charset="0"/>
              </a:rPr>
              <a:t> </a:t>
            </a:r>
            <a:endParaRPr lang="en-US" sz="1800" dirty="0">
              <a:latin typeface="Copperplate Gothic Bold" pitchFamily="34" charset="0"/>
            </a:endParaRPr>
          </a:p>
        </p:txBody>
      </p:sp>
      <p:pic>
        <p:nvPicPr>
          <p:cNvPr id="23581" name="Picture 52" descr="penns state logo.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4800" y="228600"/>
            <a:ext cx="1114425" cy="593725"/>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23582" name="Picture 53" descr="penns state logo.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6012775" y="228600"/>
            <a:ext cx="1114425" cy="593725"/>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23584" name="TextBox 39"/>
          <p:cNvSpPr txBox="1">
            <a:spLocks noChangeArrowheads="1"/>
          </p:cNvSpPr>
          <p:nvPr/>
        </p:nvSpPr>
        <p:spPr bwMode="auto">
          <a:xfrm>
            <a:off x="26822400" y="6473825"/>
            <a:ext cx="457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200">
                <a:solidFill>
                  <a:schemeClr val="tx1"/>
                </a:solidFill>
                <a:latin typeface="Arial" charset="0"/>
              </a:defRPr>
            </a:lvl1pPr>
            <a:lvl2pPr marL="742950" indent="-285750" eaLnBrk="0" hangingPunct="0">
              <a:defRPr sz="2200">
                <a:solidFill>
                  <a:schemeClr val="tx1"/>
                </a:solidFill>
                <a:latin typeface="Arial" charset="0"/>
              </a:defRPr>
            </a:lvl2pPr>
            <a:lvl3pPr marL="1143000" indent="-228600" eaLnBrk="0" hangingPunct="0">
              <a:defRPr sz="2200">
                <a:solidFill>
                  <a:schemeClr val="tx1"/>
                </a:solidFill>
                <a:latin typeface="Arial" charset="0"/>
              </a:defRPr>
            </a:lvl3pPr>
            <a:lvl4pPr marL="1600200" indent="-228600" eaLnBrk="0" hangingPunct="0">
              <a:defRPr sz="2200">
                <a:solidFill>
                  <a:schemeClr val="tx1"/>
                </a:solidFill>
                <a:latin typeface="Arial" charset="0"/>
              </a:defRPr>
            </a:lvl4pPr>
            <a:lvl5pPr marL="2057400" indent="-228600" eaLnBrk="0" hangingPunct="0">
              <a:defRPr sz="2200">
                <a:solidFill>
                  <a:schemeClr val="tx1"/>
                </a:solidFill>
                <a:latin typeface="Arial" charset="0"/>
              </a:defRPr>
            </a:lvl5pPr>
            <a:lvl6pPr marL="2514600" indent="-228600" eaLnBrk="0" fontAlgn="base" hangingPunct="0">
              <a:spcBef>
                <a:spcPct val="0"/>
              </a:spcBef>
              <a:spcAft>
                <a:spcPct val="0"/>
              </a:spcAft>
              <a:defRPr sz="2200">
                <a:solidFill>
                  <a:schemeClr val="tx1"/>
                </a:solidFill>
                <a:latin typeface="Arial" charset="0"/>
              </a:defRPr>
            </a:lvl6pPr>
            <a:lvl7pPr marL="2971800" indent="-228600" eaLnBrk="0" fontAlgn="base" hangingPunct="0">
              <a:spcBef>
                <a:spcPct val="0"/>
              </a:spcBef>
              <a:spcAft>
                <a:spcPct val="0"/>
              </a:spcAft>
              <a:defRPr sz="2200">
                <a:solidFill>
                  <a:schemeClr val="tx1"/>
                </a:solidFill>
                <a:latin typeface="Arial" charset="0"/>
              </a:defRPr>
            </a:lvl7pPr>
            <a:lvl8pPr marL="3429000" indent="-228600" eaLnBrk="0" fontAlgn="base" hangingPunct="0">
              <a:spcBef>
                <a:spcPct val="0"/>
              </a:spcBef>
              <a:spcAft>
                <a:spcPct val="0"/>
              </a:spcAft>
              <a:defRPr sz="2200">
                <a:solidFill>
                  <a:schemeClr val="tx1"/>
                </a:solidFill>
                <a:latin typeface="Arial" charset="0"/>
              </a:defRPr>
            </a:lvl8pPr>
            <a:lvl9pPr marL="3886200" indent="-228600" eaLnBrk="0" fontAlgn="base" hangingPunct="0">
              <a:spcBef>
                <a:spcPct val="0"/>
              </a:spcBef>
              <a:spcAft>
                <a:spcPct val="0"/>
              </a:spcAft>
              <a:defRPr sz="2200">
                <a:solidFill>
                  <a:schemeClr val="tx1"/>
                </a:solidFill>
                <a:latin typeface="Arial" charset="0"/>
              </a:defRPr>
            </a:lvl9pPr>
          </a:lstStyle>
          <a:p>
            <a:pPr eaLnBrk="1" hangingPunct="1"/>
            <a:fld id="{FBBAE181-011A-42DE-B96B-556D36D4FE92}" type="slidenum">
              <a:rPr lang="en-US" sz="1400" b="1">
                <a:latin typeface="Copperplate Gothic Bold" pitchFamily="34" charset="0"/>
              </a:rPr>
              <a:pPr eaLnBrk="1" hangingPunct="1"/>
              <a:t>24</a:t>
            </a:fld>
            <a:endParaRPr lang="en-US" sz="1400" b="1">
              <a:latin typeface="Copperplate Gothic Bold" pitchFamily="34" charset="0"/>
            </a:endParaRPr>
          </a:p>
        </p:txBody>
      </p:sp>
      <p:pic>
        <p:nvPicPr>
          <p:cNvPr id="36" name="Picture 35"/>
          <p:cNvPicPr/>
          <p:nvPr/>
        </p:nvPicPr>
        <p:blipFill>
          <a:blip r:embed="rId4">
            <a:extLst>
              <a:ext uri="{28A0092B-C50C-407E-A947-70E740481C1C}">
                <a14:useLocalDpi xmlns:a14="http://schemas.microsoft.com/office/drawing/2010/main" val="0"/>
              </a:ext>
            </a:extLst>
          </a:blip>
          <a:srcRect/>
          <a:stretch>
            <a:fillRect/>
          </a:stretch>
        </p:blipFill>
        <p:spPr bwMode="auto">
          <a:xfrm>
            <a:off x="1419225" y="6170610"/>
            <a:ext cx="1728788" cy="457200"/>
          </a:xfrm>
          <a:prstGeom prst="rect">
            <a:avLst/>
          </a:prstGeom>
          <a:noFill/>
          <a:ln>
            <a:noFill/>
          </a:ln>
        </p:spPr>
      </p:pic>
      <p:pic>
        <p:nvPicPr>
          <p:cNvPr id="37" name="Picture 36"/>
          <p:cNvPicPr/>
          <p:nvPr/>
        </p:nvPicPr>
        <p:blipFill>
          <a:blip r:embed="rId5">
            <a:extLst>
              <a:ext uri="{28A0092B-C50C-407E-A947-70E740481C1C}">
                <a14:useLocalDpi xmlns:a14="http://schemas.microsoft.com/office/drawing/2010/main" val="0"/>
              </a:ext>
            </a:extLst>
          </a:blip>
          <a:srcRect/>
          <a:stretch>
            <a:fillRect/>
          </a:stretch>
        </p:blipFill>
        <p:spPr bwMode="auto">
          <a:xfrm>
            <a:off x="570819" y="6170610"/>
            <a:ext cx="582386" cy="457201"/>
          </a:xfrm>
          <a:prstGeom prst="rect">
            <a:avLst/>
          </a:prstGeom>
          <a:noFill/>
          <a:ln>
            <a:noFill/>
          </a:ln>
        </p:spPr>
      </p:pic>
      <p:sp>
        <p:nvSpPr>
          <p:cNvPr id="3" name="TextBox 2"/>
          <p:cNvSpPr txBox="1"/>
          <p:nvPr/>
        </p:nvSpPr>
        <p:spPr>
          <a:xfrm>
            <a:off x="10058400" y="1186604"/>
            <a:ext cx="7848600" cy="461665"/>
          </a:xfrm>
          <a:prstGeom prst="rect">
            <a:avLst/>
          </a:prstGeom>
          <a:noFill/>
        </p:spPr>
        <p:txBody>
          <a:bodyPr wrap="square" rtlCol="0">
            <a:spAutoFit/>
          </a:bodyPr>
          <a:lstStyle/>
          <a:p>
            <a:pPr algn="ctr"/>
            <a:r>
              <a:rPr lang="en-US" sz="2400" b="1" dirty="0" smtClean="0">
                <a:latin typeface="Copperplate Gothic Bold" pitchFamily="34" charset="0"/>
              </a:rPr>
              <a:t>Traditional 2D vs. 3D BIM</a:t>
            </a:r>
            <a:endParaRPr lang="en-US" b="1" dirty="0">
              <a:latin typeface="Copperplate Gothic Bold" pitchFamily="34" charset="0"/>
            </a:endParaRPr>
          </a:p>
        </p:txBody>
      </p:sp>
      <p:pic>
        <p:nvPicPr>
          <p:cNvPr id="19458"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05400" y="1627753"/>
            <a:ext cx="2667000" cy="231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459"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386510" y="2019421"/>
            <a:ext cx="6555909" cy="32987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46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105400" y="4465635"/>
            <a:ext cx="2686050" cy="1704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86574491"/>
      </p:ext>
    </p:extLst>
  </p:cSld>
  <p:clrMapOvr>
    <a:masterClrMapping/>
  </p:clrMapOvr>
  <p:transition spd="med">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p:cNvSpPr txBox="1"/>
          <p:nvPr/>
        </p:nvSpPr>
        <p:spPr>
          <a:xfrm>
            <a:off x="18288000" y="0"/>
            <a:ext cx="9144000" cy="1077913"/>
          </a:xfrm>
          <a:prstGeom prst="rect">
            <a:avLst/>
          </a:prstGeom>
          <a:gradFill flip="none" rotWithShape="1">
            <a:gsLst>
              <a:gs pos="0">
                <a:srgbClr val="2E5C8E">
                  <a:shade val="30000"/>
                  <a:satMod val="115000"/>
                </a:srgbClr>
              </a:gs>
              <a:gs pos="50000">
                <a:srgbClr val="2E5C8E">
                  <a:shade val="67500"/>
                  <a:satMod val="115000"/>
                </a:srgbClr>
              </a:gs>
              <a:gs pos="100000">
                <a:srgbClr val="2E5C8E">
                  <a:shade val="100000"/>
                  <a:satMod val="115000"/>
                </a:srgbClr>
              </a:gs>
            </a:gsLst>
            <a:lin ang="5400000" scaled="1"/>
            <a:tileRect/>
          </a:gradFill>
          <a:ln>
            <a:noFill/>
          </a:ln>
        </p:spPr>
        <p:txBody>
          <a:bodyPr anchor="ctr">
            <a:spAutoFit/>
          </a:bodyPr>
          <a:lstStyle/>
          <a:p>
            <a:pPr algn="ctr">
              <a:defRPr/>
            </a:pPr>
            <a:r>
              <a:rPr lang="en-US" sz="1800" dirty="0">
                <a:effectLst>
                  <a:outerShdw blurRad="38100" dist="38100" dir="2700000" algn="tl">
                    <a:srgbClr val="000000">
                      <a:alpha val="43137"/>
                    </a:srgbClr>
                  </a:outerShdw>
                </a:effectLst>
                <a:latin typeface="Copperplate Gothic Bold" pitchFamily="34" charset="0"/>
              </a:rPr>
              <a:t>Saint Vincent Health Center</a:t>
            </a:r>
          </a:p>
          <a:p>
            <a:pPr algn="ctr">
              <a:defRPr/>
            </a:pPr>
            <a:r>
              <a:rPr lang="en-US" sz="1600" dirty="0">
                <a:effectLst>
                  <a:outerShdw blurRad="38100" dist="38100" dir="2700000" algn="tl">
                    <a:srgbClr val="000000">
                      <a:alpha val="43137"/>
                    </a:srgbClr>
                  </a:outerShdw>
                </a:effectLst>
                <a:latin typeface="Copperplate Gothic Bold" pitchFamily="34" charset="0"/>
              </a:rPr>
              <a:t>New Addition Building</a:t>
            </a:r>
          </a:p>
          <a:p>
            <a:pPr algn="ctr">
              <a:defRPr/>
            </a:pPr>
            <a:r>
              <a:rPr lang="en-US" sz="1200" dirty="0">
                <a:effectLst>
                  <a:outerShdw blurRad="38100" dist="38100" dir="2700000" algn="tl">
                    <a:srgbClr val="000000">
                      <a:alpha val="43137"/>
                    </a:srgbClr>
                  </a:outerShdw>
                </a:effectLst>
                <a:latin typeface="Copperplate Gothic Bold" pitchFamily="34" charset="0"/>
              </a:rPr>
              <a:t>Erie, PA</a:t>
            </a:r>
          </a:p>
          <a:p>
            <a:pPr algn="ctr">
              <a:defRPr/>
            </a:pPr>
            <a:endParaRPr lang="en-US" sz="800" dirty="0" smtClean="0">
              <a:effectLst>
                <a:outerShdw blurRad="38100" dist="38100" dir="2700000" algn="tl">
                  <a:srgbClr val="000000">
                    <a:alpha val="43137"/>
                  </a:srgbClr>
                </a:outerShdw>
              </a:effectLst>
              <a:latin typeface="Copperplate Gothic Bold" pitchFamily="34" charset="0"/>
            </a:endParaRPr>
          </a:p>
          <a:p>
            <a:pPr algn="ctr">
              <a:defRPr/>
            </a:pPr>
            <a:r>
              <a:rPr lang="en-US" sz="1000" dirty="0" smtClean="0">
                <a:effectLst>
                  <a:outerShdw blurRad="38100" dist="38100" dir="2700000" algn="tl">
                    <a:srgbClr val="000000">
                      <a:alpha val="43137"/>
                    </a:srgbClr>
                  </a:outerShdw>
                </a:effectLst>
                <a:latin typeface="Copperplate Gothic Bold" pitchFamily="34" charset="0"/>
              </a:rPr>
              <a:t>TYLER JAGGI | CONSTRUCTION MANAGEMENT</a:t>
            </a:r>
            <a:endParaRPr lang="en-US" sz="1000" dirty="0">
              <a:effectLst>
                <a:outerShdw blurRad="38100" dist="38100" dir="2700000" algn="tl">
                  <a:srgbClr val="000000">
                    <a:alpha val="43137"/>
                  </a:srgbClr>
                </a:outerShdw>
              </a:effectLst>
              <a:latin typeface="Copperplate Gothic Bold" pitchFamily="34" charset="0"/>
            </a:endParaRPr>
          </a:p>
        </p:txBody>
      </p:sp>
      <p:sp>
        <p:nvSpPr>
          <p:cNvPr id="17" name="TextBox 16"/>
          <p:cNvSpPr txBox="1"/>
          <p:nvPr/>
        </p:nvSpPr>
        <p:spPr>
          <a:xfrm>
            <a:off x="9144000" y="0"/>
            <a:ext cx="9144000" cy="1077913"/>
          </a:xfrm>
          <a:prstGeom prst="rect">
            <a:avLst/>
          </a:prstGeom>
          <a:gradFill flip="none" rotWithShape="1">
            <a:gsLst>
              <a:gs pos="0">
                <a:schemeClr val="bg1">
                  <a:lumMod val="65000"/>
                  <a:lumOff val="35000"/>
                  <a:shade val="30000"/>
                  <a:satMod val="115000"/>
                </a:schemeClr>
              </a:gs>
              <a:gs pos="50000">
                <a:schemeClr val="bg1">
                  <a:lumMod val="65000"/>
                  <a:lumOff val="35000"/>
                  <a:shade val="67500"/>
                  <a:satMod val="115000"/>
                </a:schemeClr>
              </a:gs>
              <a:gs pos="100000">
                <a:schemeClr val="bg1">
                  <a:lumMod val="65000"/>
                  <a:lumOff val="35000"/>
                  <a:shade val="100000"/>
                  <a:satMod val="115000"/>
                </a:schemeClr>
              </a:gs>
            </a:gsLst>
            <a:lin ang="5400000" scaled="1"/>
            <a:tileRect/>
          </a:gradFill>
          <a:ln>
            <a:noFill/>
          </a:ln>
        </p:spPr>
        <p:txBody>
          <a:bodyPr anchor="ctr">
            <a:spAutoFit/>
          </a:bodyPr>
          <a:lstStyle/>
          <a:p>
            <a:pPr algn="ctr">
              <a:defRPr/>
            </a:pPr>
            <a:endParaRPr lang="en-US" sz="1000" dirty="0">
              <a:latin typeface="Copperplate Gothic Bold" pitchFamily="34" charset="0"/>
            </a:endParaRPr>
          </a:p>
          <a:p>
            <a:pPr algn="ctr">
              <a:defRPr/>
            </a:pPr>
            <a:endParaRPr lang="en-US" sz="1000" dirty="0">
              <a:latin typeface="Copperplate Gothic Bold" pitchFamily="34" charset="0"/>
            </a:endParaRPr>
          </a:p>
          <a:p>
            <a:pPr algn="ctr">
              <a:defRPr/>
            </a:pPr>
            <a:r>
              <a:rPr lang="en-US" sz="2400" b="1" dirty="0" smtClean="0">
                <a:effectLst>
                  <a:outerShdw blurRad="38100" dist="38100" dir="2700000" algn="tl">
                    <a:srgbClr val="000000">
                      <a:alpha val="43137"/>
                    </a:srgbClr>
                  </a:outerShdw>
                </a:effectLst>
                <a:latin typeface="Copperplate Gothic Bold" pitchFamily="34" charset="0"/>
              </a:rPr>
              <a:t>ANALYSIS #3: BIM  IMPLEMENTATION</a:t>
            </a:r>
            <a:endParaRPr lang="en-US" sz="2400" b="1" dirty="0">
              <a:effectLst>
                <a:outerShdw blurRad="38100" dist="38100" dir="2700000" algn="tl">
                  <a:srgbClr val="000000">
                    <a:alpha val="43137"/>
                  </a:srgbClr>
                </a:outerShdw>
              </a:effectLst>
              <a:latin typeface="Copperplate Gothic Bold" pitchFamily="34" charset="0"/>
            </a:endParaRPr>
          </a:p>
          <a:p>
            <a:pPr algn="ctr">
              <a:defRPr/>
            </a:pPr>
            <a:endParaRPr lang="en-US" sz="1000" dirty="0">
              <a:latin typeface="Copperplate Gothic Bold" pitchFamily="34" charset="0"/>
            </a:endParaRPr>
          </a:p>
          <a:p>
            <a:pPr algn="ctr">
              <a:defRPr/>
            </a:pPr>
            <a:endParaRPr lang="en-US" sz="1000" dirty="0">
              <a:latin typeface="Copperplate Gothic Bold" pitchFamily="34" charset="0"/>
            </a:endParaRPr>
          </a:p>
        </p:txBody>
      </p:sp>
      <p:sp>
        <p:nvSpPr>
          <p:cNvPr id="6" name="TextBox 5"/>
          <p:cNvSpPr txBox="1"/>
          <p:nvPr/>
        </p:nvSpPr>
        <p:spPr>
          <a:xfrm>
            <a:off x="0" y="0"/>
            <a:ext cx="9144000" cy="1077913"/>
          </a:xfrm>
          <a:prstGeom prst="rect">
            <a:avLst/>
          </a:prstGeom>
          <a:gradFill flip="none" rotWithShape="1">
            <a:gsLst>
              <a:gs pos="0">
                <a:srgbClr val="2E5C8E">
                  <a:shade val="30000"/>
                  <a:satMod val="115000"/>
                </a:srgbClr>
              </a:gs>
              <a:gs pos="50000">
                <a:srgbClr val="2E5C8E">
                  <a:shade val="67500"/>
                  <a:satMod val="115000"/>
                </a:srgbClr>
              </a:gs>
              <a:gs pos="100000">
                <a:srgbClr val="2E5C8E">
                  <a:shade val="100000"/>
                  <a:satMod val="115000"/>
                </a:srgbClr>
              </a:gs>
            </a:gsLst>
            <a:lin ang="5400000" scaled="1"/>
            <a:tileRect/>
          </a:gradFill>
          <a:ln>
            <a:noFill/>
          </a:ln>
        </p:spPr>
        <p:txBody>
          <a:bodyPr anchor="ctr">
            <a:spAutoFit/>
          </a:bodyPr>
          <a:lstStyle/>
          <a:p>
            <a:pPr algn="ctr">
              <a:defRPr/>
            </a:pPr>
            <a:r>
              <a:rPr lang="en-US" sz="1800" dirty="0" smtClean="0">
                <a:effectLst>
                  <a:outerShdw blurRad="38100" dist="38100" dir="2700000" algn="tl">
                    <a:srgbClr val="000000">
                      <a:alpha val="43137"/>
                    </a:srgbClr>
                  </a:outerShdw>
                </a:effectLst>
                <a:latin typeface="Copperplate Gothic Bold" pitchFamily="34" charset="0"/>
              </a:rPr>
              <a:t>Saint Vincent Health Center</a:t>
            </a:r>
            <a:endParaRPr lang="en-US" sz="1800" dirty="0">
              <a:effectLst>
                <a:outerShdw blurRad="38100" dist="38100" dir="2700000" algn="tl">
                  <a:srgbClr val="000000">
                    <a:alpha val="43137"/>
                  </a:srgbClr>
                </a:outerShdw>
              </a:effectLst>
              <a:latin typeface="Copperplate Gothic Bold" pitchFamily="34" charset="0"/>
            </a:endParaRPr>
          </a:p>
          <a:p>
            <a:pPr algn="ctr">
              <a:defRPr/>
            </a:pPr>
            <a:r>
              <a:rPr lang="en-US" sz="1600" dirty="0" smtClean="0">
                <a:effectLst>
                  <a:outerShdw blurRad="38100" dist="38100" dir="2700000" algn="tl">
                    <a:srgbClr val="000000">
                      <a:alpha val="43137"/>
                    </a:srgbClr>
                  </a:outerShdw>
                </a:effectLst>
                <a:latin typeface="Copperplate Gothic Bold" pitchFamily="34" charset="0"/>
              </a:rPr>
              <a:t>New Addition Building</a:t>
            </a:r>
            <a:endParaRPr lang="en-US" sz="1600" dirty="0">
              <a:effectLst>
                <a:outerShdw blurRad="38100" dist="38100" dir="2700000" algn="tl">
                  <a:srgbClr val="000000">
                    <a:alpha val="43137"/>
                  </a:srgbClr>
                </a:outerShdw>
              </a:effectLst>
              <a:latin typeface="Copperplate Gothic Bold" pitchFamily="34" charset="0"/>
            </a:endParaRPr>
          </a:p>
          <a:p>
            <a:pPr algn="ctr">
              <a:defRPr/>
            </a:pPr>
            <a:r>
              <a:rPr lang="en-US" sz="1200" dirty="0" smtClean="0">
                <a:effectLst>
                  <a:outerShdw blurRad="38100" dist="38100" dir="2700000" algn="tl">
                    <a:srgbClr val="000000">
                      <a:alpha val="43137"/>
                    </a:srgbClr>
                  </a:outerShdw>
                </a:effectLst>
                <a:latin typeface="Copperplate Gothic Bold" pitchFamily="34" charset="0"/>
              </a:rPr>
              <a:t>Erie, PA</a:t>
            </a:r>
            <a:endParaRPr lang="en-US" sz="1200" dirty="0">
              <a:effectLst>
                <a:outerShdw blurRad="38100" dist="38100" dir="2700000" algn="tl">
                  <a:srgbClr val="000000">
                    <a:alpha val="43137"/>
                  </a:srgbClr>
                </a:outerShdw>
              </a:effectLst>
              <a:latin typeface="Copperplate Gothic Bold" pitchFamily="34" charset="0"/>
            </a:endParaRPr>
          </a:p>
          <a:p>
            <a:pPr algn="ctr">
              <a:defRPr/>
            </a:pPr>
            <a:endParaRPr lang="en-US" sz="800" dirty="0">
              <a:effectLst>
                <a:outerShdw blurRad="38100" dist="38100" dir="2700000" algn="tl">
                  <a:srgbClr val="000000">
                    <a:alpha val="43137"/>
                  </a:srgbClr>
                </a:outerShdw>
              </a:effectLst>
              <a:latin typeface="Copperplate Gothic Bold" pitchFamily="34" charset="0"/>
            </a:endParaRPr>
          </a:p>
          <a:p>
            <a:pPr algn="ctr">
              <a:defRPr/>
            </a:pPr>
            <a:r>
              <a:rPr lang="en-US" sz="1000" dirty="0" smtClean="0">
                <a:effectLst>
                  <a:outerShdw blurRad="38100" dist="38100" dir="2700000" algn="tl">
                    <a:srgbClr val="000000">
                      <a:alpha val="43137"/>
                    </a:srgbClr>
                  </a:outerShdw>
                </a:effectLst>
                <a:latin typeface="Copperplate Gothic Bold" pitchFamily="34" charset="0"/>
              </a:rPr>
              <a:t>Tyler </a:t>
            </a:r>
            <a:r>
              <a:rPr lang="en-US" sz="1000" dirty="0" err="1" smtClean="0">
                <a:effectLst>
                  <a:outerShdw blurRad="38100" dist="38100" dir="2700000" algn="tl">
                    <a:srgbClr val="000000">
                      <a:alpha val="43137"/>
                    </a:srgbClr>
                  </a:outerShdw>
                </a:effectLst>
                <a:latin typeface="Copperplate Gothic Bold" pitchFamily="34" charset="0"/>
              </a:rPr>
              <a:t>jaggi</a:t>
            </a:r>
            <a:r>
              <a:rPr lang="en-US" sz="1000" dirty="0" smtClean="0">
                <a:effectLst>
                  <a:outerShdw blurRad="38100" dist="38100" dir="2700000" algn="tl">
                    <a:srgbClr val="000000">
                      <a:alpha val="43137"/>
                    </a:srgbClr>
                  </a:outerShdw>
                </a:effectLst>
                <a:latin typeface="Copperplate Gothic Bold" pitchFamily="34" charset="0"/>
              </a:rPr>
              <a:t> | </a:t>
            </a:r>
            <a:r>
              <a:rPr lang="en-US" sz="1000" dirty="0">
                <a:effectLst>
                  <a:outerShdw blurRad="38100" dist="38100" dir="2700000" algn="tl">
                    <a:srgbClr val="000000">
                      <a:alpha val="43137"/>
                    </a:srgbClr>
                  </a:outerShdw>
                </a:effectLst>
                <a:latin typeface="Copperplate Gothic Bold" pitchFamily="34" charset="0"/>
              </a:rPr>
              <a:t>CONSTRUCTION MANAGEMENT</a:t>
            </a:r>
          </a:p>
        </p:txBody>
      </p:sp>
      <p:sp>
        <p:nvSpPr>
          <p:cNvPr id="4" name="TextBox 3"/>
          <p:cNvSpPr txBox="1"/>
          <p:nvPr/>
        </p:nvSpPr>
        <p:spPr>
          <a:xfrm>
            <a:off x="0" y="1058863"/>
            <a:ext cx="3810000" cy="5899692"/>
          </a:xfrm>
          <a:prstGeom prst="rect">
            <a:avLst/>
          </a:prstGeom>
          <a:solidFill>
            <a:schemeClr val="bg1"/>
          </a:solidFill>
          <a:ln>
            <a:noFill/>
          </a:ln>
        </p:spPr>
        <p:txBody>
          <a:bodyPr wrap="square">
            <a:spAutoFit/>
          </a:bodyPr>
          <a:lstStyle/>
          <a:p>
            <a:pPr>
              <a:defRPr/>
            </a:pPr>
            <a:endParaRPr lang="en-US" sz="1200" dirty="0">
              <a:latin typeface="Copperplate Gothic Bold" pitchFamily="34" charset="0"/>
            </a:endParaRPr>
          </a:p>
          <a:p>
            <a:pPr>
              <a:defRPr/>
            </a:pPr>
            <a:r>
              <a:rPr lang="en-US" sz="1200" dirty="0" smtClean="0">
                <a:effectLst>
                  <a:outerShdw blurRad="38100" dist="38100" dir="2700000" algn="tl">
                    <a:srgbClr val="000000">
                      <a:alpha val="43137"/>
                    </a:srgbClr>
                  </a:outerShdw>
                </a:effectLst>
                <a:latin typeface="Copperplate Gothic Bold" pitchFamily="34" charset="0"/>
              </a:rPr>
              <a:t>PRESENTATION </a:t>
            </a:r>
            <a:r>
              <a:rPr lang="en-US" sz="1200" dirty="0">
                <a:effectLst>
                  <a:outerShdw blurRad="38100" dist="38100" dir="2700000" algn="tl">
                    <a:srgbClr val="000000">
                      <a:alpha val="43137"/>
                    </a:srgbClr>
                  </a:outerShdw>
                </a:effectLst>
                <a:latin typeface="Copperplate Gothic Bold" pitchFamily="34" charset="0"/>
              </a:rPr>
              <a:t>OUTLINE:</a:t>
            </a:r>
          </a:p>
          <a:p>
            <a:pPr>
              <a:defRPr/>
            </a:pPr>
            <a:endParaRPr lang="en-US" sz="800" dirty="0">
              <a:latin typeface="Copperplate Gothic Bold" pitchFamily="34" charset="0"/>
            </a:endParaRPr>
          </a:p>
          <a:p>
            <a:pPr marL="857250" lvl="1" indent="-400050">
              <a:lnSpc>
                <a:spcPct val="150000"/>
              </a:lnSpc>
              <a:buFont typeface="+mj-lt"/>
              <a:buAutoNum type="romanUcPeriod"/>
              <a:defRPr/>
            </a:pPr>
            <a:r>
              <a:rPr lang="en-US" sz="1000" dirty="0">
                <a:solidFill>
                  <a:schemeClr val="bg1">
                    <a:lumMod val="50000"/>
                    <a:lumOff val="50000"/>
                  </a:schemeClr>
                </a:solidFill>
                <a:latin typeface="Copperplate Gothic Bold" pitchFamily="34" charset="0"/>
              </a:rPr>
              <a:t>PROJECT BACKGROUND</a:t>
            </a:r>
          </a:p>
          <a:p>
            <a:pPr marL="857250" lvl="1" indent="-400050">
              <a:lnSpc>
                <a:spcPct val="150000"/>
              </a:lnSpc>
              <a:buFont typeface="+mj-lt"/>
              <a:buAutoNum type="romanUcPeriod"/>
              <a:defRPr/>
            </a:pPr>
            <a:r>
              <a:rPr lang="en-US" sz="1000" dirty="0">
                <a:solidFill>
                  <a:schemeClr val="bg1">
                    <a:lumMod val="50000"/>
                    <a:lumOff val="50000"/>
                  </a:schemeClr>
                </a:solidFill>
                <a:latin typeface="Copperplate Gothic Bold" pitchFamily="34" charset="0"/>
              </a:rPr>
              <a:t>ANALYSIS #1: </a:t>
            </a:r>
            <a:r>
              <a:rPr lang="en-US" sz="1000" dirty="0" smtClean="0">
                <a:solidFill>
                  <a:schemeClr val="bg1">
                    <a:lumMod val="50000"/>
                    <a:lumOff val="50000"/>
                  </a:schemeClr>
                </a:solidFill>
                <a:latin typeface="Copperplate Gothic Bold" pitchFamily="34" charset="0"/>
              </a:rPr>
              <a:t>Re-Sequencing Phasing</a:t>
            </a:r>
            <a:endParaRPr lang="en-US" sz="1000" dirty="0">
              <a:solidFill>
                <a:schemeClr val="bg1">
                  <a:lumMod val="50000"/>
                  <a:lumOff val="50000"/>
                </a:schemeClr>
              </a:solidFill>
              <a:latin typeface="Copperplate Gothic Bold" pitchFamily="34" charset="0"/>
            </a:endParaRPr>
          </a:p>
          <a:p>
            <a:pPr marL="1314450" lvl="2" indent="-400050">
              <a:lnSpc>
                <a:spcPct val="150000"/>
              </a:lnSpc>
              <a:buFont typeface="+mj-lt"/>
              <a:buAutoNum type="romanUcPeriod"/>
              <a:defRPr/>
            </a:pPr>
            <a:r>
              <a:rPr lang="en-US" sz="1000" dirty="0" smtClean="0">
                <a:solidFill>
                  <a:schemeClr val="bg1">
                    <a:lumMod val="50000"/>
                    <a:lumOff val="50000"/>
                  </a:schemeClr>
                </a:solidFill>
                <a:latin typeface="Copperplate Gothic Bold" pitchFamily="34" charset="0"/>
              </a:rPr>
              <a:t>Background</a:t>
            </a:r>
            <a:endParaRPr lang="en-US" sz="1000" dirty="0">
              <a:solidFill>
                <a:schemeClr val="bg1">
                  <a:lumMod val="50000"/>
                  <a:lumOff val="50000"/>
                </a:schemeClr>
              </a:solidFill>
              <a:latin typeface="Copperplate Gothic Bold" pitchFamily="34" charset="0"/>
            </a:endParaRPr>
          </a:p>
          <a:p>
            <a:pPr marL="1314450" lvl="2" indent="-400050">
              <a:lnSpc>
                <a:spcPct val="150000"/>
              </a:lnSpc>
              <a:buFont typeface="+mj-lt"/>
              <a:buAutoNum type="romanUcPeriod"/>
              <a:defRPr/>
            </a:pPr>
            <a:r>
              <a:rPr lang="en-US" sz="1000" dirty="0" smtClean="0">
                <a:solidFill>
                  <a:schemeClr val="bg1">
                    <a:lumMod val="50000"/>
                    <a:lumOff val="50000"/>
                  </a:schemeClr>
                </a:solidFill>
                <a:latin typeface="Copperplate Gothic Bold" pitchFamily="34" charset="0"/>
              </a:rPr>
              <a:t>Case Findings</a:t>
            </a:r>
            <a:endParaRPr lang="en-US" sz="1000" dirty="0">
              <a:solidFill>
                <a:schemeClr val="bg1">
                  <a:lumMod val="50000"/>
                  <a:lumOff val="50000"/>
                </a:schemeClr>
              </a:solidFill>
              <a:latin typeface="Copperplate Gothic Bold" pitchFamily="34" charset="0"/>
            </a:endParaRPr>
          </a:p>
          <a:p>
            <a:pPr marL="1314450" lvl="2" indent="-400050">
              <a:lnSpc>
                <a:spcPct val="150000"/>
              </a:lnSpc>
              <a:buFont typeface="+mj-lt"/>
              <a:buAutoNum type="romanUcPeriod"/>
              <a:defRPr/>
            </a:pPr>
            <a:r>
              <a:rPr lang="en-US" sz="1000" dirty="0" smtClean="0">
                <a:solidFill>
                  <a:schemeClr val="bg1">
                    <a:lumMod val="50000"/>
                    <a:lumOff val="50000"/>
                  </a:schemeClr>
                </a:solidFill>
                <a:latin typeface="Copperplate Gothic Bold" pitchFamily="34" charset="0"/>
              </a:rPr>
              <a:t>Recommendations</a:t>
            </a:r>
            <a:endParaRPr lang="en-US" sz="1000" dirty="0">
              <a:solidFill>
                <a:schemeClr val="bg1">
                  <a:lumMod val="50000"/>
                  <a:lumOff val="50000"/>
                </a:schemeClr>
              </a:solidFill>
              <a:latin typeface="Copperplate Gothic Bold" pitchFamily="34" charset="0"/>
            </a:endParaRPr>
          </a:p>
          <a:p>
            <a:pPr marL="857250" lvl="1" indent="-400050">
              <a:lnSpc>
                <a:spcPct val="150000"/>
              </a:lnSpc>
              <a:buFont typeface="+mj-lt"/>
              <a:buAutoNum type="romanUcPeriod"/>
              <a:defRPr/>
            </a:pPr>
            <a:r>
              <a:rPr lang="en-US" sz="1000" dirty="0">
                <a:solidFill>
                  <a:schemeClr val="bg1">
                    <a:lumMod val="50000"/>
                    <a:lumOff val="50000"/>
                  </a:schemeClr>
                </a:solidFill>
                <a:latin typeface="Copperplate Gothic Bold" pitchFamily="34" charset="0"/>
              </a:rPr>
              <a:t>ANALYSIS #2: Precast Façade</a:t>
            </a:r>
          </a:p>
          <a:p>
            <a:pPr marL="1314450" lvl="2" indent="-400050">
              <a:lnSpc>
                <a:spcPct val="150000"/>
              </a:lnSpc>
              <a:buFont typeface="+mj-lt"/>
              <a:buAutoNum type="romanUcPeriod"/>
              <a:defRPr/>
            </a:pPr>
            <a:r>
              <a:rPr lang="en-US" sz="1000" dirty="0">
                <a:solidFill>
                  <a:schemeClr val="bg1">
                    <a:lumMod val="50000"/>
                    <a:lumOff val="50000"/>
                  </a:schemeClr>
                </a:solidFill>
                <a:latin typeface="Copperplate Gothic Bold" pitchFamily="34" charset="0"/>
              </a:rPr>
              <a:t>Design</a:t>
            </a:r>
          </a:p>
          <a:p>
            <a:pPr marL="1314450" lvl="2" indent="-400050">
              <a:lnSpc>
                <a:spcPct val="150000"/>
              </a:lnSpc>
              <a:buFont typeface="+mj-lt"/>
              <a:buAutoNum type="romanUcPeriod"/>
              <a:defRPr/>
            </a:pPr>
            <a:r>
              <a:rPr lang="en-US" sz="1000" dirty="0">
                <a:solidFill>
                  <a:schemeClr val="bg1">
                    <a:lumMod val="50000"/>
                    <a:lumOff val="50000"/>
                  </a:schemeClr>
                </a:solidFill>
                <a:latin typeface="Copperplate Gothic Bold" pitchFamily="34" charset="0"/>
              </a:rPr>
              <a:t>Structural Impact</a:t>
            </a:r>
          </a:p>
          <a:p>
            <a:pPr marL="1314450" lvl="2" indent="-400050">
              <a:lnSpc>
                <a:spcPct val="150000"/>
              </a:lnSpc>
              <a:buFont typeface="+mj-lt"/>
              <a:buAutoNum type="romanUcPeriod"/>
              <a:defRPr/>
            </a:pPr>
            <a:r>
              <a:rPr lang="en-US" sz="1000" dirty="0">
                <a:solidFill>
                  <a:schemeClr val="bg1">
                    <a:lumMod val="50000"/>
                    <a:lumOff val="50000"/>
                  </a:schemeClr>
                </a:solidFill>
                <a:latin typeface="Copperplate Gothic Bold" pitchFamily="34" charset="0"/>
              </a:rPr>
              <a:t>Schedule/Cost Impact</a:t>
            </a:r>
          </a:p>
          <a:p>
            <a:pPr marL="1314450" lvl="2" indent="-400050">
              <a:lnSpc>
                <a:spcPct val="150000"/>
              </a:lnSpc>
              <a:buFont typeface="+mj-lt"/>
              <a:buAutoNum type="romanUcPeriod"/>
              <a:defRPr/>
            </a:pPr>
            <a:r>
              <a:rPr lang="en-US" sz="1000" dirty="0" smtClean="0">
                <a:solidFill>
                  <a:schemeClr val="bg1">
                    <a:lumMod val="50000"/>
                    <a:lumOff val="50000"/>
                  </a:schemeClr>
                </a:solidFill>
                <a:latin typeface="Copperplate Gothic Bold" pitchFamily="34" charset="0"/>
              </a:rPr>
              <a:t>Project Impact</a:t>
            </a:r>
            <a:endParaRPr lang="en-US" sz="1000" dirty="0">
              <a:solidFill>
                <a:schemeClr val="bg1">
                  <a:lumMod val="50000"/>
                  <a:lumOff val="50000"/>
                </a:schemeClr>
              </a:solidFill>
              <a:latin typeface="Copperplate Gothic Bold" pitchFamily="34" charset="0"/>
            </a:endParaRPr>
          </a:p>
          <a:p>
            <a:pPr marL="1314450" lvl="2" indent="-400050">
              <a:lnSpc>
                <a:spcPct val="150000"/>
              </a:lnSpc>
              <a:buFont typeface="+mj-lt"/>
              <a:buAutoNum type="romanUcPeriod"/>
              <a:defRPr/>
            </a:pPr>
            <a:r>
              <a:rPr lang="en-US" sz="1000" dirty="0" smtClean="0">
                <a:solidFill>
                  <a:schemeClr val="bg1">
                    <a:lumMod val="50000"/>
                    <a:lumOff val="50000"/>
                  </a:schemeClr>
                </a:solidFill>
                <a:latin typeface="Copperplate Gothic Bold" pitchFamily="34" charset="0"/>
              </a:rPr>
              <a:t>The Choice</a:t>
            </a:r>
            <a:endParaRPr lang="en-US" sz="1000" dirty="0">
              <a:solidFill>
                <a:schemeClr val="bg1">
                  <a:lumMod val="50000"/>
                  <a:lumOff val="50000"/>
                </a:schemeClr>
              </a:solidFill>
              <a:latin typeface="Copperplate Gothic Bold" pitchFamily="34" charset="0"/>
            </a:endParaRPr>
          </a:p>
          <a:p>
            <a:pPr marL="857250" lvl="1" indent="-400050">
              <a:lnSpc>
                <a:spcPct val="150000"/>
              </a:lnSpc>
              <a:buFont typeface="+mj-lt"/>
              <a:buAutoNum type="romanUcPeriod"/>
              <a:defRPr/>
            </a:pPr>
            <a:r>
              <a:rPr lang="en-US" sz="1000" dirty="0">
                <a:latin typeface="Copperplate Gothic Bold" pitchFamily="34" charset="0"/>
              </a:rPr>
              <a:t>ANALYSIS #3: </a:t>
            </a:r>
            <a:r>
              <a:rPr lang="en-US" sz="1000" dirty="0" smtClean="0">
                <a:latin typeface="Copperplate Gothic Bold" pitchFamily="34" charset="0"/>
              </a:rPr>
              <a:t> BIM  Implementation </a:t>
            </a:r>
          </a:p>
          <a:p>
            <a:pPr marL="857250" lvl="1" indent="-400050">
              <a:lnSpc>
                <a:spcPct val="150000"/>
              </a:lnSpc>
              <a:buFont typeface="+mj-lt"/>
              <a:buAutoNum type="romanUcPeriod"/>
              <a:defRPr/>
            </a:pPr>
            <a:r>
              <a:rPr lang="en-US" sz="1000" dirty="0" smtClean="0">
                <a:solidFill>
                  <a:schemeClr val="bg1">
                    <a:lumMod val="50000"/>
                    <a:lumOff val="50000"/>
                  </a:schemeClr>
                </a:solidFill>
                <a:latin typeface="Copperplate Gothic Bold" pitchFamily="34" charset="0"/>
              </a:rPr>
              <a:t>ANALYSIS #4: ICRA Plan</a:t>
            </a:r>
          </a:p>
          <a:p>
            <a:pPr marL="1314450" lvl="2" indent="-400050">
              <a:lnSpc>
                <a:spcPct val="150000"/>
              </a:lnSpc>
              <a:buFont typeface="+mj-lt"/>
              <a:buAutoNum type="romanUcPeriod"/>
              <a:defRPr/>
            </a:pPr>
            <a:r>
              <a:rPr lang="en-US" sz="1000" dirty="0" smtClean="0">
                <a:solidFill>
                  <a:schemeClr val="bg1">
                    <a:lumMod val="50000"/>
                    <a:lumOff val="50000"/>
                  </a:schemeClr>
                </a:solidFill>
                <a:latin typeface="Copperplate Gothic Bold" pitchFamily="34" charset="0"/>
              </a:rPr>
              <a:t>ICRA Matrix</a:t>
            </a:r>
            <a:endParaRPr lang="en-US" sz="1000" dirty="0">
              <a:solidFill>
                <a:schemeClr val="bg1">
                  <a:lumMod val="50000"/>
                  <a:lumOff val="50000"/>
                </a:schemeClr>
              </a:solidFill>
              <a:latin typeface="Copperplate Gothic Bold" pitchFamily="34" charset="0"/>
            </a:endParaRPr>
          </a:p>
          <a:p>
            <a:pPr marL="1314450" lvl="2" indent="-400050">
              <a:lnSpc>
                <a:spcPct val="150000"/>
              </a:lnSpc>
              <a:buFont typeface="+mj-lt"/>
              <a:buAutoNum type="romanUcPeriod"/>
              <a:defRPr/>
            </a:pPr>
            <a:r>
              <a:rPr lang="en-US" sz="1000" dirty="0" smtClean="0">
                <a:solidFill>
                  <a:schemeClr val="bg1">
                    <a:lumMod val="50000"/>
                    <a:lumOff val="50000"/>
                  </a:schemeClr>
                </a:solidFill>
                <a:latin typeface="Copperplate Gothic Bold" pitchFamily="34" charset="0"/>
              </a:rPr>
              <a:t>Areas of Risk</a:t>
            </a:r>
          </a:p>
          <a:p>
            <a:pPr marL="1314450" lvl="2" indent="-400050">
              <a:lnSpc>
                <a:spcPct val="150000"/>
              </a:lnSpc>
              <a:buFont typeface="+mj-lt"/>
              <a:buAutoNum type="romanUcPeriod"/>
              <a:defRPr/>
            </a:pPr>
            <a:r>
              <a:rPr lang="en-US" sz="1000" dirty="0" smtClean="0">
                <a:solidFill>
                  <a:schemeClr val="bg1">
                    <a:lumMod val="50000"/>
                    <a:lumOff val="50000"/>
                  </a:schemeClr>
                </a:solidFill>
                <a:latin typeface="Copperplate Gothic Bold" pitchFamily="34" charset="0"/>
              </a:rPr>
              <a:t>Construction Precautions</a:t>
            </a:r>
            <a:endParaRPr lang="en-US" sz="1000" dirty="0">
              <a:solidFill>
                <a:schemeClr val="bg1">
                  <a:lumMod val="50000"/>
                  <a:lumOff val="50000"/>
                </a:schemeClr>
              </a:solidFill>
              <a:latin typeface="Copperplate Gothic Bold" pitchFamily="34" charset="0"/>
            </a:endParaRPr>
          </a:p>
          <a:p>
            <a:pPr marL="1314450" lvl="2" indent="-400050">
              <a:lnSpc>
                <a:spcPct val="150000"/>
              </a:lnSpc>
              <a:buFont typeface="+mj-lt"/>
              <a:buAutoNum type="romanUcPeriod"/>
              <a:defRPr/>
            </a:pPr>
            <a:r>
              <a:rPr lang="en-US" sz="1000" dirty="0" smtClean="0">
                <a:solidFill>
                  <a:schemeClr val="bg1">
                    <a:lumMod val="50000"/>
                    <a:lumOff val="50000"/>
                  </a:schemeClr>
                </a:solidFill>
                <a:latin typeface="Copperplate Gothic Bold" pitchFamily="34" charset="0"/>
              </a:rPr>
              <a:t>Mechanical Impact</a:t>
            </a:r>
          </a:p>
          <a:p>
            <a:pPr marL="857250" lvl="1" indent="-400050">
              <a:lnSpc>
                <a:spcPct val="150000"/>
              </a:lnSpc>
              <a:buFont typeface="+mj-lt"/>
              <a:buAutoNum type="romanUcPeriod"/>
              <a:defRPr/>
            </a:pPr>
            <a:r>
              <a:rPr lang="en-US" sz="1000" dirty="0" smtClean="0">
                <a:solidFill>
                  <a:schemeClr val="bg1">
                    <a:lumMod val="50000"/>
                    <a:lumOff val="50000"/>
                  </a:schemeClr>
                </a:solidFill>
                <a:latin typeface="Copperplate Gothic Bold" pitchFamily="34" charset="0"/>
              </a:rPr>
              <a:t>LESSONS </a:t>
            </a:r>
            <a:r>
              <a:rPr lang="en-US" sz="1000" dirty="0">
                <a:solidFill>
                  <a:schemeClr val="bg1">
                    <a:lumMod val="50000"/>
                    <a:lumOff val="50000"/>
                  </a:schemeClr>
                </a:solidFill>
                <a:latin typeface="Copperplate Gothic Bold" pitchFamily="34" charset="0"/>
              </a:rPr>
              <a:t>LEARNED</a:t>
            </a:r>
          </a:p>
          <a:p>
            <a:pPr marL="857250" lvl="1" indent="-400050">
              <a:lnSpc>
                <a:spcPct val="150000"/>
              </a:lnSpc>
              <a:buFont typeface="+mj-lt"/>
              <a:buAutoNum type="romanUcPeriod"/>
              <a:defRPr/>
            </a:pPr>
            <a:r>
              <a:rPr lang="en-US" sz="1000" dirty="0">
                <a:solidFill>
                  <a:schemeClr val="bg1">
                    <a:lumMod val="50000"/>
                    <a:lumOff val="50000"/>
                  </a:schemeClr>
                </a:solidFill>
                <a:latin typeface="Copperplate Gothic Bold" pitchFamily="34" charset="0"/>
              </a:rPr>
              <a:t>ACKNOWLEDGEMENTS </a:t>
            </a:r>
            <a:endParaRPr lang="en-US" sz="1400" dirty="0" smtClean="0">
              <a:solidFill>
                <a:schemeClr val="bg1">
                  <a:lumMod val="50000"/>
                  <a:lumOff val="50000"/>
                </a:schemeClr>
              </a:solidFill>
              <a:latin typeface="Copperplate Gothic Bold" pitchFamily="34" charset="0"/>
            </a:endParaRPr>
          </a:p>
          <a:p>
            <a:pPr marL="857250" lvl="1" indent="-400050">
              <a:lnSpc>
                <a:spcPct val="150000"/>
              </a:lnSpc>
              <a:buFont typeface="+mj-lt"/>
              <a:buAutoNum type="romanUcPeriod"/>
              <a:defRPr/>
            </a:pPr>
            <a:endParaRPr lang="en-US" sz="1400" dirty="0">
              <a:latin typeface="Copperplate Gothic Bold" pitchFamily="34" charset="0"/>
            </a:endParaRPr>
          </a:p>
          <a:p>
            <a:pPr marL="857250" lvl="1" indent="-400050">
              <a:lnSpc>
                <a:spcPct val="125000"/>
              </a:lnSpc>
              <a:defRPr/>
            </a:pPr>
            <a:endParaRPr lang="en-US" sz="1050" dirty="0">
              <a:latin typeface="Copperplate Gothic Bold" pitchFamily="34" charset="0"/>
            </a:endParaRPr>
          </a:p>
          <a:p>
            <a:pPr marL="857250" lvl="1" indent="-400050">
              <a:lnSpc>
                <a:spcPct val="125000"/>
              </a:lnSpc>
              <a:defRPr/>
            </a:pPr>
            <a:endParaRPr lang="en-US" sz="1050" dirty="0">
              <a:latin typeface="Copperplate Gothic Bold" pitchFamily="34" charset="0"/>
            </a:endParaRPr>
          </a:p>
          <a:p>
            <a:pPr marL="857250" lvl="1" indent="-400050">
              <a:lnSpc>
                <a:spcPct val="125000"/>
              </a:lnSpc>
              <a:defRPr/>
            </a:pPr>
            <a:endParaRPr lang="en-US" sz="1050" dirty="0">
              <a:latin typeface="Copperplate Gothic Bold" pitchFamily="34" charset="0"/>
            </a:endParaRPr>
          </a:p>
        </p:txBody>
      </p:sp>
      <p:cxnSp>
        <p:nvCxnSpPr>
          <p:cNvPr id="8" name="Straight Connector 7"/>
          <p:cNvCxnSpPr/>
          <p:nvPr/>
        </p:nvCxnSpPr>
        <p:spPr>
          <a:xfrm rot="5400000" flipH="1" flipV="1">
            <a:off x="914400" y="3962400"/>
            <a:ext cx="57912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0" y="1066800"/>
            <a:ext cx="27432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5400000" flipH="1" flipV="1">
            <a:off x="8610600" y="533400"/>
            <a:ext cx="10668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5400000" flipH="1" flipV="1">
            <a:off x="17754600" y="533400"/>
            <a:ext cx="10668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10058400" y="1331053"/>
            <a:ext cx="7848600" cy="3416320"/>
          </a:xfrm>
          <a:prstGeom prst="rect">
            <a:avLst/>
          </a:prstGeom>
          <a:noFill/>
        </p:spPr>
        <p:txBody>
          <a:bodyPr>
            <a:spAutoFit/>
          </a:bodyPr>
          <a:lstStyle/>
          <a:p>
            <a:endParaRPr lang="en-US" sz="1800" b="1" dirty="0" smtClean="0">
              <a:solidFill>
                <a:schemeClr val="bg1">
                  <a:lumMod val="50000"/>
                  <a:lumOff val="50000"/>
                </a:schemeClr>
              </a:solidFill>
              <a:latin typeface="Copperplate Gothic Bold" pitchFamily="34" charset="0"/>
            </a:endParaRPr>
          </a:p>
          <a:p>
            <a:endParaRPr lang="en-US" sz="1800" b="1" dirty="0">
              <a:solidFill>
                <a:schemeClr val="bg1">
                  <a:lumMod val="50000"/>
                  <a:lumOff val="50000"/>
                </a:schemeClr>
              </a:solidFill>
              <a:latin typeface="Copperplate Gothic Bold" pitchFamily="34" charset="0"/>
            </a:endParaRPr>
          </a:p>
          <a:p>
            <a:r>
              <a:rPr lang="en-US" sz="1800" b="1" dirty="0" smtClean="0">
                <a:solidFill>
                  <a:schemeClr val="bg1">
                    <a:lumMod val="50000"/>
                    <a:lumOff val="50000"/>
                  </a:schemeClr>
                </a:solidFill>
                <a:latin typeface="Copperplate Gothic Bold" pitchFamily="34" charset="0"/>
              </a:rPr>
              <a:t>Implementation recommendations:</a:t>
            </a:r>
            <a:r>
              <a:rPr lang="en-US" sz="1800" b="1" i="1" dirty="0"/>
              <a:t> </a:t>
            </a:r>
            <a:endParaRPr lang="en-US" sz="1800" dirty="0" smtClean="0"/>
          </a:p>
          <a:p>
            <a:pPr marL="742950" lvl="1" indent="-285750">
              <a:buFont typeface="Arial" pitchFamily="34" charset="0"/>
              <a:buChar char="•"/>
            </a:pPr>
            <a:r>
              <a:rPr lang="en-US" sz="1800" dirty="0" smtClean="0">
                <a:latin typeface="Copperplate Gothic Bold" pitchFamily="34" charset="0"/>
              </a:rPr>
              <a:t>The CM EE Austin will assume lead role since they hold all sub-contracts</a:t>
            </a:r>
          </a:p>
          <a:p>
            <a:pPr marL="742950" lvl="1" indent="-285750">
              <a:buFont typeface="Arial" pitchFamily="34" charset="0"/>
              <a:buChar char="•"/>
            </a:pPr>
            <a:r>
              <a:rPr lang="en-US" sz="1800" dirty="0" smtClean="0">
                <a:latin typeface="Copperplate Gothic Bold" pitchFamily="34" charset="0"/>
              </a:rPr>
              <a:t>Need for 3D modeling experienced workers</a:t>
            </a:r>
            <a:endParaRPr lang="en-US" sz="1800" dirty="0">
              <a:latin typeface="Copperplate Gothic Bold" pitchFamily="34" charset="0"/>
            </a:endParaRPr>
          </a:p>
          <a:p>
            <a:pPr marL="742950" lvl="1" indent="-285750">
              <a:buFont typeface="Arial" pitchFamily="34" charset="0"/>
              <a:buChar char="•"/>
            </a:pPr>
            <a:r>
              <a:rPr lang="en-US" sz="1800" dirty="0" smtClean="0">
                <a:latin typeface="Copperplate Gothic Bold" pitchFamily="34" charset="0"/>
              </a:rPr>
              <a:t>Karpinski Engineering can help with problems</a:t>
            </a:r>
          </a:p>
          <a:p>
            <a:pPr marL="1200150" lvl="2" indent="-285750">
              <a:buFont typeface="Arial" pitchFamily="34" charset="0"/>
              <a:buChar char="•"/>
            </a:pPr>
            <a:r>
              <a:rPr lang="en-US" sz="1800" dirty="0" smtClean="0">
                <a:latin typeface="Copperplate Gothic Bold" pitchFamily="34" charset="0"/>
              </a:rPr>
              <a:t>Improved coordination since they run mechanical, electrical and plumbing contracts</a:t>
            </a:r>
            <a:endParaRPr lang="en-US" sz="1800" dirty="0">
              <a:latin typeface="Copperplate Gothic Bold" pitchFamily="34" charset="0"/>
            </a:endParaRPr>
          </a:p>
          <a:p>
            <a:pPr marL="742950" lvl="1" indent="-285750">
              <a:buFont typeface="Arial" pitchFamily="34" charset="0"/>
              <a:buChar char="•"/>
            </a:pPr>
            <a:r>
              <a:rPr lang="en-US" sz="1800" dirty="0" smtClean="0">
                <a:latin typeface="Copperplate Gothic Bold" pitchFamily="34" charset="0"/>
              </a:rPr>
              <a:t>A good modeling software is needed, along with trained 3D modeler </a:t>
            </a:r>
            <a:endParaRPr lang="en-US" sz="1800" dirty="0">
              <a:latin typeface="Copperplate Gothic Bold" pitchFamily="34" charset="0"/>
            </a:endParaRPr>
          </a:p>
          <a:p>
            <a:pPr lvl="1">
              <a:defRPr/>
            </a:pPr>
            <a:endParaRPr lang="en-US" sz="1800" dirty="0">
              <a:latin typeface="Copperplate Gothic Bold" pitchFamily="34" charset="0"/>
            </a:endParaRPr>
          </a:p>
        </p:txBody>
      </p:sp>
      <p:pic>
        <p:nvPicPr>
          <p:cNvPr id="23581" name="Picture 52" descr="penns state logo.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4800" y="228600"/>
            <a:ext cx="1114425" cy="593725"/>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23582" name="Picture 53" descr="penns state logo.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6012775" y="228600"/>
            <a:ext cx="1114425" cy="593725"/>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23584" name="TextBox 39"/>
          <p:cNvSpPr txBox="1">
            <a:spLocks noChangeArrowheads="1"/>
          </p:cNvSpPr>
          <p:nvPr/>
        </p:nvSpPr>
        <p:spPr bwMode="auto">
          <a:xfrm>
            <a:off x="26822400" y="6473825"/>
            <a:ext cx="457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200">
                <a:solidFill>
                  <a:schemeClr val="tx1"/>
                </a:solidFill>
                <a:latin typeface="Arial" charset="0"/>
              </a:defRPr>
            </a:lvl1pPr>
            <a:lvl2pPr marL="742950" indent="-285750" eaLnBrk="0" hangingPunct="0">
              <a:defRPr sz="2200">
                <a:solidFill>
                  <a:schemeClr val="tx1"/>
                </a:solidFill>
                <a:latin typeface="Arial" charset="0"/>
              </a:defRPr>
            </a:lvl2pPr>
            <a:lvl3pPr marL="1143000" indent="-228600" eaLnBrk="0" hangingPunct="0">
              <a:defRPr sz="2200">
                <a:solidFill>
                  <a:schemeClr val="tx1"/>
                </a:solidFill>
                <a:latin typeface="Arial" charset="0"/>
              </a:defRPr>
            </a:lvl3pPr>
            <a:lvl4pPr marL="1600200" indent="-228600" eaLnBrk="0" hangingPunct="0">
              <a:defRPr sz="2200">
                <a:solidFill>
                  <a:schemeClr val="tx1"/>
                </a:solidFill>
                <a:latin typeface="Arial" charset="0"/>
              </a:defRPr>
            </a:lvl4pPr>
            <a:lvl5pPr marL="2057400" indent="-228600" eaLnBrk="0" hangingPunct="0">
              <a:defRPr sz="2200">
                <a:solidFill>
                  <a:schemeClr val="tx1"/>
                </a:solidFill>
                <a:latin typeface="Arial" charset="0"/>
              </a:defRPr>
            </a:lvl5pPr>
            <a:lvl6pPr marL="2514600" indent="-228600" eaLnBrk="0" fontAlgn="base" hangingPunct="0">
              <a:spcBef>
                <a:spcPct val="0"/>
              </a:spcBef>
              <a:spcAft>
                <a:spcPct val="0"/>
              </a:spcAft>
              <a:defRPr sz="2200">
                <a:solidFill>
                  <a:schemeClr val="tx1"/>
                </a:solidFill>
                <a:latin typeface="Arial" charset="0"/>
              </a:defRPr>
            </a:lvl6pPr>
            <a:lvl7pPr marL="2971800" indent="-228600" eaLnBrk="0" fontAlgn="base" hangingPunct="0">
              <a:spcBef>
                <a:spcPct val="0"/>
              </a:spcBef>
              <a:spcAft>
                <a:spcPct val="0"/>
              </a:spcAft>
              <a:defRPr sz="2200">
                <a:solidFill>
                  <a:schemeClr val="tx1"/>
                </a:solidFill>
                <a:latin typeface="Arial" charset="0"/>
              </a:defRPr>
            </a:lvl7pPr>
            <a:lvl8pPr marL="3429000" indent="-228600" eaLnBrk="0" fontAlgn="base" hangingPunct="0">
              <a:spcBef>
                <a:spcPct val="0"/>
              </a:spcBef>
              <a:spcAft>
                <a:spcPct val="0"/>
              </a:spcAft>
              <a:defRPr sz="2200">
                <a:solidFill>
                  <a:schemeClr val="tx1"/>
                </a:solidFill>
                <a:latin typeface="Arial" charset="0"/>
              </a:defRPr>
            </a:lvl8pPr>
            <a:lvl9pPr marL="3886200" indent="-228600" eaLnBrk="0" fontAlgn="base" hangingPunct="0">
              <a:spcBef>
                <a:spcPct val="0"/>
              </a:spcBef>
              <a:spcAft>
                <a:spcPct val="0"/>
              </a:spcAft>
              <a:defRPr sz="2200">
                <a:solidFill>
                  <a:schemeClr val="tx1"/>
                </a:solidFill>
                <a:latin typeface="Arial" charset="0"/>
              </a:defRPr>
            </a:lvl9pPr>
          </a:lstStyle>
          <a:p>
            <a:pPr eaLnBrk="1" hangingPunct="1"/>
            <a:fld id="{FBBAE181-011A-42DE-B96B-556D36D4FE92}" type="slidenum">
              <a:rPr lang="en-US" sz="1400" b="1">
                <a:latin typeface="Copperplate Gothic Bold" pitchFamily="34" charset="0"/>
              </a:rPr>
              <a:pPr eaLnBrk="1" hangingPunct="1"/>
              <a:t>25</a:t>
            </a:fld>
            <a:endParaRPr lang="en-US" sz="1400" b="1">
              <a:latin typeface="Copperplate Gothic Bold" pitchFamily="34" charset="0"/>
            </a:endParaRPr>
          </a:p>
        </p:txBody>
      </p:sp>
      <p:pic>
        <p:nvPicPr>
          <p:cNvPr id="36" name="Picture 35"/>
          <p:cNvPicPr/>
          <p:nvPr/>
        </p:nvPicPr>
        <p:blipFill>
          <a:blip r:embed="rId4">
            <a:extLst>
              <a:ext uri="{28A0092B-C50C-407E-A947-70E740481C1C}">
                <a14:useLocalDpi xmlns:a14="http://schemas.microsoft.com/office/drawing/2010/main" val="0"/>
              </a:ext>
            </a:extLst>
          </a:blip>
          <a:srcRect/>
          <a:stretch>
            <a:fillRect/>
          </a:stretch>
        </p:blipFill>
        <p:spPr bwMode="auto">
          <a:xfrm>
            <a:off x="1419225" y="6170610"/>
            <a:ext cx="1728788" cy="457200"/>
          </a:xfrm>
          <a:prstGeom prst="rect">
            <a:avLst/>
          </a:prstGeom>
          <a:noFill/>
          <a:ln>
            <a:noFill/>
          </a:ln>
        </p:spPr>
      </p:pic>
      <p:pic>
        <p:nvPicPr>
          <p:cNvPr id="37" name="Picture 36"/>
          <p:cNvPicPr/>
          <p:nvPr/>
        </p:nvPicPr>
        <p:blipFill>
          <a:blip r:embed="rId5">
            <a:extLst>
              <a:ext uri="{28A0092B-C50C-407E-A947-70E740481C1C}">
                <a14:useLocalDpi xmlns:a14="http://schemas.microsoft.com/office/drawing/2010/main" val="0"/>
              </a:ext>
            </a:extLst>
          </a:blip>
          <a:srcRect/>
          <a:stretch>
            <a:fillRect/>
          </a:stretch>
        </p:blipFill>
        <p:spPr bwMode="auto">
          <a:xfrm>
            <a:off x="570819" y="6170610"/>
            <a:ext cx="582386" cy="457201"/>
          </a:xfrm>
          <a:prstGeom prst="rect">
            <a:avLst/>
          </a:prstGeom>
          <a:noFill/>
          <a:ln>
            <a:noFill/>
          </a:ln>
        </p:spPr>
      </p:pic>
      <p:pic>
        <p:nvPicPr>
          <p:cNvPr id="19458"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05400" y="2552191"/>
            <a:ext cx="2667000" cy="231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459"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1221022" y="4865066"/>
            <a:ext cx="3277955" cy="16493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46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2372975" y="4747373"/>
            <a:ext cx="2686050" cy="1704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18935699" y="1880312"/>
            <a:ext cx="7848600" cy="2585323"/>
          </a:xfrm>
          <a:prstGeom prst="rect">
            <a:avLst/>
          </a:prstGeom>
        </p:spPr>
        <p:txBody>
          <a:bodyPr wrap="square">
            <a:spAutoFit/>
          </a:bodyPr>
          <a:lstStyle/>
          <a:p>
            <a:pPr>
              <a:defRPr/>
            </a:pPr>
            <a:r>
              <a:rPr lang="en-US" sz="1800" b="1" dirty="0">
                <a:solidFill>
                  <a:schemeClr val="bg1">
                    <a:lumMod val="50000"/>
                    <a:lumOff val="50000"/>
                  </a:schemeClr>
                </a:solidFill>
                <a:latin typeface="Copperplate Gothic Bold" pitchFamily="34" charset="0"/>
              </a:rPr>
              <a:t>Conclusion:</a:t>
            </a:r>
            <a:endParaRPr lang="en-US" sz="1800" dirty="0">
              <a:latin typeface="Copperplate Gothic Bold" pitchFamily="34" charset="0"/>
            </a:endParaRPr>
          </a:p>
          <a:p>
            <a:pPr lvl="1">
              <a:buFont typeface="Arial" pitchFamily="34" charset="0"/>
              <a:buChar char="•"/>
              <a:defRPr/>
            </a:pPr>
            <a:r>
              <a:rPr lang="en-US" sz="1800" dirty="0">
                <a:latin typeface="Copperplate Gothic Bold" pitchFamily="34" charset="0"/>
              </a:rPr>
              <a:t>  New Technology provides opportunities for innovation and creativity</a:t>
            </a:r>
          </a:p>
          <a:p>
            <a:pPr lvl="1">
              <a:buFont typeface="Arial" pitchFamily="34" charset="0"/>
              <a:buChar char="•"/>
              <a:defRPr/>
            </a:pPr>
            <a:r>
              <a:rPr lang="en-US" sz="1800" dirty="0">
                <a:latin typeface="Copperplate Gothic Bold" pitchFamily="34" charset="0"/>
              </a:rPr>
              <a:t>  Can improve the projects coordination &amp; decrease the problems in the field </a:t>
            </a:r>
          </a:p>
          <a:p>
            <a:pPr lvl="1">
              <a:buFont typeface="Arial" pitchFamily="34" charset="0"/>
              <a:buChar char="•"/>
              <a:defRPr/>
            </a:pPr>
            <a:r>
              <a:rPr lang="en-US" sz="1800" dirty="0">
                <a:latin typeface="Copperplate Gothic Bold" pitchFamily="34" charset="0"/>
              </a:rPr>
              <a:t>  Can run clash detections</a:t>
            </a:r>
          </a:p>
          <a:p>
            <a:pPr lvl="1">
              <a:buFont typeface="Arial" pitchFamily="34" charset="0"/>
              <a:buChar char="•"/>
              <a:defRPr/>
            </a:pPr>
            <a:r>
              <a:rPr lang="en-US" sz="1800" dirty="0">
                <a:latin typeface="Copperplate Gothic Bold" pitchFamily="34" charset="0"/>
              </a:rPr>
              <a:t>  speeds up change order process</a:t>
            </a:r>
          </a:p>
          <a:p>
            <a:pPr lvl="1">
              <a:buFont typeface="Arial" pitchFamily="34" charset="0"/>
              <a:buChar char="•"/>
              <a:defRPr/>
            </a:pPr>
            <a:r>
              <a:rPr lang="en-US" sz="1800" dirty="0">
                <a:latin typeface="Copperplate Gothic Bold" pitchFamily="34" charset="0"/>
              </a:rPr>
              <a:t>  I would recommend that they use BIM to help on this project and future projects </a:t>
            </a:r>
          </a:p>
        </p:txBody>
      </p:sp>
    </p:spTree>
    <p:extLst>
      <p:ext uri="{BB962C8B-B14F-4D97-AF65-F5344CB8AC3E}">
        <p14:creationId xmlns:p14="http://schemas.microsoft.com/office/powerpoint/2010/main" val="4151701514"/>
      </p:ext>
    </p:extLst>
  </p:cSld>
  <p:clrMapOvr>
    <a:masterClrMapping/>
  </p:clrMapOvr>
  <p:transition spd="med">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p:cNvSpPr txBox="1"/>
          <p:nvPr/>
        </p:nvSpPr>
        <p:spPr>
          <a:xfrm>
            <a:off x="18288000" y="0"/>
            <a:ext cx="9144000" cy="1077913"/>
          </a:xfrm>
          <a:prstGeom prst="rect">
            <a:avLst/>
          </a:prstGeom>
          <a:gradFill flip="none" rotWithShape="1">
            <a:gsLst>
              <a:gs pos="0">
                <a:srgbClr val="2E5C8E">
                  <a:shade val="30000"/>
                  <a:satMod val="115000"/>
                </a:srgbClr>
              </a:gs>
              <a:gs pos="50000">
                <a:srgbClr val="2E5C8E">
                  <a:shade val="67500"/>
                  <a:satMod val="115000"/>
                </a:srgbClr>
              </a:gs>
              <a:gs pos="100000">
                <a:srgbClr val="2E5C8E">
                  <a:shade val="100000"/>
                  <a:satMod val="115000"/>
                </a:srgbClr>
              </a:gs>
            </a:gsLst>
            <a:lin ang="5400000" scaled="1"/>
            <a:tileRect/>
          </a:gradFill>
          <a:ln>
            <a:noFill/>
          </a:ln>
        </p:spPr>
        <p:txBody>
          <a:bodyPr anchor="ctr">
            <a:spAutoFit/>
          </a:bodyPr>
          <a:lstStyle/>
          <a:p>
            <a:pPr algn="ctr">
              <a:defRPr/>
            </a:pPr>
            <a:r>
              <a:rPr lang="en-US" sz="1800" dirty="0">
                <a:effectLst>
                  <a:outerShdw blurRad="38100" dist="38100" dir="2700000" algn="tl">
                    <a:srgbClr val="000000">
                      <a:alpha val="43137"/>
                    </a:srgbClr>
                  </a:outerShdw>
                </a:effectLst>
                <a:latin typeface="Copperplate Gothic Bold" pitchFamily="34" charset="0"/>
              </a:rPr>
              <a:t>Saint Vincent Health Center</a:t>
            </a:r>
          </a:p>
          <a:p>
            <a:pPr algn="ctr">
              <a:defRPr/>
            </a:pPr>
            <a:r>
              <a:rPr lang="en-US" sz="1600" dirty="0">
                <a:effectLst>
                  <a:outerShdw blurRad="38100" dist="38100" dir="2700000" algn="tl">
                    <a:srgbClr val="000000">
                      <a:alpha val="43137"/>
                    </a:srgbClr>
                  </a:outerShdw>
                </a:effectLst>
                <a:latin typeface="Copperplate Gothic Bold" pitchFamily="34" charset="0"/>
              </a:rPr>
              <a:t>New Addition Building</a:t>
            </a:r>
          </a:p>
          <a:p>
            <a:pPr algn="ctr">
              <a:defRPr/>
            </a:pPr>
            <a:r>
              <a:rPr lang="en-US" sz="1200" dirty="0">
                <a:effectLst>
                  <a:outerShdw blurRad="38100" dist="38100" dir="2700000" algn="tl">
                    <a:srgbClr val="000000">
                      <a:alpha val="43137"/>
                    </a:srgbClr>
                  </a:outerShdw>
                </a:effectLst>
                <a:latin typeface="Copperplate Gothic Bold" pitchFamily="34" charset="0"/>
              </a:rPr>
              <a:t>Erie, PA</a:t>
            </a:r>
          </a:p>
          <a:p>
            <a:pPr algn="ctr">
              <a:defRPr/>
            </a:pPr>
            <a:endParaRPr lang="en-US" sz="800" dirty="0" smtClean="0">
              <a:effectLst>
                <a:outerShdw blurRad="38100" dist="38100" dir="2700000" algn="tl">
                  <a:srgbClr val="000000">
                    <a:alpha val="43137"/>
                  </a:srgbClr>
                </a:outerShdw>
              </a:effectLst>
              <a:latin typeface="Copperplate Gothic Bold" pitchFamily="34" charset="0"/>
            </a:endParaRPr>
          </a:p>
          <a:p>
            <a:pPr algn="ctr">
              <a:defRPr/>
            </a:pPr>
            <a:r>
              <a:rPr lang="en-US" sz="1000" dirty="0" smtClean="0">
                <a:effectLst>
                  <a:outerShdw blurRad="38100" dist="38100" dir="2700000" algn="tl">
                    <a:srgbClr val="000000">
                      <a:alpha val="43137"/>
                    </a:srgbClr>
                  </a:outerShdw>
                </a:effectLst>
                <a:latin typeface="Copperplate Gothic Bold" pitchFamily="34" charset="0"/>
              </a:rPr>
              <a:t>TYLER JAGGI | CONSTRUCTION MANAGEMENT</a:t>
            </a:r>
            <a:endParaRPr lang="en-US" sz="1000" dirty="0">
              <a:effectLst>
                <a:outerShdw blurRad="38100" dist="38100" dir="2700000" algn="tl">
                  <a:srgbClr val="000000">
                    <a:alpha val="43137"/>
                  </a:srgbClr>
                </a:outerShdw>
              </a:effectLst>
              <a:latin typeface="Copperplate Gothic Bold" pitchFamily="34" charset="0"/>
            </a:endParaRPr>
          </a:p>
        </p:txBody>
      </p:sp>
      <p:sp>
        <p:nvSpPr>
          <p:cNvPr id="17" name="TextBox 16"/>
          <p:cNvSpPr txBox="1"/>
          <p:nvPr/>
        </p:nvSpPr>
        <p:spPr>
          <a:xfrm>
            <a:off x="9144000" y="0"/>
            <a:ext cx="9144000" cy="1077913"/>
          </a:xfrm>
          <a:prstGeom prst="rect">
            <a:avLst/>
          </a:prstGeom>
          <a:gradFill flip="none" rotWithShape="1">
            <a:gsLst>
              <a:gs pos="0">
                <a:schemeClr val="bg1">
                  <a:lumMod val="65000"/>
                  <a:lumOff val="35000"/>
                  <a:shade val="30000"/>
                  <a:satMod val="115000"/>
                </a:schemeClr>
              </a:gs>
              <a:gs pos="50000">
                <a:schemeClr val="bg1">
                  <a:lumMod val="65000"/>
                  <a:lumOff val="35000"/>
                  <a:shade val="67500"/>
                  <a:satMod val="115000"/>
                </a:schemeClr>
              </a:gs>
              <a:gs pos="100000">
                <a:schemeClr val="bg1">
                  <a:lumMod val="65000"/>
                  <a:lumOff val="35000"/>
                  <a:shade val="100000"/>
                  <a:satMod val="115000"/>
                </a:schemeClr>
              </a:gs>
            </a:gsLst>
            <a:lin ang="5400000" scaled="1"/>
            <a:tileRect/>
          </a:gradFill>
          <a:ln>
            <a:noFill/>
          </a:ln>
        </p:spPr>
        <p:txBody>
          <a:bodyPr anchor="ctr">
            <a:spAutoFit/>
          </a:bodyPr>
          <a:lstStyle/>
          <a:p>
            <a:pPr algn="ctr">
              <a:defRPr/>
            </a:pPr>
            <a:endParaRPr lang="en-US" sz="1000" dirty="0">
              <a:latin typeface="Copperplate Gothic Bold" pitchFamily="34" charset="0"/>
            </a:endParaRPr>
          </a:p>
          <a:p>
            <a:pPr algn="ctr">
              <a:defRPr/>
            </a:pPr>
            <a:endParaRPr lang="en-US" sz="1000" dirty="0">
              <a:latin typeface="Copperplate Gothic Bold" pitchFamily="34" charset="0"/>
            </a:endParaRPr>
          </a:p>
          <a:p>
            <a:pPr algn="ctr">
              <a:defRPr/>
            </a:pPr>
            <a:r>
              <a:rPr lang="en-US" sz="2400" b="1" dirty="0" smtClean="0">
                <a:effectLst>
                  <a:outerShdw blurRad="38100" dist="38100" dir="2700000" algn="tl">
                    <a:srgbClr val="000000">
                      <a:alpha val="43137"/>
                    </a:srgbClr>
                  </a:outerShdw>
                </a:effectLst>
                <a:latin typeface="Copperplate Gothic Bold" pitchFamily="34" charset="0"/>
              </a:rPr>
              <a:t>ANALYSIS #4: ICRA PLAN</a:t>
            </a:r>
            <a:endParaRPr lang="en-US" sz="2400" b="1" dirty="0">
              <a:effectLst>
                <a:outerShdw blurRad="38100" dist="38100" dir="2700000" algn="tl">
                  <a:srgbClr val="000000">
                    <a:alpha val="43137"/>
                  </a:srgbClr>
                </a:outerShdw>
              </a:effectLst>
              <a:latin typeface="Copperplate Gothic Bold" pitchFamily="34" charset="0"/>
            </a:endParaRPr>
          </a:p>
          <a:p>
            <a:pPr algn="ctr">
              <a:defRPr/>
            </a:pPr>
            <a:endParaRPr lang="en-US" sz="1000" dirty="0">
              <a:latin typeface="Copperplate Gothic Bold" pitchFamily="34" charset="0"/>
            </a:endParaRPr>
          </a:p>
          <a:p>
            <a:pPr algn="ctr">
              <a:defRPr/>
            </a:pPr>
            <a:endParaRPr lang="en-US" sz="1000" dirty="0">
              <a:latin typeface="Copperplate Gothic Bold" pitchFamily="34" charset="0"/>
            </a:endParaRPr>
          </a:p>
        </p:txBody>
      </p:sp>
      <p:sp>
        <p:nvSpPr>
          <p:cNvPr id="6" name="TextBox 5"/>
          <p:cNvSpPr txBox="1"/>
          <p:nvPr/>
        </p:nvSpPr>
        <p:spPr>
          <a:xfrm>
            <a:off x="0" y="0"/>
            <a:ext cx="9144000" cy="1077913"/>
          </a:xfrm>
          <a:prstGeom prst="rect">
            <a:avLst/>
          </a:prstGeom>
          <a:gradFill flip="none" rotWithShape="1">
            <a:gsLst>
              <a:gs pos="0">
                <a:srgbClr val="2E5C8E">
                  <a:shade val="30000"/>
                  <a:satMod val="115000"/>
                </a:srgbClr>
              </a:gs>
              <a:gs pos="50000">
                <a:srgbClr val="2E5C8E">
                  <a:shade val="67500"/>
                  <a:satMod val="115000"/>
                </a:srgbClr>
              </a:gs>
              <a:gs pos="100000">
                <a:srgbClr val="2E5C8E">
                  <a:shade val="100000"/>
                  <a:satMod val="115000"/>
                </a:srgbClr>
              </a:gs>
            </a:gsLst>
            <a:lin ang="5400000" scaled="1"/>
            <a:tileRect/>
          </a:gradFill>
          <a:ln>
            <a:noFill/>
          </a:ln>
        </p:spPr>
        <p:txBody>
          <a:bodyPr anchor="ctr">
            <a:spAutoFit/>
          </a:bodyPr>
          <a:lstStyle/>
          <a:p>
            <a:pPr algn="ctr">
              <a:defRPr/>
            </a:pPr>
            <a:r>
              <a:rPr lang="en-US" sz="1800" dirty="0" smtClean="0">
                <a:effectLst>
                  <a:outerShdw blurRad="38100" dist="38100" dir="2700000" algn="tl">
                    <a:srgbClr val="000000">
                      <a:alpha val="43137"/>
                    </a:srgbClr>
                  </a:outerShdw>
                </a:effectLst>
                <a:latin typeface="Copperplate Gothic Bold" pitchFamily="34" charset="0"/>
              </a:rPr>
              <a:t>Saint Vincent Health Center</a:t>
            </a:r>
            <a:endParaRPr lang="en-US" sz="1800" dirty="0">
              <a:effectLst>
                <a:outerShdw blurRad="38100" dist="38100" dir="2700000" algn="tl">
                  <a:srgbClr val="000000">
                    <a:alpha val="43137"/>
                  </a:srgbClr>
                </a:outerShdw>
              </a:effectLst>
              <a:latin typeface="Copperplate Gothic Bold" pitchFamily="34" charset="0"/>
            </a:endParaRPr>
          </a:p>
          <a:p>
            <a:pPr algn="ctr">
              <a:defRPr/>
            </a:pPr>
            <a:r>
              <a:rPr lang="en-US" sz="1600" dirty="0" smtClean="0">
                <a:effectLst>
                  <a:outerShdw blurRad="38100" dist="38100" dir="2700000" algn="tl">
                    <a:srgbClr val="000000">
                      <a:alpha val="43137"/>
                    </a:srgbClr>
                  </a:outerShdw>
                </a:effectLst>
                <a:latin typeface="Copperplate Gothic Bold" pitchFamily="34" charset="0"/>
              </a:rPr>
              <a:t>New Addition Building</a:t>
            </a:r>
            <a:endParaRPr lang="en-US" sz="1600" dirty="0">
              <a:effectLst>
                <a:outerShdw blurRad="38100" dist="38100" dir="2700000" algn="tl">
                  <a:srgbClr val="000000">
                    <a:alpha val="43137"/>
                  </a:srgbClr>
                </a:outerShdw>
              </a:effectLst>
              <a:latin typeface="Copperplate Gothic Bold" pitchFamily="34" charset="0"/>
            </a:endParaRPr>
          </a:p>
          <a:p>
            <a:pPr algn="ctr">
              <a:defRPr/>
            </a:pPr>
            <a:r>
              <a:rPr lang="en-US" sz="1200" dirty="0" smtClean="0">
                <a:effectLst>
                  <a:outerShdw blurRad="38100" dist="38100" dir="2700000" algn="tl">
                    <a:srgbClr val="000000">
                      <a:alpha val="43137"/>
                    </a:srgbClr>
                  </a:outerShdw>
                </a:effectLst>
                <a:latin typeface="Copperplate Gothic Bold" pitchFamily="34" charset="0"/>
              </a:rPr>
              <a:t>Erie, PA</a:t>
            </a:r>
            <a:endParaRPr lang="en-US" sz="1200" dirty="0">
              <a:effectLst>
                <a:outerShdw blurRad="38100" dist="38100" dir="2700000" algn="tl">
                  <a:srgbClr val="000000">
                    <a:alpha val="43137"/>
                  </a:srgbClr>
                </a:outerShdw>
              </a:effectLst>
              <a:latin typeface="Copperplate Gothic Bold" pitchFamily="34" charset="0"/>
            </a:endParaRPr>
          </a:p>
          <a:p>
            <a:pPr algn="ctr">
              <a:defRPr/>
            </a:pPr>
            <a:endParaRPr lang="en-US" sz="800" dirty="0">
              <a:effectLst>
                <a:outerShdw blurRad="38100" dist="38100" dir="2700000" algn="tl">
                  <a:srgbClr val="000000">
                    <a:alpha val="43137"/>
                  </a:srgbClr>
                </a:outerShdw>
              </a:effectLst>
              <a:latin typeface="Copperplate Gothic Bold" pitchFamily="34" charset="0"/>
            </a:endParaRPr>
          </a:p>
          <a:p>
            <a:pPr algn="ctr">
              <a:defRPr/>
            </a:pPr>
            <a:r>
              <a:rPr lang="en-US" sz="1000" dirty="0" smtClean="0">
                <a:effectLst>
                  <a:outerShdw blurRad="38100" dist="38100" dir="2700000" algn="tl">
                    <a:srgbClr val="000000">
                      <a:alpha val="43137"/>
                    </a:srgbClr>
                  </a:outerShdw>
                </a:effectLst>
                <a:latin typeface="Copperplate Gothic Bold" pitchFamily="34" charset="0"/>
              </a:rPr>
              <a:t>Tyler </a:t>
            </a:r>
            <a:r>
              <a:rPr lang="en-US" sz="1000" dirty="0" err="1" smtClean="0">
                <a:effectLst>
                  <a:outerShdw blurRad="38100" dist="38100" dir="2700000" algn="tl">
                    <a:srgbClr val="000000">
                      <a:alpha val="43137"/>
                    </a:srgbClr>
                  </a:outerShdw>
                </a:effectLst>
                <a:latin typeface="Copperplate Gothic Bold" pitchFamily="34" charset="0"/>
              </a:rPr>
              <a:t>jaggi</a:t>
            </a:r>
            <a:r>
              <a:rPr lang="en-US" sz="1000" dirty="0" smtClean="0">
                <a:effectLst>
                  <a:outerShdw blurRad="38100" dist="38100" dir="2700000" algn="tl">
                    <a:srgbClr val="000000">
                      <a:alpha val="43137"/>
                    </a:srgbClr>
                  </a:outerShdw>
                </a:effectLst>
                <a:latin typeface="Copperplate Gothic Bold" pitchFamily="34" charset="0"/>
              </a:rPr>
              <a:t> | </a:t>
            </a:r>
            <a:r>
              <a:rPr lang="en-US" sz="1000" dirty="0">
                <a:effectLst>
                  <a:outerShdw blurRad="38100" dist="38100" dir="2700000" algn="tl">
                    <a:srgbClr val="000000">
                      <a:alpha val="43137"/>
                    </a:srgbClr>
                  </a:outerShdw>
                </a:effectLst>
                <a:latin typeface="Copperplate Gothic Bold" pitchFamily="34" charset="0"/>
              </a:rPr>
              <a:t>CONSTRUCTION MANAGEMENT</a:t>
            </a:r>
          </a:p>
        </p:txBody>
      </p:sp>
      <p:sp>
        <p:nvSpPr>
          <p:cNvPr id="4" name="TextBox 3"/>
          <p:cNvSpPr txBox="1"/>
          <p:nvPr/>
        </p:nvSpPr>
        <p:spPr>
          <a:xfrm>
            <a:off x="0" y="1058863"/>
            <a:ext cx="3810000" cy="5899692"/>
          </a:xfrm>
          <a:prstGeom prst="rect">
            <a:avLst/>
          </a:prstGeom>
          <a:solidFill>
            <a:schemeClr val="bg1"/>
          </a:solidFill>
          <a:ln>
            <a:noFill/>
          </a:ln>
        </p:spPr>
        <p:txBody>
          <a:bodyPr wrap="square">
            <a:spAutoFit/>
          </a:bodyPr>
          <a:lstStyle/>
          <a:p>
            <a:pPr>
              <a:defRPr/>
            </a:pPr>
            <a:endParaRPr lang="en-US" sz="1200" dirty="0">
              <a:latin typeface="Copperplate Gothic Bold" pitchFamily="34" charset="0"/>
            </a:endParaRPr>
          </a:p>
          <a:p>
            <a:pPr>
              <a:defRPr/>
            </a:pPr>
            <a:r>
              <a:rPr lang="en-US" sz="1200" dirty="0">
                <a:effectLst>
                  <a:outerShdw blurRad="38100" dist="38100" dir="2700000" algn="tl">
                    <a:srgbClr val="000000">
                      <a:alpha val="43137"/>
                    </a:srgbClr>
                  </a:outerShdw>
                </a:effectLst>
                <a:latin typeface="Copperplate Gothic Bold" pitchFamily="34" charset="0"/>
              </a:rPr>
              <a:t>PRESENTATION OUTLINE:</a:t>
            </a:r>
          </a:p>
          <a:p>
            <a:pPr>
              <a:defRPr/>
            </a:pPr>
            <a:endParaRPr lang="en-US" sz="800" dirty="0">
              <a:latin typeface="Copperplate Gothic Bold" pitchFamily="34" charset="0"/>
            </a:endParaRPr>
          </a:p>
          <a:p>
            <a:pPr marL="857250" lvl="1" indent="-400050">
              <a:lnSpc>
                <a:spcPct val="150000"/>
              </a:lnSpc>
              <a:buFont typeface="+mj-lt"/>
              <a:buAutoNum type="romanUcPeriod"/>
              <a:defRPr/>
            </a:pPr>
            <a:r>
              <a:rPr lang="en-US" sz="1000" dirty="0">
                <a:solidFill>
                  <a:schemeClr val="bg1">
                    <a:lumMod val="50000"/>
                    <a:lumOff val="50000"/>
                  </a:schemeClr>
                </a:solidFill>
                <a:latin typeface="Copperplate Gothic Bold" pitchFamily="34" charset="0"/>
              </a:rPr>
              <a:t>PROJECT BACKGROUND</a:t>
            </a:r>
          </a:p>
          <a:p>
            <a:pPr marL="857250" lvl="1" indent="-400050">
              <a:lnSpc>
                <a:spcPct val="150000"/>
              </a:lnSpc>
              <a:buFont typeface="+mj-lt"/>
              <a:buAutoNum type="romanUcPeriod"/>
              <a:defRPr/>
            </a:pPr>
            <a:r>
              <a:rPr lang="en-US" sz="1000" dirty="0">
                <a:solidFill>
                  <a:schemeClr val="bg1">
                    <a:lumMod val="50000"/>
                    <a:lumOff val="50000"/>
                  </a:schemeClr>
                </a:solidFill>
                <a:latin typeface="Copperplate Gothic Bold" pitchFamily="34" charset="0"/>
              </a:rPr>
              <a:t>ANALYSIS #1: </a:t>
            </a:r>
            <a:r>
              <a:rPr lang="en-US" sz="1000" dirty="0" smtClean="0">
                <a:solidFill>
                  <a:schemeClr val="bg1">
                    <a:lumMod val="50000"/>
                    <a:lumOff val="50000"/>
                  </a:schemeClr>
                </a:solidFill>
                <a:latin typeface="Copperplate Gothic Bold" pitchFamily="34" charset="0"/>
              </a:rPr>
              <a:t>Re-Sequencing Phasing</a:t>
            </a:r>
            <a:endParaRPr lang="en-US" sz="1000" dirty="0">
              <a:solidFill>
                <a:schemeClr val="bg1">
                  <a:lumMod val="50000"/>
                  <a:lumOff val="50000"/>
                </a:schemeClr>
              </a:solidFill>
              <a:latin typeface="Copperplate Gothic Bold" pitchFamily="34" charset="0"/>
            </a:endParaRPr>
          </a:p>
          <a:p>
            <a:pPr marL="1314450" lvl="2" indent="-400050">
              <a:lnSpc>
                <a:spcPct val="150000"/>
              </a:lnSpc>
              <a:buFont typeface="+mj-lt"/>
              <a:buAutoNum type="romanUcPeriod"/>
              <a:defRPr/>
            </a:pPr>
            <a:r>
              <a:rPr lang="en-US" sz="1000" dirty="0" smtClean="0">
                <a:solidFill>
                  <a:schemeClr val="bg1">
                    <a:lumMod val="50000"/>
                    <a:lumOff val="50000"/>
                  </a:schemeClr>
                </a:solidFill>
                <a:latin typeface="Copperplate Gothic Bold" pitchFamily="34" charset="0"/>
              </a:rPr>
              <a:t>Background</a:t>
            </a:r>
            <a:endParaRPr lang="en-US" sz="1000" dirty="0">
              <a:solidFill>
                <a:schemeClr val="bg1">
                  <a:lumMod val="50000"/>
                  <a:lumOff val="50000"/>
                </a:schemeClr>
              </a:solidFill>
              <a:latin typeface="Copperplate Gothic Bold" pitchFamily="34" charset="0"/>
            </a:endParaRPr>
          </a:p>
          <a:p>
            <a:pPr marL="1314450" lvl="2" indent="-400050">
              <a:lnSpc>
                <a:spcPct val="150000"/>
              </a:lnSpc>
              <a:buFont typeface="+mj-lt"/>
              <a:buAutoNum type="romanUcPeriod"/>
              <a:defRPr/>
            </a:pPr>
            <a:r>
              <a:rPr lang="en-US" sz="1000" dirty="0" smtClean="0">
                <a:solidFill>
                  <a:schemeClr val="bg1">
                    <a:lumMod val="50000"/>
                    <a:lumOff val="50000"/>
                  </a:schemeClr>
                </a:solidFill>
                <a:latin typeface="Copperplate Gothic Bold" pitchFamily="34" charset="0"/>
              </a:rPr>
              <a:t>Case Findings</a:t>
            </a:r>
            <a:endParaRPr lang="en-US" sz="1000" dirty="0">
              <a:solidFill>
                <a:schemeClr val="bg1">
                  <a:lumMod val="50000"/>
                  <a:lumOff val="50000"/>
                </a:schemeClr>
              </a:solidFill>
              <a:latin typeface="Copperplate Gothic Bold" pitchFamily="34" charset="0"/>
            </a:endParaRPr>
          </a:p>
          <a:p>
            <a:pPr marL="1314450" lvl="2" indent="-400050">
              <a:lnSpc>
                <a:spcPct val="150000"/>
              </a:lnSpc>
              <a:buFont typeface="+mj-lt"/>
              <a:buAutoNum type="romanUcPeriod"/>
              <a:defRPr/>
            </a:pPr>
            <a:r>
              <a:rPr lang="en-US" sz="1000" dirty="0" smtClean="0">
                <a:solidFill>
                  <a:schemeClr val="bg1">
                    <a:lumMod val="50000"/>
                    <a:lumOff val="50000"/>
                  </a:schemeClr>
                </a:solidFill>
                <a:latin typeface="Copperplate Gothic Bold" pitchFamily="34" charset="0"/>
              </a:rPr>
              <a:t>Recommendations</a:t>
            </a:r>
            <a:endParaRPr lang="en-US" sz="1000" dirty="0">
              <a:solidFill>
                <a:schemeClr val="bg1">
                  <a:lumMod val="50000"/>
                  <a:lumOff val="50000"/>
                </a:schemeClr>
              </a:solidFill>
              <a:latin typeface="Copperplate Gothic Bold" pitchFamily="34" charset="0"/>
            </a:endParaRPr>
          </a:p>
          <a:p>
            <a:pPr marL="857250" lvl="1" indent="-400050">
              <a:lnSpc>
                <a:spcPct val="150000"/>
              </a:lnSpc>
              <a:buFont typeface="+mj-lt"/>
              <a:buAutoNum type="romanUcPeriod"/>
              <a:defRPr/>
            </a:pPr>
            <a:r>
              <a:rPr lang="en-US" sz="1000" dirty="0">
                <a:solidFill>
                  <a:schemeClr val="bg1">
                    <a:lumMod val="50000"/>
                    <a:lumOff val="50000"/>
                  </a:schemeClr>
                </a:solidFill>
                <a:latin typeface="Copperplate Gothic Bold" pitchFamily="34" charset="0"/>
              </a:rPr>
              <a:t>ANALYSIS #2: Precast Façade</a:t>
            </a:r>
          </a:p>
          <a:p>
            <a:pPr marL="1314450" lvl="2" indent="-400050">
              <a:lnSpc>
                <a:spcPct val="150000"/>
              </a:lnSpc>
              <a:buFont typeface="+mj-lt"/>
              <a:buAutoNum type="romanUcPeriod"/>
              <a:defRPr/>
            </a:pPr>
            <a:r>
              <a:rPr lang="en-US" sz="1000" dirty="0">
                <a:solidFill>
                  <a:schemeClr val="bg1">
                    <a:lumMod val="50000"/>
                    <a:lumOff val="50000"/>
                  </a:schemeClr>
                </a:solidFill>
                <a:latin typeface="Copperplate Gothic Bold" pitchFamily="34" charset="0"/>
              </a:rPr>
              <a:t>Design</a:t>
            </a:r>
          </a:p>
          <a:p>
            <a:pPr marL="1314450" lvl="2" indent="-400050">
              <a:lnSpc>
                <a:spcPct val="150000"/>
              </a:lnSpc>
              <a:buFont typeface="+mj-lt"/>
              <a:buAutoNum type="romanUcPeriod"/>
              <a:defRPr/>
            </a:pPr>
            <a:r>
              <a:rPr lang="en-US" sz="1000" dirty="0">
                <a:solidFill>
                  <a:schemeClr val="bg1">
                    <a:lumMod val="50000"/>
                    <a:lumOff val="50000"/>
                  </a:schemeClr>
                </a:solidFill>
                <a:latin typeface="Copperplate Gothic Bold" pitchFamily="34" charset="0"/>
              </a:rPr>
              <a:t>Structural Impact</a:t>
            </a:r>
          </a:p>
          <a:p>
            <a:pPr marL="1314450" lvl="2" indent="-400050">
              <a:lnSpc>
                <a:spcPct val="150000"/>
              </a:lnSpc>
              <a:buFont typeface="+mj-lt"/>
              <a:buAutoNum type="romanUcPeriod"/>
              <a:defRPr/>
            </a:pPr>
            <a:r>
              <a:rPr lang="en-US" sz="1000" dirty="0">
                <a:solidFill>
                  <a:schemeClr val="bg1">
                    <a:lumMod val="50000"/>
                    <a:lumOff val="50000"/>
                  </a:schemeClr>
                </a:solidFill>
                <a:latin typeface="Copperplate Gothic Bold" pitchFamily="34" charset="0"/>
              </a:rPr>
              <a:t>Schedule/Cost Impact</a:t>
            </a:r>
          </a:p>
          <a:p>
            <a:pPr marL="1314450" lvl="2" indent="-400050">
              <a:lnSpc>
                <a:spcPct val="150000"/>
              </a:lnSpc>
              <a:buFont typeface="+mj-lt"/>
              <a:buAutoNum type="romanUcPeriod"/>
              <a:defRPr/>
            </a:pPr>
            <a:r>
              <a:rPr lang="en-US" sz="1000" dirty="0" smtClean="0">
                <a:solidFill>
                  <a:schemeClr val="bg1">
                    <a:lumMod val="50000"/>
                    <a:lumOff val="50000"/>
                  </a:schemeClr>
                </a:solidFill>
                <a:latin typeface="Copperplate Gothic Bold" pitchFamily="34" charset="0"/>
              </a:rPr>
              <a:t>Project Impact</a:t>
            </a:r>
            <a:endParaRPr lang="en-US" sz="1000" dirty="0">
              <a:solidFill>
                <a:schemeClr val="bg1">
                  <a:lumMod val="50000"/>
                  <a:lumOff val="50000"/>
                </a:schemeClr>
              </a:solidFill>
              <a:latin typeface="Copperplate Gothic Bold" pitchFamily="34" charset="0"/>
            </a:endParaRPr>
          </a:p>
          <a:p>
            <a:pPr marL="1314450" lvl="2" indent="-400050">
              <a:lnSpc>
                <a:spcPct val="150000"/>
              </a:lnSpc>
              <a:buFont typeface="+mj-lt"/>
              <a:buAutoNum type="romanUcPeriod"/>
              <a:defRPr/>
            </a:pPr>
            <a:r>
              <a:rPr lang="en-US" sz="1000" dirty="0" smtClean="0">
                <a:solidFill>
                  <a:schemeClr val="bg1">
                    <a:lumMod val="50000"/>
                    <a:lumOff val="50000"/>
                  </a:schemeClr>
                </a:solidFill>
                <a:latin typeface="Copperplate Gothic Bold" pitchFamily="34" charset="0"/>
              </a:rPr>
              <a:t>The Choice</a:t>
            </a:r>
            <a:endParaRPr lang="en-US" sz="1000" dirty="0">
              <a:solidFill>
                <a:schemeClr val="bg1">
                  <a:lumMod val="50000"/>
                  <a:lumOff val="50000"/>
                </a:schemeClr>
              </a:solidFill>
              <a:latin typeface="Copperplate Gothic Bold" pitchFamily="34" charset="0"/>
            </a:endParaRPr>
          </a:p>
          <a:p>
            <a:pPr marL="857250" lvl="1" indent="-400050">
              <a:lnSpc>
                <a:spcPct val="150000"/>
              </a:lnSpc>
              <a:buFont typeface="+mj-lt"/>
              <a:buAutoNum type="romanUcPeriod"/>
              <a:defRPr/>
            </a:pPr>
            <a:r>
              <a:rPr lang="en-US" sz="1000" dirty="0">
                <a:solidFill>
                  <a:schemeClr val="bg1">
                    <a:lumMod val="50000"/>
                    <a:lumOff val="50000"/>
                  </a:schemeClr>
                </a:solidFill>
                <a:latin typeface="Copperplate Gothic Bold" pitchFamily="34" charset="0"/>
              </a:rPr>
              <a:t>ANALYSIS #3: </a:t>
            </a:r>
            <a:r>
              <a:rPr lang="en-US" sz="1000" dirty="0" smtClean="0">
                <a:solidFill>
                  <a:schemeClr val="bg1">
                    <a:lumMod val="50000"/>
                    <a:lumOff val="50000"/>
                  </a:schemeClr>
                </a:solidFill>
                <a:latin typeface="Copperplate Gothic Bold" pitchFamily="34" charset="0"/>
              </a:rPr>
              <a:t> BIM  Implementation </a:t>
            </a:r>
          </a:p>
          <a:p>
            <a:pPr marL="857250" lvl="1" indent="-400050">
              <a:lnSpc>
                <a:spcPct val="150000"/>
              </a:lnSpc>
              <a:buFont typeface="+mj-lt"/>
              <a:buAutoNum type="romanUcPeriod"/>
              <a:defRPr/>
            </a:pPr>
            <a:r>
              <a:rPr lang="en-US" sz="1000" dirty="0" smtClean="0">
                <a:latin typeface="Copperplate Gothic Bold" pitchFamily="34" charset="0"/>
              </a:rPr>
              <a:t>ANALYSIS #4: ICRA Plan</a:t>
            </a:r>
          </a:p>
          <a:p>
            <a:pPr marL="1314450" lvl="2" indent="-400050">
              <a:lnSpc>
                <a:spcPct val="150000"/>
              </a:lnSpc>
              <a:buFont typeface="+mj-lt"/>
              <a:buAutoNum type="romanUcPeriod"/>
              <a:defRPr/>
            </a:pPr>
            <a:r>
              <a:rPr lang="en-US" sz="1000" dirty="0" smtClean="0">
                <a:solidFill>
                  <a:schemeClr val="bg1">
                    <a:lumMod val="50000"/>
                    <a:lumOff val="50000"/>
                  </a:schemeClr>
                </a:solidFill>
                <a:latin typeface="Copperplate Gothic Bold" pitchFamily="34" charset="0"/>
              </a:rPr>
              <a:t>ICRA Matrix</a:t>
            </a:r>
            <a:endParaRPr lang="en-US" sz="1000" dirty="0">
              <a:solidFill>
                <a:schemeClr val="bg1">
                  <a:lumMod val="50000"/>
                  <a:lumOff val="50000"/>
                </a:schemeClr>
              </a:solidFill>
              <a:latin typeface="Copperplate Gothic Bold" pitchFamily="34" charset="0"/>
            </a:endParaRPr>
          </a:p>
          <a:p>
            <a:pPr marL="1314450" lvl="2" indent="-400050">
              <a:lnSpc>
                <a:spcPct val="150000"/>
              </a:lnSpc>
              <a:buFont typeface="+mj-lt"/>
              <a:buAutoNum type="romanUcPeriod"/>
              <a:defRPr/>
            </a:pPr>
            <a:r>
              <a:rPr lang="en-US" sz="1000" dirty="0" smtClean="0">
                <a:solidFill>
                  <a:schemeClr val="bg1">
                    <a:lumMod val="50000"/>
                    <a:lumOff val="50000"/>
                  </a:schemeClr>
                </a:solidFill>
                <a:latin typeface="Copperplate Gothic Bold" pitchFamily="34" charset="0"/>
              </a:rPr>
              <a:t>Areas of Risk</a:t>
            </a:r>
          </a:p>
          <a:p>
            <a:pPr marL="1314450" lvl="2" indent="-400050">
              <a:lnSpc>
                <a:spcPct val="150000"/>
              </a:lnSpc>
              <a:buFont typeface="+mj-lt"/>
              <a:buAutoNum type="romanUcPeriod"/>
              <a:defRPr/>
            </a:pPr>
            <a:r>
              <a:rPr lang="en-US" sz="1000" dirty="0" smtClean="0">
                <a:solidFill>
                  <a:schemeClr val="bg1">
                    <a:lumMod val="50000"/>
                    <a:lumOff val="50000"/>
                  </a:schemeClr>
                </a:solidFill>
                <a:latin typeface="Copperplate Gothic Bold" pitchFamily="34" charset="0"/>
              </a:rPr>
              <a:t>Construction Precautions</a:t>
            </a:r>
            <a:endParaRPr lang="en-US" sz="1000" dirty="0">
              <a:solidFill>
                <a:schemeClr val="bg1">
                  <a:lumMod val="50000"/>
                  <a:lumOff val="50000"/>
                </a:schemeClr>
              </a:solidFill>
              <a:latin typeface="Copperplate Gothic Bold" pitchFamily="34" charset="0"/>
            </a:endParaRPr>
          </a:p>
          <a:p>
            <a:pPr marL="1314450" lvl="2" indent="-400050">
              <a:lnSpc>
                <a:spcPct val="150000"/>
              </a:lnSpc>
              <a:buFont typeface="+mj-lt"/>
              <a:buAutoNum type="romanUcPeriod"/>
              <a:defRPr/>
            </a:pPr>
            <a:r>
              <a:rPr lang="en-US" sz="1000" dirty="0" smtClean="0">
                <a:solidFill>
                  <a:schemeClr val="bg1">
                    <a:lumMod val="50000"/>
                    <a:lumOff val="50000"/>
                  </a:schemeClr>
                </a:solidFill>
                <a:latin typeface="Copperplate Gothic Bold" pitchFamily="34" charset="0"/>
              </a:rPr>
              <a:t>Mechanical Impact</a:t>
            </a:r>
          </a:p>
          <a:p>
            <a:pPr marL="857250" lvl="1" indent="-400050">
              <a:lnSpc>
                <a:spcPct val="150000"/>
              </a:lnSpc>
              <a:buFont typeface="+mj-lt"/>
              <a:buAutoNum type="romanUcPeriod"/>
              <a:defRPr/>
            </a:pPr>
            <a:r>
              <a:rPr lang="en-US" sz="1000" dirty="0" smtClean="0">
                <a:solidFill>
                  <a:schemeClr val="bg1">
                    <a:lumMod val="50000"/>
                    <a:lumOff val="50000"/>
                  </a:schemeClr>
                </a:solidFill>
                <a:latin typeface="Copperplate Gothic Bold" pitchFamily="34" charset="0"/>
              </a:rPr>
              <a:t>LESSONS </a:t>
            </a:r>
            <a:r>
              <a:rPr lang="en-US" sz="1000" dirty="0">
                <a:solidFill>
                  <a:schemeClr val="bg1">
                    <a:lumMod val="50000"/>
                    <a:lumOff val="50000"/>
                  </a:schemeClr>
                </a:solidFill>
                <a:latin typeface="Copperplate Gothic Bold" pitchFamily="34" charset="0"/>
              </a:rPr>
              <a:t>LEARNED</a:t>
            </a:r>
          </a:p>
          <a:p>
            <a:pPr marL="857250" lvl="1" indent="-400050">
              <a:lnSpc>
                <a:spcPct val="150000"/>
              </a:lnSpc>
              <a:buFont typeface="+mj-lt"/>
              <a:buAutoNum type="romanUcPeriod"/>
              <a:defRPr/>
            </a:pPr>
            <a:r>
              <a:rPr lang="en-US" sz="1000" dirty="0">
                <a:solidFill>
                  <a:schemeClr val="bg1">
                    <a:lumMod val="50000"/>
                    <a:lumOff val="50000"/>
                  </a:schemeClr>
                </a:solidFill>
                <a:latin typeface="Copperplate Gothic Bold" pitchFamily="34" charset="0"/>
              </a:rPr>
              <a:t>ACKNOWLEDGEMENTS </a:t>
            </a:r>
            <a:endParaRPr lang="en-US" sz="1400" dirty="0" smtClean="0">
              <a:solidFill>
                <a:schemeClr val="bg1">
                  <a:lumMod val="50000"/>
                  <a:lumOff val="50000"/>
                </a:schemeClr>
              </a:solidFill>
              <a:latin typeface="Copperplate Gothic Bold" pitchFamily="34" charset="0"/>
            </a:endParaRPr>
          </a:p>
          <a:p>
            <a:pPr marL="857250" lvl="1" indent="-400050">
              <a:lnSpc>
                <a:spcPct val="150000"/>
              </a:lnSpc>
              <a:buFont typeface="+mj-lt"/>
              <a:buAutoNum type="romanUcPeriod"/>
              <a:defRPr/>
            </a:pPr>
            <a:endParaRPr lang="en-US" sz="1400" dirty="0">
              <a:latin typeface="Copperplate Gothic Bold" pitchFamily="34" charset="0"/>
            </a:endParaRPr>
          </a:p>
          <a:p>
            <a:pPr marL="857250" lvl="1" indent="-400050">
              <a:lnSpc>
                <a:spcPct val="125000"/>
              </a:lnSpc>
              <a:defRPr/>
            </a:pPr>
            <a:endParaRPr lang="en-US" sz="1050" dirty="0">
              <a:latin typeface="Copperplate Gothic Bold" pitchFamily="34" charset="0"/>
            </a:endParaRPr>
          </a:p>
          <a:p>
            <a:pPr marL="857250" lvl="1" indent="-400050">
              <a:lnSpc>
                <a:spcPct val="125000"/>
              </a:lnSpc>
              <a:defRPr/>
            </a:pPr>
            <a:endParaRPr lang="en-US" sz="1050" dirty="0">
              <a:latin typeface="Copperplate Gothic Bold" pitchFamily="34" charset="0"/>
            </a:endParaRPr>
          </a:p>
          <a:p>
            <a:pPr marL="857250" lvl="1" indent="-400050">
              <a:lnSpc>
                <a:spcPct val="125000"/>
              </a:lnSpc>
              <a:defRPr/>
            </a:pPr>
            <a:endParaRPr lang="en-US" sz="1050" dirty="0">
              <a:latin typeface="Copperplate Gothic Bold" pitchFamily="34" charset="0"/>
            </a:endParaRPr>
          </a:p>
        </p:txBody>
      </p:sp>
      <p:cxnSp>
        <p:nvCxnSpPr>
          <p:cNvPr id="8" name="Straight Connector 7"/>
          <p:cNvCxnSpPr/>
          <p:nvPr/>
        </p:nvCxnSpPr>
        <p:spPr>
          <a:xfrm rot="5400000" flipH="1" flipV="1">
            <a:off x="914400" y="3962400"/>
            <a:ext cx="57912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0" y="1066800"/>
            <a:ext cx="27432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5400000" flipH="1" flipV="1">
            <a:off x="8610600" y="533400"/>
            <a:ext cx="10668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5400000" flipH="1" flipV="1">
            <a:off x="17754600" y="533400"/>
            <a:ext cx="10668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10036629" y="1371600"/>
            <a:ext cx="7848600" cy="4247317"/>
          </a:xfrm>
          <a:prstGeom prst="rect">
            <a:avLst/>
          </a:prstGeom>
          <a:noFill/>
        </p:spPr>
        <p:txBody>
          <a:bodyPr>
            <a:spAutoFit/>
          </a:bodyPr>
          <a:lstStyle/>
          <a:p>
            <a:r>
              <a:rPr lang="en-US" sz="1800" b="1" dirty="0" smtClean="0">
                <a:solidFill>
                  <a:schemeClr val="bg1">
                    <a:lumMod val="50000"/>
                    <a:lumOff val="50000"/>
                  </a:schemeClr>
                </a:solidFill>
                <a:latin typeface="Copperplate Gothic Bold" pitchFamily="34" charset="0"/>
              </a:rPr>
              <a:t>Problem Identification:</a:t>
            </a:r>
            <a:r>
              <a:rPr lang="en-US" sz="1800" b="1" i="1" dirty="0"/>
              <a:t> </a:t>
            </a:r>
            <a:endParaRPr lang="en-US" sz="1800" dirty="0" smtClean="0"/>
          </a:p>
          <a:p>
            <a:pPr marL="742950" lvl="1" indent="-285750">
              <a:buFont typeface="Arial" pitchFamily="34" charset="0"/>
              <a:buChar char="•"/>
            </a:pPr>
            <a:r>
              <a:rPr lang="en-US" sz="1800" dirty="0" smtClean="0">
                <a:latin typeface="Copperplate Gothic Bold" pitchFamily="34" charset="0"/>
              </a:rPr>
              <a:t>Health Care Facilities have high protection requirements during construction  </a:t>
            </a:r>
          </a:p>
          <a:p>
            <a:pPr marL="742950" lvl="1" indent="-285750">
              <a:buFont typeface="Arial" pitchFamily="34" charset="0"/>
              <a:buChar char="•"/>
            </a:pPr>
            <a:r>
              <a:rPr lang="en-US" sz="1800" dirty="0" smtClean="0">
                <a:latin typeface="Copperplate Gothic Bold" pitchFamily="34" charset="0"/>
              </a:rPr>
              <a:t>Fire Hazards, Chemical exposures and air contamination are just some of the possible risks </a:t>
            </a:r>
            <a:endParaRPr lang="en-US" sz="1800" dirty="0">
              <a:latin typeface="Copperplate Gothic Bold" pitchFamily="34" charset="0"/>
            </a:endParaRPr>
          </a:p>
          <a:p>
            <a:pPr lvl="1">
              <a:defRPr/>
            </a:pPr>
            <a:endParaRPr lang="en-US" sz="1800" dirty="0">
              <a:latin typeface="Copperplate Gothic Bold" pitchFamily="34" charset="0"/>
            </a:endParaRPr>
          </a:p>
          <a:p>
            <a:pPr>
              <a:defRPr/>
            </a:pPr>
            <a:r>
              <a:rPr lang="en-US" sz="1800" b="1" dirty="0" smtClean="0">
                <a:solidFill>
                  <a:schemeClr val="bg1">
                    <a:lumMod val="50000"/>
                    <a:lumOff val="50000"/>
                  </a:schemeClr>
                </a:solidFill>
                <a:latin typeface="Copperplate Gothic Bold" pitchFamily="34" charset="0"/>
              </a:rPr>
              <a:t>Goal :</a:t>
            </a:r>
            <a:endParaRPr lang="en-US" sz="1800" dirty="0">
              <a:latin typeface="Copperplate Gothic Bold" pitchFamily="34" charset="0"/>
            </a:endParaRPr>
          </a:p>
          <a:p>
            <a:pPr marL="742950" lvl="1" indent="-285750">
              <a:buFont typeface="Arial" pitchFamily="34" charset="0"/>
              <a:buChar char="•"/>
              <a:defRPr/>
            </a:pPr>
            <a:r>
              <a:rPr lang="en-US" sz="1800" dirty="0" smtClean="0">
                <a:latin typeface="Copperplate Gothic Bold" pitchFamily="34" charset="0"/>
              </a:rPr>
              <a:t>Create a ICRA plan for the SVHC hospital to keep a safe and clean condition for the patients</a:t>
            </a:r>
          </a:p>
          <a:p>
            <a:pPr marL="742950" lvl="1" indent="-285750">
              <a:buFont typeface="Arial" pitchFamily="34" charset="0"/>
              <a:buChar char="•"/>
              <a:defRPr/>
            </a:pPr>
            <a:r>
              <a:rPr lang="en-US" sz="1800" dirty="0">
                <a:latin typeface="Copperplate Gothic Bold" pitchFamily="34" charset="0"/>
              </a:rPr>
              <a:t>I</a:t>
            </a:r>
            <a:r>
              <a:rPr lang="en-US" sz="1800" dirty="0" smtClean="0">
                <a:latin typeface="Copperplate Gothic Bold" pitchFamily="34" charset="0"/>
              </a:rPr>
              <a:t>dentify </a:t>
            </a:r>
            <a:r>
              <a:rPr lang="en-US" sz="1800" dirty="0">
                <a:latin typeface="Copperplate Gothic Bold" pitchFamily="34" charset="0"/>
              </a:rPr>
              <a:t>areas of high risk and show precautionary measure that should be taking to reduce such ricks</a:t>
            </a:r>
            <a:endParaRPr lang="en-US" sz="1800" dirty="0" smtClean="0">
              <a:latin typeface="Copperplate Gothic Bold" pitchFamily="34" charset="0"/>
            </a:endParaRPr>
          </a:p>
          <a:p>
            <a:pPr marL="742950" lvl="1" indent="-285750">
              <a:buFont typeface="Arial" pitchFamily="34" charset="0"/>
              <a:buChar char="•"/>
              <a:defRPr/>
            </a:pPr>
            <a:r>
              <a:rPr lang="en-US" sz="1800" dirty="0" smtClean="0">
                <a:latin typeface="Copperplate Gothic Bold" pitchFamily="34" charset="0"/>
              </a:rPr>
              <a:t>Mechanical Breadth was done on checking size of HVAC system and typical room calculations</a:t>
            </a:r>
          </a:p>
          <a:p>
            <a:pPr marL="742950" lvl="1" indent="-285750">
              <a:buFont typeface="Arial" pitchFamily="34" charset="0"/>
              <a:buChar char="•"/>
              <a:defRPr/>
            </a:pPr>
            <a:r>
              <a:rPr lang="en-US" sz="1800" dirty="0" smtClean="0">
                <a:latin typeface="Copperplate Gothic Bold" pitchFamily="34" charset="0"/>
              </a:rPr>
              <a:t>Perform sample </a:t>
            </a:r>
            <a:r>
              <a:rPr lang="en-US" sz="1800" dirty="0">
                <a:latin typeface="Copperplate Gothic Bold" pitchFamily="34" charset="0"/>
              </a:rPr>
              <a:t>calculations to check the CFM and the loads of typical rooms </a:t>
            </a:r>
            <a:r>
              <a:rPr lang="en-US" sz="1800" dirty="0" smtClean="0">
                <a:latin typeface="Copperplate Gothic Bold" pitchFamily="34" charset="0"/>
              </a:rPr>
              <a:t>(Mech. Breadth)</a:t>
            </a:r>
          </a:p>
        </p:txBody>
      </p:sp>
      <p:pic>
        <p:nvPicPr>
          <p:cNvPr id="23581" name="Picture 52" descr="penns state logo.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4800" y="228600"/>
            <a:ext cx="1114425" cy="593725"/>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23582" name="Picture 53" descr="penns state logo.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6012775" y="228600"/>
            <a:ext cx="1114425" cy="593725"/>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23584" name="TextBox 39"/>
          <p:cNvSpPr txBox="1">
            <a:spLocks noChangeArrowheads="1"/>
          </p:cNvSpPr>
          <p:nvPr/>
        </p:nvSpPr>
        <p:spPr bwMode="auto">
          <a:xfrm>
            <a:off x="26822400" y="6473825"/>
            <a:ext cx="457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200">
                <a:solidFill>
                  <a:schemeClr val="tx1"/>
                </a:solidFill>
                <a:latin typeface="Arial" charset="0"/>
              </a:defRPr>
            </a:lvl1pPr>
            <a:lvl2pPr marL="742950" indent="-285750" eaLnBrk="0" hangingPunct="0">
              <a:defRPr sz="2200">
                <a:solidFill>
                  <a:schemeClr val="tx1"/>
                </a:solidFill>
                <a:latin typeface="Arial" charset="0"/>
              </a:defRPr>
            </a:lvl2pPr>
            <a:lvl3pPr marL="1143000" indent="-228600" eaLnBrk="0" hangingPunct="0">
              <a:defRPr sz="2200">
                <a:solidFill>
                  <a:schemeClr val="tx1"/>
                </a:solidFill>
                <a:latin typeface="Arial" charset="0"/>
              </a:defRPr>
            </a:lvl3pPr>
            <a:lvl4pPr marL="1600200" indent="-228600" eaLnBrk="0" hangingPunct="0">
              <a:defRPr sz="2200">
                <a:solidFill>
                  <a:schemeClr val="tx1"/>
                </a:solidFill>
                <a:latin typeface="Arial" charset="0"/>
              </a:defRPr>
            </a:lvl4pPr>
            <a:lvl5pPr marL="2057400" indent="-228600" eaLnBrk="0" hangingPunct="0">
              <a:defRPr sz="2200">
                <a:solidFill>
                  <a:schemeClr val="tx1"/>
                </a:solidFill>
                <a:latin typeface="Arial" charset="0"/>
              </a:defRPr>
            </a:lvl5pPr>
            <a:lvl6pPr marL="2514600" indent="-228600" eaLnBrk="0" fontAlgn="base" hangingPunct="0">
              <a:spcBef>
                <a:spcPct val="0"/>
              </a:spcBef>
              <a:spcAft>
                <a:spcPct val="0"/>
              </a:spcAft>
              <a:defRPr sz="2200">
                <a:solidFill>
                  <a:schemeClr val="tx1"/>
                </a:solidFill>
                <a:latin typeface="Arial" charset="0"/>
              </a:defRPr>
            </a:lvl6pPr>
            <a:lvl7pPr marL="2971800" indent="-228600" eaLnBrk="0" fontAlgn="base" hangingPunct="0">
              <a:spcBef>
                <a:spcPct val="0"/>
              </a:spcBef>
              <a:spcAft>
                <a:spcPct val="0"/>
              </a:spcAft>
              <a:defRPr sz="2200">
                <a:solidFill>
                  <a:schemeClr val="tx1"/>
                </a:solidFill>
                <a:latin typeface="Arial" charset="0"/>
              </a:defRPr>
            </a:lvl7pPr>
            <a:lvl8pPr marL="3429000" indent="-228600" eaLnBrk="0" fontAlgn="base" hangingPunct="0">
              <a:spcBef>
                <a:spcPct val="0"/>
              </a:spcBef>
              <a:spcAft>
                <a:spcPct val="0"/>
              </a:spcAft>
              <a:defRPr sz="2200">
                <a:solidFill>
                  <a:schemeClr val="tx1"/>
                </a:solidFill>
                <a:latin typeface="Arial" charset="0"/>
              </a:defRPr>
            </a:lvl8pPr>
            <a:lvl9pPr marL="3886200" indent="-228600" eaLnBrk="0" fontAlgn="base" hangingPunct="0">
              <a:spcBef>
                <a:spcPct val="0"/>
              </a:spcBef>
              <a:spcAft>
                <a:spcPct val="0"/>
              </a:spcAft>
              <a:defRPr sz="2200">
                <a:solidFill>
                  <a:schemeClr val="tx1"/>
                </a:solidFill>
                <a:latin typeface="Arial" charset="0"/>
              </a:defRPr>
            </a:lvl9pPr>
          </a:lstStyle>
          <a:p>
            <a:pPr eaLnBrk="1" hangingPunct="1"/>
            <a:fld id="{FBBAE181-011A-42DE-B96B-556D36D4FE92}" type="slidenum">
              <a:rPr lang="en-US" sz="1400" b="1">
                <a:latin typeface="Copperplate Gothic Bold" pitchFamily="34" charset="0"/>
              </a:rPr>
              <a:pPr eaLnBrk="1" hangingPunct="1"/>
              <a:t>26</a:t>
            </a:fld>
            <a:endParaRPr lang="en-US" sz="1400" b="1">
              <a:latin typeface="Copperplate Gothic Bold" pitchFamily="34" charset="0"/>
            </a:endParaRPr>
          </a:p>
        </p:txBody>
      </p:sp>
      <p:pic>
        <p:nvPicPr>
          <p:cNvPr id="36" name="Picture 35"/>
          <p:cNvPicPr/>
          <p:nvPr/>
        </p:nvPicPr>
        <p:blipFill>
          <a:blip r:embed="rId4">
            <a:extLst>
              <a:ext uri="{28A0092B-C50C-407E-A947-70E740481C1C}">
                <a14:useLocalDpi xmlns:a14="http://schemas.microsoft.com/office/drawing/2010/main" val="0"/>
              </a:ext>
            </a:extLst>
          </a:blip>
          <a:srcRect/>
          <a:stretch>
            <a:fillRect/>
          </a:stretch>
        </p:blipFill>
        <p:spPr bwMode="auto">
          <a:xfrm>
            <a:off x="1419225" y="6170610"/>
            <a:ext cx="1728788" cy="457200"/>
          </a:xfrm>
          <a:prstGeom prst="rect">
            <a:avLst/>
          </a:prstGeom>
          <a:noFill/>
          <a:ln>
            <a:noFill/>
          </a:ln>
        </p:spPr>
      </p:pic>
      <p:pic>
        <p:nvPicPr>
          <p:cNvPr id="37" name="Picture 36"/>
          <p:cNvPicPr/>
          <p:nvPr/>
        </p:nvPicPr>
        <p:blipFill>
          <a:blip r:embed="rId5">
            <a:extLst>
              <a:ext uri="{28A0092B-C50C-407E-A947-70E740481C1C}">
                <a14:useLocalDpi xmlns:a14="http://schemas.microsoft.com/office/drawing/2010/main" val="0"/>
              </a:ext>
            </a:extLst>
          </a:blip>
          <a:srcRect/>
          <a:stretch>
            <a:fillRect/>
          </a:stretch>
        </p:blipFill>
        <p:spPr bwMode="auto">
          <a:xfrm>
            <a:off x="570819" y="6170610"/>
            <a:ext cx="582386" cy="457201"/>
          </a:xfrm>
          <a:prstGeom prst="rect">
            <a:avLst/>
          </a:prstGeom>
          <a:noFill/>
          <a:ln>
            <a:noFill/>
          </a:ln>
        </p:spPr>
      </p:pic>
      <p:pic>
        <p:nvPicPr>
          <p:cNvPr id="20483"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888200" y="1807028"/>
            <a:ext cx="5595937" cy="419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953000" y="2362199"/>
            <a:ext cx="2819400" cy="2806869"/>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17447602"/>
      </p:ext>
    </p:extLst>
  </p:cSld>
  <p:clrMapOvr>
    <a:masterClrMapping/>
  </p:clrMapOvr>
  <p:transition spd="med">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p:cNvSpPr txBox="1"/>
          <p:nvPr/>
        </p:nvSpPr>
        <p:spPr>
          <a:xfrm>
            <a:off x="18288000" y="0"/>
            <a:ext cx="9144000" cy="1077913"/>
          </a:xfrm>
          <a:prstGeom prst="rect">
            <a:avLst/>
          </a:prstGeom>
          <a:gradFill flip="none" rotWithShape="1">
            <a:gsLst>
              <a:gs pos="0">
                <a:srgbClr val="2E5C8E">
                  <a:shade val="30000"/>
                  <a:satMod val="115000"/>
                </a:srgbClr>
              </a:gs>
              <a:gs pos="50000">
                <a:srgbClr val="2E5C8E">
                  <a:shade val="67500"/>
                  <a:satMod val="115000"/>
                </a:srgbClr>
              </a:gs>
              <a:gs pos="100000">
                <a:srgbClr val="2E5C8E">
                  <a:shade val="100000"/>
                  <a:satMod val="115000"/>
                </a:srgbClr>
              </a:gs>
            </a:gsLst>
            <a:lin ang="5400000" scaled="1"/>
            <a:tileRect/>
          </a:gradFill>
          <a:ln>
            <a:noFill/>
          </a:ln>
        </p:spPr>
        <p:txBody>
          <a:bodyPr anchor="ctr">
            <a:spAutoFit/>
          </a:bodyPr>
          <a:lstStyle/>
          <a:p>
            <a:pPr algn="ctr">
              <a:defRPr/>
            </a:pPr>
            <a:r>
              <a:rPr lang="en-US" sz="1800" dirty="0">
                <a:effectLst>
                  <a:outerShdw blurRad="38100" dist="38100" dir="2700000" algn="tl">
                    <a:srgbClr val="000000">
                      <a:alpha val="43137"/>
                    </a:srgbClr>
                  </a:outerShdw>
                </a:effectLst>
                <a:latin typeface="Copperplate Gothic Bold" pitchFamily="34" charset="0"/>
              </a:rPr>
              <a:t>Saint Vincent Health Center</a:t>
            </a:r>
          </a:p>
          <a:p>
            <a:pPr algn="ctr">
              <a:defRPr/>
            </a:pPr>
            <a:r>
              <a:rPr lang="en-US" sz="1600" dirty="0">
                <a:effectLst>
                  <a:outerShdw blurRad="38100" dist="38100" dir="2700000" algn="tl">
                    <a:srgbClr val="000000">
                      <a:alpha val="43137"/>
                    </a:srgbClr>
                  </a:outerShdw>
                </a:effectLst>
                <a:latin typeface="Copperplate Gothic Bold" pitchFamily="34" charset="0"/>
              </a:rPr>
              <a:t>New Addition Building</a:t>
            </a:r>
          </a:p>
          <a:p>
            <a:pPr algn="ctr">
              <a:defRPr/>
            </a:pPr>
            <a:r>
              <a:rPr lang="en-US" sz="1200" dirty="0">
                <a:effectLst>
                  <a:outerShdw blurRad="38100" dist="38100" dir="2700000" algn="tl">
                    <a:srgbClr val="000000">
                      <a:alpha val="43137"/>
                    </a:srgbClr>
                  </a:outerShdw>
                </a:effectLst>
                <a:latin typeface="Copperplate Gothic Bold" pitchFamily="34" charset="0"/>
              </a:rPr>
              <a:t>Erie, PA</a:t>
            </a:r>
          </a:p>
          <a:p>
            <a:pPr algn="ctr">
              <a:defRPr/>
            </a:pPr>
            <a:endParaRPr lang="en-US" sz="800" dirty="0" smtClean="0">
              <a:effectLst>
                <a:outerShdw blurRad="38100" dist="38100" dir="2700000" algn="tl">
                  <a:srgbClr val="000000">
                    <a:alpha val="43137"/>
                  </a:srgbClr>
                </a:outerShdw>
              </a:effectLst>
              <a:latin typeface="Copperplate Gothic Bold" pitchFamily="34" charset="0"/>
            </a:endParaRPr>
          </a:p>
          <a:p>
            <a:pPr algn="ctr">
              <a:defRPr/>
            </a:pPr>
            <a:r>
              <a:rPr lang="en-US" sz="1000" dirty="0" smtClean="0">
                <a:effectLst>
                  <a:outerShdw blurRad="38100" dist="38100" dir="2700000" algn="tl">
                    <a:srgbClr val="000000">
                      <a:alpha val="43137"/>
                    </a:srgbClr>
                  </a:outerShdw>
                </a:effectLst>
                <a:latin typeface="Copperplate Gothic Bold" pitchFamily="34" charset="0"/>
              </a:rPr>
              <a:t>TYLER JAGGI | CONSTRUCTION MANAGEMENT</a:t>
            </a:r>
            <a:endParaRPr lang="en-US" sz="1000" dirty="0">
              <a:effectLst>
                <a:outerShdw blurRad="38100" dist="38100" dir="2700000" algn="tl">
                  <a:srgbClr val="000000">
                    <a:alpha val="43137"/>
                  </a:srgbClr>
                </a:outerShdw>
              </a:effectLst>
              <a:latin typeface="Copperplate Gothic Bold" pitchFamily="34" charset="0"/>
            </a:endParaRPr>
          </a:p>
        </p:txBody>
      </p:sp>
      <p:sp>
        <p:nvSpPr>
          <p:cNvPr id="17" name="TextBox 16"/>
          <p:cNvSpPr txBox="1"/>
          <p:nvPr/>
        </p:nvSpPr>
        <p:spPr>
          <a:xfrm>
            <a:off x="9144000" y="0"/>
            <a:ext cx="9144000" cy="1077913"/>
          </a:xfrm>
          <a:prstGeom prst="rect">
            <a:avLst/>
          </a:prstGeom>
          <a:gradFill flip="none" rotWithShape="1">
            <a:gsLst>
              <a:gs pos="0">
                <a:schemeClr val="bg1">
                  <a:lumMod val="65000"/>
                  <a:lumOff val="35000"/>
                  <a:shade val="30000"/>
                  <a:satMod val="115000"/>
                </a:schemeClr>
              </a:gs>
              <a:gs pos="50000">
                <a:schemeClr val="bg1">
                  <a:lumMod val="65000"/>
                  <a:lumOff val="35000"/>
                  <a:shade val="67500"/>
                  <a:satMod val="115000"/>
                </a:schemeClr>
              </a:gs>
              <a:gs pos="100000">
                <a:schemeClr val="bg1">
                  <a:lumMod val="65000"/>
                  <a:lumOff val="35000"/>
                  <a:shade val="100000"/>
                  <a:satMod val="115000"/>
                </a:schemeClr>
              </a:gs>
            </a:gsLst>
            <a:lin ang="5400000" scaled="1"/>
            <a:tileRect/>
          </a:gradFill>
          <a:ln>
            <a:noFill/>
          </a:ln>
        </p:spPr>
        <p:txBody>
          <a:bodyPr anchor="ctr">
            <a:spAutoFit/>
          </a:bodyPr>
          <a:lstStyle/>
          <a:p>
            <a:pPr algn="ctr">
              <a:defRPr/>
            </a:pPr>
            <a:endParaRPr lang="en-US" sz="1000" dirty="0">
              <a:latin typeface="Copperplate Gothic Bold" pitchFamily="34" charset="0"/>
            </a:endParaRPr>
          </a:p>
          <a:p>
            <a:pPr algn="ctr">
              <a:defRPr/>
            </a:pPr>
            <a:endParaRPr lang="en-US" sz="1000" dirty="0">
              <a:latin typeface="Copperplate Gothic Bold" pitchFamily="34" charset="0"/>
            </a:endParaRPr>
          </a:p>
          <a:p>
            <a:pPr algn="ctr">
              <a:defRPr/>
            </a:pPr>
            <a:r>
              <a:rPr lang="en-US" sz="2400" b="1" dirty="0" smtClean="0">
                <a:effectLst>
                  <a:outerShdw blurRad="38100" dist="38100" dir="2700000" algn="tl">
                    <a:srgbClr val="000000">
                      <a:alpha val="43137"/>
                    </a:srgbClr>
                  </a:outerShdw>
                </a:effectLst>
                <a:latin typeface="Copperplate Gothic Bold" pitchFamily="34" charset="0"/>
              </a:rPr>
              <a:t>ANALYSIS #4: ICRA PLAN</a:t>
            </a:r>
            <a:endParaRPr lang="en-US" sz="2400" b="1" dirty="0">
              <a:effectLst>
                <a:outerShdw blurRad="38100" dist="38100" dir="2700000" algn="tl">
                  <a:srgbClr val="000000">
                    <a:alpha val="43137"/>
                  </a:srgbClr>
                </a:outerShdw>
              </a:effectLst>
              <a:latin typeface="Copperplate Gothic Bold" pitchFamily="34" charset="0"/>
            </a:endParaRPr>
          </a:p>
          <a:p>
            <a:pPr algn="ctr">
              <a:defRPr/>
            </a:pPr>
            <a:endParaRPr lang="en-US" sz="1000" dirty="0">
              <a:latin typeface="Copperplate Gothic Bold" pitchFamily="34" charset="0"/>
            </a:endParaRPr>
          </a:p>
          <a:p>
            <a:pPr algn="ctr">
              <a:defRPr/>
            </a:pPr>
            <a:endParaRPr lang="en-US" sz="1000" dirty="0">
              <a:latin typeface="Copperplate Gothic Bold" pitchFamily="34" charset="0"/>
            </a:endParaRPr>
          </a:p>
        </p:txBody>
      </p:sp>
      <p:sp>
        <p:nvSpPr>
          <p:cNvPr id="6" name="TextBox 5"/>
          <p:cNvSpPr txBox="1"/>
          <p:nvPr/>
        </p:nvSpPr>
        <p:spPr>
          <a:xfrm>
            <a:off x="0" y="0"/>
            <a:ext cx="9144000" cy="1077913"/>
          </a:xfrm>
          <a:prstGeom prst="rect">
            <a:avLst/>
          </a:prstGeom>
          <a:gradFill flip="none" rotWithShape="1">
            <a:gsLst>
              <a:gs pos="0">
                <a:srgbClr val="2E5C8E">
                  <a:shade val="30000"/>
                  <a:satMod val="115000"/>
                </a:srgbClr>
              </a:gs>
              <a:gs pos="50000">
                <a:srgbClr val="2E5C8E">
                  <a:shade val="67500"/>
                  <a:satMod val="115000"/>
                </a:srgbClr>
              </a:gs>
              <a:gs pos="100000">
                <a:srgbClr val="2E5C8E">
                  <a:shade val="100000"/>
                  <a:satMod val="115000"/>
                </a:srgbClr>
              </a:gs>
            </a:gsLst>
            <a:lin ang="5400000" scaled="1"/>
            <a:tileRect/>
          </a:gradFill>
          <a:ln>
            <a:noFill/>
          </a:ln>
        </p:spPr>
        <p:txBody>
          <a:bodyPr anchor="ctr">
            <a:spAutoFit/>
          </a:bodyPr>
          <a:lstStyle/>
          <a:p>
            <a:pPr algn="ctr">
              <a:defRPr/>
            </a:pPr>
            <a:r>
              <a:rPr lang="en-US" sz="1800" dirty="0" smtClean="0">
                <a:effectLst>
                  <a:outerShdw blurRad="38100" dist="38100" dir="2700000" algn="tl">
                    <a:srgbClr val="000000">
                      <a:alpha val="43137"/>
                    </a:srgbClr>
                  </a:outerShdw>
                </a:effectLst>
                <a:latin typeface="Copperplate Gothic Bold" pitchFamily="34" charset="0"/>
              </a:rPr>
              <a:t>Saint Vincent Health Center</a:t>
            </a:r>
            <a:endParaRPr lang="en-US" sz="1800" dirty="0">
              <a:effectLst>
                <a:outerShdw blurRad="38100" dist="38100" dir="2700000" algn="tl">
                  <a:srgbClr val="000000">
                    <a:alpha val="43137"/>
                  </a:srgbClr>
                </a:outerShdw>
              </a:effectLst>
              <a:latin typeface="Copperplate Gothic Bold" pitchFamily="34" charset="0"/>
            </a:endParaRPr>
          </a:p>
          <a:p>
            <a:pPr algn="ctr">
              <a:defRPr/>
            </a:pPr>
            <a:r>
              <a:rPr lang="en-US" sz="1600" dirty="0" smtClean="0">
                <a:effectLst>
                  <a:outerShdw blurRad="38100" dist="38100" dir="2700000" algn="tl">
                    <a:srgbClr val="000000">
                      <a:alpha val="43137"/>
                    </a:srgbClr>
                  </a:outerShdw>
                </a:effectLst>
                <a:latin typeface="Copperplate Gothic Bold" pitchFamily="34" charset="0"/>
              </a:rPr>
              <a:t>New Addition Building</a:t>
            </a:r>
            <a:endParaRPr lang="en-US" sz="1600" dirty="0">
              <a:effectLst>
                <a:outerShdw blurRad="38100" dist="38100" dir="2700000" algn="tl">
                  <a:srgbClr val="000000">
                    <a:alpha val="43137"/>
                  </a:srgbClr>
                </a:outerShdw>
              </a:effectLst>
              <a:latin typeface="Copperplate Gothic Bold" pitchFamily="34" charset="0"/>
            </a:endParaRPr>
          </a:p>
          <a:p>
            <a:pPr algn="ctr">
              <a:defRPr/>
            </a:pPr>
            <a:r>
              <a:rPr lang="en-US" sz="1200" dirty="0" smtClean="0">
                <a:effectLst>
                  <a:outerShdw blurRad="38100" dist="38100" dir="2700000" algn="tl">
                    <a:srgbClr val="000000">
                      <a:alpha val="43137"/>
                    </a:srgbClr>
                  </a:outerShdw>
                </a:effectLst>
                <a:latin typeface="Copperplate Gothic Bold" pitchFamily="34" charset="0"/>
              </a:rPr>
              <a:t>Erie, PA</a:t>
            </a:r>
            <a:endParaRPr lang="en-US" sz="1200" dirty="0">
              <a:effectLst>
                <a:outerShdw blurRad="38100" dist="38100" dir="2700000" algn="tl">
                  <a:srgbClr val="000000">
                    <a:alpha val="43137"/>
                  </a:srgbClr>
                </a:outerShdw>
              </a:effectLst>
              <a:latin typeface="Copperplate Gothic Bold" pitchFamily="34" charset="0"/>
            </a:endParaRPr>
          </a:p>
          <a:p>
            <a:pPr algn="ctr">
              <a:defRPr/>
            </a:pPr>
            <a:endParaRPr lang="en-US" sz="800" dirty="0">
              <a:effectLst>
                <a:outerShdw blurRad="38100" dist="38100" dir="2700000" algn="tl">
                  <a:srgbClr val="000000">
                    <a:alpha val="43137"/>
                  </a:srgbClr>
                </a:outerShdw>
              </a:effectLst>
              <a:latin typeface="Copperplate Gothic Bold" pitchFamily="34" charset="0"/>
            </a:endParaRPr>
          </a:p>
          <a:p>
            <a:pPr algn="ctr">
              <a:defRPr/>
            </a:pPr>
            <a:r>
              <a:rPr lang="en-US" sz="1000" dirty="0" smtClean="0">
                <a:effectLst>
                  <a:outerShdw blurRad="38100" dist="38100" dir="2700000" algn="tl">
                    <a:srgbClr val="000000">
                      <a:alpha val="43137"/>
                    </a:srgbClr>
                  </a:outerShdw>
                </a:effectLst>
                <a:latin typeface="Copperplate Gothic Bold" pitchFamily="34" charset="0"/>
              </a:rPr>
              <a:t>Tyler </a:t>
            </a:r>
            <a:r>
              <a:rPr lang="en-US" sz="1000" dirty="0" err="1" smtClean="0">
                <a:effectLst>
                  <a:outerShdw blurRad="38100" dist="38100" dir="2700000" algn="tl">
                    <a:srgbClr val="000000">
                      <a:alpha val="43137"/>
                    </a:srgbClr>
                  </a:outerShdw>
                </a:effectLst>
                <a:latin typeface="Copperplate Gothic Bold" pitchFamily="34" charset="0"/>
              </a:rPr>
              <a:t>jaggi</a:t>
            </a:r>
            <a:r>
              <a:rPr lang="en-US" sz="1000" dirty="0" smtClean="0">
                <a:effectLst>
                  <a:outerShdw blurRad="38100" dist="38100" dir="2700000" algn="tl">
                    <a:srgbClr val="000000">
                      <a:alpha val="43137"/>
                    </a:srgbClr>
                  </a:outerShdw>
                </a:effectLst>
                <a:latin typeface="Copperplate Gothic Bold" pitchFamily="34" charset="0"/>
              </a:rPr>
              <a:t> | </a:t>
            </a:r>
            <a:r>
              <a:rPr lang="en-US" sz="1000" dirty="0">
                <a:effectLst>
                  <a:outerShdw blurRad="38100" dist="38100" dir="2700000" algn="tl">
                    <a:srgbClr val="000000">
                      <a:alpha val="43137"/>
                    </a:srgbClr>
                  </a:outerShdw>
                </a:effectLst>
                <a:latin typeface="Copperplate Gothic Bold" pitchFamily="34" charset="0"/>
              </a:rPr>
              <a:t>CONSTRUCTION MANAGEMENT</a:t>
            </a:r>
          </a:p>
        </p:txBody>
      </p:sp>
      <p:sp>
        <p:nvSpPr>
          <p:cNvPr id="4" name="TextBox 3"/>
          <p:cNvSpPr txBox="1"/>
          <p:nvPr/>
        </p:nvSpPr>
        <p:spPr>
          <a:xfrm>
            <a:off x="0" y="1058863"/>
            <a:ext cx="3810000" cy="5899692"/>
          </a:xfrm>
          <a:prstGeom prst="rect">
            <a:avLst/>
          </a:prstGeom>
          <a:solidFill>
            <a:schemeClr val="bg1"/>
          </a:solidFill>
          <a:ln>
            <a:noFill/>
          </a:ln>
        </p:spPr>
        <p:txBody>
          <a:bodyPr wrap="square">
            <a:spAutoFit/>
          </a:bodyPr>
          <a:lstStyle/>
          <a:p>
            <a:pPr>
              <a:defRPr/>
            </a:pPr>
            <a:endParaRPr lang="en-US" sz="1200" dirty="0">
              <a:latin typeface="Copperplate Gothic Bold" pitchFamily="34" charset="0"/>
            </a:endParaRPr>
          </a:p>
          <a:p>
            <a:pPr>
              <a:defRPr/>
            </a:pPr>
            <a:r>
              <a:rPr lang="en-US" sz="1200" dirty="0">
                <a:effectLst>
                  <a:outerShdw blurRad="38100" dist="38100" dir="2700000" algn="tl">
                    <a:srgbClr val="000000">
                      <a:alpha val="43137"/>
                    </a:srgbClr>
                  </a:outerShdw>
                </a:effectLst>
                <a:latin typeface="Copperplate Gothic Bold" pitchFamily="34" charset="0"/>
              </a:rPr>
              <a:t>PRESENTATION OUTLINE:</a:t>
            </a:r>
          </a:p>
          <a:p>
            <a:pPr>
              <a:defRPr/>
            </a:pPr>
            <a:endParaRPr lang="en-US" sz="800" dirty="0">
              <a:latin typeface="Copperplate Gothic Bold" pitchFamily="34" charset="0"/>
            </a:endParaRPr>
          </a:p>
          <a:p>
            <a:pPr marL="857250" lvl="1" indent="-400050">
              <a:lnSpc>
                <a:spcPct val="150000"/>
              </a:lnSpc>
              <a:buFont typeface="+mj-lt"/>
              <a:buAutoNum type="romanUcPeriod"/>
              <a:defRPr/>
            </a:pPr>
            <a:r>
              <a:rPr lang="en-US" sz="1000" dirty="0">
                <a:solidFill>
                  <a:schemeClr val="bg1">
                    <a:lumMod val="50000"/>
                    <a:lumOff val="50000"/>
                  </a:schemeClr>
                </a:solidFill>
                <a:latin typeface="Copperplate Gothic Bold" pitchFamily="34" charset="0"/>
              </a:rPr>
              <a:t>PROJECT BACKGROUND</a:t>
            </a:r>
          </a:p>
          <a:p>
            <a:pPr marL="857250" lvl="1" indent="-400050">
              <a:lnSpc>
                <a:spcPct val="150000"/>
              </a:lnSpc>
              <a:buFont typeface="+mj-lt"/>
              <a:buAutoNum type="romanUcPeriod"/>
              <a:defRPr/>
            </a:pPr>
            <a:r>
              <a:rPr lang="en-US" sz="1000" dirty="0">
                <a:solidFill>
                  <a:schemeClr val="bg1">
                    <a:lumMod val="50000"/>
                    <a:lumOff val="50000"/>
                  </a:schemeClr>
                </a:solidFill>
                <a:latin typeface="Copperplate Gothic Bold" pitchFamily="34" charset="0"/>
              </a:rPr>
              <a:t>ANALYSIS #1: </a:t>
            </a:r>
            <a:r>
              <a:rPr lang="en-US" sz="1000" dirty="0" smtClean="0">
                <a:solidFill>
                  <a:schemeClr val="bg1">
                    <a:lumMod val="50000"/>
                    <a:lumOff val="50000"/>
                  </a:schemeClr>
                </a:solidFill>
                <a:latin typeface="Copperplate Gothic Bold" pitchFamily="34" charset="0"/>
              </a:rPr>
              <a:t>Re-Sequencing Phasing</a:t>
            </a:r>
            <a:endParaRPr lang="en-US" sz="1000" dirty="0">
              <a:solidFill>
                <a:schemeClr val="bg1">
                  <a:lumMod val="50000"/>
                  <a:lumOff val="50000"/>
                </a:schemeClr>
              </a:solidFill>
              <a:latin typeface="Copperplate Gothic Bold" pitchFamily="34" charset="0"/>
            </a:endParaRPr>
          </a:p>
          <a:p>
            <a:pPr marL="1314450" lvl="2" indent="-400050">
              <a:lnSpc>
                <a:spcPct val="150000"/>
              </a:lnSpc>
              <a:buFont typeface="+mj-lt"/>
              <a:buAutoNum type="romanUcPeriod"/>
              <a:defRPr/>
            </a:pPr>
            <a:r>
              <a:rPr lang="en-US" sz="1000" dirty="0" smtClean="0">
                <a:solidFill>
                  <a:schemeClr val="bg1">
                    <a:lumMod val="50000"/>
                    <a:lumOff val="50000"/>
                  </a:schemeClr>
                </a:solidFill>
                <a:latin typeface="Copperplate Gothic Bold" pitchFamily="34" charset="0"/>
              </a:rPr>
              <a:t>Background</a:t>
            </a:r>
            <a:endParaRPr lang="en-US" sz="1000" dirty="0">
              <a:solidFill>
                <a:schemeClr val="bg1">
                  <a:lumMod val="50000"/>
                  <a:lumOff val="50000"/>
                </a:schemeClr>
              </a:solidFill>
              <a:latin typeface="Copperplate Gothic Bold" pitchFamily="34" charset="0"/>
            </a:endParaRPr>
          </a:p>
          <a:p>
            <a:pPr marL="1314450" lvl="2" indent="-400050">
              <a:lnSpc>
                <a:spcPct val="150000"/>
              </a:lnSpc>
              <a:buFont typeface="+mj-lt"/>
              <a:buAutoNum type="romanUcPeriod"/>
              <a:defRPr/>
            </a:pPr>
            <a:r>
              <a:rPr lang="en-US" sz="1000" dirty="0" smtClean="0">
                <a:solidFill>
                  <a:schemeClr val="bg1">
                    <a:lumMod val="50000"/>
                    <a:lumOff val="50000"/>
                  </a:schemeClr>
                </a:solidFill>
                <a:latin typeface="Copperplate Gothic Bold" pitchFamily="34" charset="0"/>
              </a:rPr>
              <a:t>Case Findings</a:t>
            </a:r>
            <a:endParaRPr lang="en-US" sz="1000" dirty="0">
              <a:solidFill>
                <a:schemeClr val="bg1">
                  <a:lumMod val="50000"/>
                  <a:lumOff val="50000"/>
                </a:schemeClr>
              </a:solidFill>
              <a:latin typeface="Copperplate Gothic Bold" pitchFamily="34" charset="0"/>
            </a:endParaRPr>
          </a:p>
          <a:p>
            <a:pPr marL="1314450" lvl="2" indent="-400050">
              <a:lnSpc>
                <a:spcPct val="150000"/>
              </a:lnSpc>
              <a:buFont typeface="+mj-lt"/>
              <a:buAutoNum type="romanUcPeriod"/>
              <a:defRPr/>
            </a:pPr>
            <a:r>
              <a:rPr lang="en-US" sz="1000" dirty="0" smtClean="0">
                <a:solidFill>
                  <a:schemeClr val="bg1">
                    <a:lumMod val="50000"/>
                    <a:lumOff val="50000"/>
                  </a:schemeClr>
                </a:solidFill>
                <a:latin typeface="Copperplate Gothic Bold" pitchFamily="34" charset="0"/>
              </a:rPr>
              <a:t>Recommendations</a:t>
            </a:r>
            <a:endParaRPr lang="en-US" sz="1000" dirty="0">
              <a:solidFill>
                <a:schemeClr val="bg1">
                  <a:lumMod val="50000"/>
                  <a:lumOff val="50000"/>
                </a:schemeClr>
              </a:solidFill>
              <a:latin typeface="Copperplate Gothic Bold" pitchFamily="34" charset="0"/>
            </a:endParaRPr>
          </a:p>
          <a:p>
            <a:pPr marL="857250" lvl="1" indent="-400050">
              <a:lnSpc>
                <a:spcPct val="150000"/>
              </a:lnSpc>
              <a:buFont typeface="+mj-lt"/>
              <a:buAutoNum type="romanUcPeriod"/>
              <a:defRPr/>
            </a:pPr>
            <a:r>
              <a:rPr lang="en-US" sz="1000" dirty="0">
                <a:solidFill>
                  <a:schemeClr val="bg1">
                    <a:lumMod val="50000"/>
                    <a:lumOff val="50000"/>
                  </a:schemeClr>
                </a:solidFill>
                <a:latin typeface="Copperplate Gothic Bold" pitchFamily="34" charset="0"/>
              </a:rPr>
              <a:t>ANALYSIS #2: Precast Façade</a:t>
            </a:r>
          </a:p>
          <a:p>
            <a:pPr marL="1314450" lvl="2" indent="-400050">
              <a:lnSpc>
                <a:spcPct val="150000"/>
              </a:lnSpc>
              <a:buFont typeface="+mj-lt"/>
              <a:buAutoNum type="romanUcPeriod"/>
              <a:defRPr/>
            </a:pPr>
            <a:r>
              <a:rPr lang="en-US" sz="1000" dirty="0">
                <a:solidFill>
                  <a:schemeClr val="bg1">
                    <a:lumMod val="50000"/>
                    <a:lumOff val="50000"/>
                  </a:schemeClr>
                </a:solidFill>
                <a:latin typeface="Copperplate Gothic Bold" pitchFamily="34" charset="0"/>
              </a:rPr>
              <a:t>Design</a:t>
            </a:r>
          </a:p>
          <a:p>
            <a:pPr marL="1314450" lvl="2" indent="-400050">
              <a:lnSpc>
                <a:spcPct val="150000"/>
              </a:lnSpc>
              <a:buFont typeface="+mj-lt"/>
              <a:buAutoNum type="romanUcPeriod"/>
              <a:defRPr/>
            </a:pPr>
            <a:r>
              <a:rPr lang="en-US" sz="1000" dirty="0">
                <a:solidFill>
                  <a:schemeClr val="bg1">
                    <a:lumMod val="50000"/>
                    <a:lumOff val="50000"/>
                  </a:schemeClr>
                </a:solidFill>
                <a:latin typeface="Copperplate Gothic Bold" pitchFamily="34" charset="0"/>
              </a:rPr>
              <a:t>Structural Impact</a:t>
            </a:r>
          </a:p>
          <a:p>
            <a:pPr marL="1314450" lvl="2" indent="-400050">
              <a:lnSpc>
                <a:spcPct val="150000"/>
              </a:lnSpc>
              <a:buFont typeface="+mj-lt"/>
              <a:buAutoNum type="romanUcPeriod"/>
              <a:defRPr/>
            </a:pPr>
            <a:r>
              <a:rPr lang="en-US" sz="1000" dirty="0">
                <a:solidFill>
                  <a:schemeClr val="bg1">
                    <a:lumMod val="50000"/>
                    <a:lumOff val="50000"/>
                  </a:schemeClr>
                </a:solidFill>
                <a:latin typeface="Copperplate Gothic Bold" pitchFamily="34" charset="0"/>
              </a:rPr>
              <a:t>Schedule/Cost Impact</a:t>
            </a:r>
          </a:p>
          <a:p>
            <a:pPr marL="1314450" lvl="2" indent="-400050">
              <a:lnSpc>
                <a:spcPct val="150000"/>
              </a:lnSpc>
              <a:buFont typeface="+mj-lt"/>
              <a:buAutoNum type="romanUcPeriod"/>
              <a:defRPr/>
            </a:pPr>
            <a:r>
              <a:rPr lang="en-US" sz="1000" dirty="0" smtClean="0">
                <a:solidFill>
                  <a:schemeClr val="bg1">
                    <a:lumMod val="50000"/>
                    <a:lumOff val="50000"/>
                  </a:schemeClr>
                </a:solidFill>
                <a:latin typeface="Copperplate Gothic Bold" pitchFamily="34" charset="0"/>
              </a:rPr>
              <a:t>Project Impact</a:t>
            </a:r>
            <a:endParaRPr lang="en-US" sz="1000" dirty="0">
              <a:solidFill>
                <a:schemeClr val="bg1">
                  <a:lumMod val="50000"/>
                  <a:lumOff val="50000"/>
                </a:schemeClr>
              </a:solidFill>
              <a:latin typeface="Copperplate Gothic Bold" pitchFamily="34" charset="0"/>
            </a:endParaRPr>
          </a:p>
          <a:p>
            <a:pPr marL="1314450" lvl="2" indent="-400050">
              <a:lnSpc>
                <a:spcPct val="150000"/>
              </a:lnSpc>
              <a:buFont typeface="+mj-lt"/>
              <a:buAutoNum type="romanUcPeriod"/>
              <a:defRPr/>
            </a:pPr>
            <a:r>
              <a:rPr lang="en-US" sz="1000" dirty="0" smtClean="0">
                <a:solidFill>
                  <a:schemeClr val="bg1">
                    <a:lumMod val="50000"/>
                    <a:lumOff val="50000"/>
                  </a:schemeClr>
                </a:solidFill>
                <a:latin typeface="Copperplate Gothic Bold" pitchFamily="34" charset="0"/>
              </a:rPr>
              <a:t>The Choice</a:t>
            </a:r>
            <a:endParaRPr lang="en-US" sz="1000" dirty="0">
              <a:solidFill>
                <a:schemeClr val="bg1">
                  <a:lumMod val="50000"/>
                  <a:lumOff val="50000"/>
                </a:schemeClr>
              </a:solidFill>
              <a:latin typeface="Copperplate Gothic Bold" pitchFamily="34" charset="0"/>
            </a:endParaRPr>
          </a:p>
          <a:p>
            <a:pPr marL="857250" lvl="1" indent="-400050">
              <a:lnSpc>
                <a:spcPct val="150000"/>
              </a:lnSpc>
              <a:buFont typeface="+mj-lt"/>
              <a:buAutoNum type="romanUcPeriod"/>
              <a:defRPr/>
            </a:pPr>
            <a:r>
              <a:rPr lang="en-US" sz="1000" dirty="0">
                <a:solidFill>
                  <a:schemeClr val="bg1">
                    <a:lumMod val="50000"/>
                    <a:lumOff val="50000"/>
                  </a:schemeClr>
                </a:solidFill>
                <a:latin typeface="Copperplate Gothic Bold" pitchFamily="34" charset="0"/>
              </a:rPr>
              <a:t>ANALYSIS #3: </a:t>
            </a:r>
            <a:r>
              <a:rPr lang="en-US" sz="1000" dirty="0" smtClean="0">
                <a:solidFill>
                  <a:schemeClr val="bg1">
                    <a:lumMod val="50000"/>
                    <a:lumOff val="50000"/>
                  </a:schemeClr>
                </a:solidFill>
                <a:latin typeface="Copperplate Gothic Bold" pitchFamily="34" charset="0"/>
              </a:rPr>
              <a:t> BIM  Implementation </a:t>
            </a:r>
          </a:p>
          <a:p>
            <a:pPr marL="857250" lvl="1" indent="-400050">
              <a:lnSpc>
                <a:spcPct val="150000"/>
              </a:lnSpc>
              <a:buFont typeface="+mj-lt"/>
              <a:buAutoNum type="romanUcPeriod"/>
              <a:defRPr/>
            </a:pPr>
            <a:r>
              <a:rPr lang="en-US" sz="1000" dirty="0" smtClean="0">
                <a:latin typeface="Copperplate Gothic Bold" pitchFamily="34" charset="0"/>
              </a:rPr>
              <a:t>ANALYSIS #4: ICRA Plan</a:t>
            </a:r>
          </a:p>
          <a:p>
            <a:pPr marL="1314450" lvl="2" indent="-400050">
              <a:lnSpc>
                <a:spcPct val="150000"/>
              </a:lnSpc>
              <a:buFont typeface="+mj-lt"/>
              <a:buAutoNum type="romanUcPeriod"/>
              <a:defRPr/>
            </a:pPr>
            <a:r>
              <a:rPr lang="en-US" sz="1000" dirty="0" smtClean="0">
                <a:solidFill>
                  <a:schemeClr val="bg1">
                    <a:lumMod val="50000"/>
                    <a:lumOff val="50000"/>
                  </a:schemeClr>
                </a:solidFill>
                <a:latin typeface="Copperplate Gothic Bold" pitchFamily="34" charset="0"/>
              </a:rPr>
              <a:t>ICRA Matrix</a:t>
            </a:r>
            <a:endParaRPr lang="en-US" sz="1000" dirty="0">
              <a:solidFill>
                <a:schemeClr val="bg1">
                  <a:lumMod val="50000"/>
                  <a:lumOff val="50000"/>
                </a:schemeClr>
              </a:solidFill>
              <a:latin typeface="Copperplate Gothic Bold" pitchFamily="34" charset="0"/>
            </a:endParaRPr>
          </a:p>
          <a:p>
            <a:pPr marL="1314450" lvl="2" indent="-400050">
              <a:lnSpc>
                <a:spcPct val="150000"/>
              </a:lnSpc>
              <a:buFont typeface="+mj-lt"/>
              <a:buAutoNum type="romanUcPeriod"/>
              <a:defRPr/>
            </a:pPr>
            <a:r>
              <a:rPr lang="en-US" sz="1000" dirty="0" smtClean="0">
                <a:solidFill>
                  <a:schemeClr val="bg1">
                    <a:lumMod val="50000"/>
                    <a:lumOff val="50000"/>
                  </a:schemeClr>
                </a:solidFill>
                <a:latin typeface="Copperplate Gothic Bold" pitchFamily="34" charset="0"/>
              </a:rPr>
              <a:t>Areas of Risk</a:t>
            </a:r>
          </a:p>
          <a:p>
            <a:pPr marL="1314450" lvl="2" indent="-400050">
              <a:lnSpc>
                <a:spcPct val="150000"/>
              </a:lnSpc>
              <a:buFont typeface="+mj-lt"/>
              <a:buAutoNum type="romanUcPeriod"/>
              <a:defRPr/>
            </a:pPr>
            <a:r>
              <a:rPr lang="en-US" sz="1000" dirty="0" smtClean="0">
                <a:solidFill>
                  <a:schemeClr val="bg1">
                    <a:lumMod val="50000"/>
                    <a:lumOff val="50000"/>
                  </a:schemeClr>
                </a:solidFill>
                <a:latin typeface="Copperplate Gothic Bold" pitchFamily="34" charset="0"/>
              </a:rPr>
              <a:t>Construction Precautions</a:t>
            </a:r>
            <a:endParaRPr lang="en-US" sz="1000" dirty="0">
              <a:solidFill>
                <a:schemeClr val="bg1">
                  <a:lumMod val="50000"/>
                  <a:lumOff val="50000"/>
                </a:schemeClr>
              </a:solidFill>
              <a:latin typeface="Copperplate Gothic Bold" pitchFamily="34" charset="0"/>
            </a:endParaRPr>
          </a:p>
          <a:p>
            <a:pPr marL="1314450" lvl="2" indent="-400050">
              <a:lnSpc>
                <a:spcPct val="150000"/>
              </a:lnSpc>
              <a:buFont typeface="+mj-lt"/>
              <a:buAutoNum type="romanUcPeriod"/>
              <a:defRPr/>
            </a:pPr>
            <a:r>
              <a:rPr lang="en-US" sz="1000" dirty="0" smtClean="0">
                <a:solidFill>
                  <a:schemeClr val="bg1">
                    <a:lumMod val="50000"/>
                    <a:lumOff val="50000"/>
                  </a:schemeClr>
                </a:solidFill>
                <a:latin typeface="Copperplate Gothic Bold" pitchFamily="34" charset="0"/>
              </a:rPr>
              <a:t>Mechanical Impact</a:t>
            </a:r>
          </a:p>
          <a:p>
            <a:pPr marL="857250" lvl="1" indent="-400050">
              <a:lnSpc>
                <a:spcPct val="150000"/>
              </a:lnSpc>
              <a:buFont typeface="+mj-lt"/>
              <a:buAutoNum type="romanUcPeriod"/>
              <a:defRPr/>
            </a:pPr>
            <a:r>
              <a:rPr lang="en-US" sz="1000" dirty="0" smtClean="0">
                <a:solidFill>
                  <a:schemeClr val="bg1">
                    <a:lumMod val="50000"/>
                    <a:lumOff val="50000"/>
                  </a:schemeClr>
                </a:solidFill>
                <a:latin typeface="Copperplate Gothic Bold" pitchFamily="34" charset="0"/>
              </a:rPr>
              <a:t>LESSONS </a:t>
            </a:r>
            <a:r>
              <a:rPr lang="en-US" sz="1000" dirty="0">
                <a:solidFill>
                  <a:schemeClr val="bg1">
                    <a:lumMod val="50000"/>
                    <a:lumOff val="50000"/>
                  </a:schemeClr>
                </a:solidFill>
                <a:latin typeface="Copperplate Gothic Bold" pitchFamily="34" charset="0"/>
              </a:rPr>
              <a:t>LEARNED</a:t>
            </a:r>
          </a:p>
          <a:p>
            <a:pPr marL="857250" lvl="1" indent="-400050">
              <a:lnSpc>
                <a:spcPct val="150000"/>
              </a:lnSpc>
              <a:buFont typeface="+mj-lt"/>
              <a:buAutoNum type="romanUcPeriod"/>
              <a:defRPr/>
            </a:pPr>
            <a:r>
              <a:rPr lang="en-US" sz="1000" dirty="0">
                <a:solidFill>
                  <a:schemeClr val="bg1">
                    <a:lumMod val="50000"/>
                    <a:lumOff val="50000"/>
                  </a:schemeClr>
                </a:solidFill>
                <a:latin typeface="Copperplate Gothic Bold" pitchFamily="34" charset="0"/>
              </a:rPr>
              <a:t>ACKNOWLEDGEMENTS </a:t>
            </a:r>
            <a:endParaRPr lang="en-US" sz="1400" dirty="0" smtClean="0">
              <a:solidFill>
                <a:schemeClr val="bg1">
                  <a:lumMod val="50000"/>
                  <a:lumOff val="50000"/>
                </a:schemeClr>
              </a:solidFill>
              <a:latin typeface="Copperplate Gothic Bold" pitchFamily="34" charset="0"/>
            </a:endParaRPr>
          </a:p>
          <a:p>
            <a:pPr marL="857250" lvl="1" indent="-400050">
              <a:lnSpc>
                <a:spcPct val="150000"/>
              </a:lnSpc>
              <a:buFont typeface="+mj-lt"/>
              <a:buAutoNum type="romanUcPeriod"/>
              <a:defRPr/>
            </a:pPr>
            <a:endParaRPr lang="en-US" sz="1400" dirty="0">
              <a:latin typeface="Copperplate Gothic Bold" pitchFamily="34" charset="0"/>
            </a:endParaRPr>
          </a:p>
          <a:p>
            <a:pPr marL="857250" lvl="1" indent="-400050">
              <a:lnSpc>
                <a:spcPct val="125000"/>
              </a:lnSpc>
              <a:defRPr/>
            </a:pPr>
            <a:endParaRPr lang="en-US" sz="1050" dirty="0">
              <a:latin typeface="Copperplate Gothic Bold" pitchFamily="34" charset="0"/>
            </a:endParaRPr>
          </a:p>
          <a:p>
            <a:pPr marL="857250" lvl="1" indent="-400050">
              <a:lnSpc>
                <a:spcPct val="125000"/>
              </a:lnSpc>
              <a:defRPr/>
            </a:pPr>
            <a:endParaRPr lang="en-US" sz="1050" dirty="0">
              <a:latin typeface="Copperplate Gothic Bold" pitchFamily="34" charset="0"/>
            </a:endParaRPr>
          </a:p>
          <a:p>
            <a:pPr marL="857250" lvl="1" indent="-400050">
              <a:lnSpc>
                <a:spcPct val="125000"/>
              </a:lnSpc>
              <a:defRPr/>
            </a:pPr>
            <a:endParaRPr lang="en-US" sz="1050" dirty="0">
              <a:latin typeface="Copperplate Gothic Bold" pitchFamily="34" charset="0"/>
            </a:endParaRPr>
          </a:p>
        </p:txBody>
      </p:sp>
      <p:cxnSp>
        <p:nvCxnSpPr>
          <p:cNvPr id="8" name="Straight Connector 7"/>
          <p:cNvCxnSpPr/>
          <p:nvPr/>
        </p:nvCxnSpPr>
        <p:spPr>
          <a:xfrm rot="5400000" flipH="1" flipV="1">
            <a:off x="914400" y="3962400"/>
            <a:ext cx="57912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0" y="1066800"/>
            <a:ext cx="27432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5400000" flipH="1" flipV="1">
            <a:off x="8610600" y="533400"/>
            <a:ext cx="10668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5400000" flipH="1" flipV="1">
            <a:off x="17754600" y="533400"/>
            <a:ext cx="10668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10063843" y="1320897"/>
            <a:ext cx="7848600" cy="5078313"/>
          </a:xfrm>
          <a:prstGeom prst="rect">
            <a:avLst/>
          </a:prstGeom>
          <a:noFill/>
        </p:spPr>
        <p:txBody>
          <a:bodyPr>
            <a:spAutoFit/>
          </a:bodyPr>
          <a:lstStyle/>
          <a:p>
            <a:r>
              <a:rPr lang="en-US" sz="1800" b="1" dirty="0" smtClean="0">
                <a:solidFill>
                  <a:schemeClr val="bg1">
                    <a:lumMod val="50000"/>
                    <a:lumOff val="50000"/>
                  </a:schemeClr>
                </a:solidFill>
                <a:latin typeface="Copperplate Gothic Bold" pitchFamily="34" charset="0"/>
              </a:rPr>
              <a:t>Methodology: </a:t>
            </a:r>
            <a:r>
              <a:rPr lang="en-US" sz="1800" b="1" i="1" dirty="0"/>
              <a:t> </a:t>
            </a:r>
            <a:endParaRPr lang="en-US" sz="1800" dirty="0" smtClean="0"/>
          </a:p>
          <a:p>
            <a:pPr marL="742950" lvl="1" indent="-285750">
              <a:buFont typeface="Arial" pitchFamily="34" charset="0"/>
              <a:buChar char="•"/>
            </a:pPr>
            <a:r>
              <a:rPr lang="en-US" sz="1800" dirty="0">
                <a:latin typeface="Copperplate Gothic Bold" pitchFamily="34" charset="0"/>
              </a:rPr>
              <a:t>Research current ICRA typical plans</a:t>
            </a:r>
          </a:p>
          <a:p>
            <a:pPr marL="742950" lvl="1" indent="-285750">
              <a:buFont typeface="Arial" pitchFamily="34" charset="0"/>
              <a:buChar char="•"/>
            </a:pPr>
            <a:r>
              <a:rPr lang="en-US" sz="1800" dirty="0">
                <a:latin typeface="Copperplate Gothic Bold" pitchFamily="34" charset="0"/>
              </a:rPr>
              <a:t>Contact Infection control professionals </a:t>
            </a:r>
          </a:p>
          <a:p>
            <a:pPr marL="742950" lvl="1" indent="-285750">
              <a:buFont typeface="Arial" pitchFamily="34" charset="0"/>
              <a:buChar char="•"/>
            </a:pPr>
            <a:r>
              <a:rPr lang="en-US" sz="1800" dirty="0">
                <a:latin typeface="Copperplate Gothic Bold" pitchFamily="34" charset="0"/>
              </a:rPr>
              <a:t>Identify areas with highest risk</a:t>
            </a:r>
          </a:p>
          <a:p>
            <a:pPr marL="742950" lvl="1" indent="-285750">
              <a:buFont typeface="Arial" pitchFamily="34" charset="0"/>
              <a:buChar char="•"/>
            </a:pPr>
            <a:r>
              <a:rPr lang="en-US" sz="1800" dirty="0">
                <a:latin typeface="Copperplate Gothic Bold" pitchFamily="34" charset="0"/>
              </a:rPr>
              <a:t>Create diagram showing the areas with the most risk </a:t>
            </a:r>
          </a:p>
          <a:p>
            <a:pPr marL="742950" lvl="1" indent="-285750">
              <a:buFont typeface="Arial" pitchFamily="34" charset="0"/>
              <a:buChar char="•"/>
            </a:pPr>
            <a:r>
              <a:rPr lang="en-US" sz="1800" dirty="0">
                <a:latin typeface="Copperplate Gothic Bold" pitchFamily="34" charset="0"/>
              </a:rPr>
              <a:t>Developing plan to reduce and eliminate risks</a:t>
            </a:r>
          </a:p>
          <a:p>
            <a:pPr marL="742950" lvl="1" indent="-285750">
              <a:buFont typeface="Arial" pitchFamily="34" charset="0"/>
              <a:buChar char="•"/>
            </a:pPr>
            <a:r>
              <a:rPr lang="en-US" sz="1800" b="1" dirty="0" smtClean="0">
                <a:solidFill>
                  <a:schemeClr val="tx2">
                    <a:lumMod val="90000"/>
                  </a:schemeClr>
                </a:solidFill>
                <a:latin typeface="Copperplate Gothic Bold" pitchFamily="34" charset="0"/>
              </a:rPr>
              <a:t>Mechanical Breadth: </a:t>
            </a:r>
            <a:r>
              <a:rPr lang="en-US" sz="1800" dirty="0" smtClean="0">
                <a:latin typeface="Copperplate Gothic Bold" pitchFamily="34" charset="0"/>
              </a:rPr>
              <a:t>Check </a:t>
            </a:r>
            <a:r>
              <a:rPr lang="en-US" sz="1800" dirty="0">
                <a:latin typeface="Copperplate Gothic Bold" pitchFamily="34" charset="0"/>
              </a:rPr>
              <a:t>air handling system to see if it is large enough to </a:t>
            </a:r>
            <a:r>
              <a:rPr lang="en-US" sz="1800" dirty="0" smtClean="0">
                <a:latin typeface="Copperplate Gothic Bold" pitchFamily="34" charset="0"/>
              </a:rPr>
              <a:t>pressurize &amp; manage CFM for building during construction</a:t>
            </a:r>
            <a:endParaRPr lang="en-US" sz="1800" dirty="0">
              <a:latin typeface="Copperplate Gothic Bold" pitchFamily="34" charset="0"/>
            </a:endParaRPr>
          </a:p>
          <a:p>
            <a:pPr marL="742950" lvl="1" indent="-285750">
              <a:buFont typeface="Arial" pitchFamily="34" charset="0"/>
              <a:buChar char="•"/>
            </a:pPr>
            <a:r>
              <a:rPr lang="en-US" sz="1800" dirty="0" smtClean="0">
                <a:latin typeface="Copperplate Gothic Bold" pitchFamily="34" charset="0"/>
              </a:rPr>
              <a:t>Analyze </a:t>
            </a:r>
            <a:r>
              <a:rPr lang="en-US" sz="1800" dirty="0">
                <a:latin typeface="Copperplate Gothic Bold" pitchFamily="34" charset="0"/>
              </a:rPr>
              <a:t>ICRA matrix</a:t>
            </a:r>
          </a:p>
          <a:p>
            <a:pPr lvl="1">
              <a:defRPr/>
            </a:pPr>
            <a:endParaRPr lang="en-US" sz="1800" dirty="0">
              <a:latin typeface="Copperplate Gothic Bold" pitchFamily="34" charset="0"/>
            </a:endParaRPr>
          </a:p>
          <a:p>
            <a:pPr>
              <a:defRPr/>
            </a:pPr>
            <a:r>
              <a:rPr lang="en-US" sz="1800" b="1" dirty="0" smtClean="0">
                <a:solidFill>
                  <a:schemeClr val="bg1">
                    <a:lumMod val="50000"/>
                    <a:lumOff val="50000"/>
                  </a:schemeClr>
                </a:solidFill>
                <a:latin typeface="Copperplate Gothic Bold" pitchFamily="34" charset="0"/>
              </a:rPr>
              <a:t>Background:</a:t>
            </a:r>
            <a:endParaRPr lang="en-US" sz="1800" dirty="0">
              <a:latin typeface="Copperplate Gothic Bold" pitchFamily="34" charset="0"/>
            </a:endParaRPr>
          </a:p>
          <a:p>
            <a:pPr marL="742950" lvl="1" indent="-285750">
              <a:buFont typeface="Arial" pitchFamily="34" charset="0"/>
              <a:buChar char="•"/>
              <a:defRPr/>
            </a:pPr>
            <a:r>
              <a:rPr lang="en-US" sz="1800" dirty="0">
                <a:latin typeface="Copperplate Gothic Bold" pitchFamily="34" charset="0"/>
              </a:rPr>
              <a:t>Improperly designed and maintained environments pose numerous risks for </a:t>
            </a:r>
            <a:r>
              <a:rPr lang="en-US" sz="1800" dirty="0" smtClean="0">
                <a:latin typeface="Copperplate Gothic Bold" pitchFamily="34" charset="0"/>
              </a:rPr>
              <a:t>patients</a:t>
            </a:r>
          </a:p>
          <a:p>
            <a:pPr marL="1200150" lvl="2" indent="-285750">
              <a:buFont typeface="Arial" pitchFamily="34" charset="0"/>
              <a:buChar char="•"/>
              <a:defRPr/>
            </a:pPr>
            <a:r>
              <a:rPr lang="en-US" sz="1800" dirty="0" smtClean="0">
                <a:latin typeface="Copperplate Gothic Bold" pitchFamily="34" charset="0"/>
              </a:rPr>
              <a:t>Airborne Infections</a:t>
            </a:r>
          </a:p>
          <a:p>
            <a:pPr marL="1200150" lvl="2" indent="-285750">
              <a:buFont typeface="Arial" pitchFamily="34" charset="0"/>
              <a:buChar char="•"/>
              <a:defRPr/>
            </a:pPr>
            <a:r>
              <a:rPr lang="en-US" sz="1800" dirty="0" smtClean="0">
                <a:latin typeface="Copperplate Gothic Bold" pitchFamily="34" charset="0"/>
              </a:rPr>
              <a:t>Fires</a:t>
            </a:r>
          </a:p>
          <a:p>
            <a:pPr marL="1200150" lvl="2" indent="-285750">
              <a:buFont typeface="Arial" pitchFamily="34" charset="0"/>
              <a:buChar char="•"/>
              <a:defRPr/>
            </a:pPr>
            <a:r>
              <a:rPr lang="en-US" sz="1800" dirty="0" smtClean="0">
                <a:latin typeface="Copperplate Gothic Bold" pitchFamily="34" charset="0"/>
              </a:rPr>
              <a:t>chemical exposures</a:t>
            </a:r>
          </a:p>
          <a:p>
            <a:pPr marL="1200150" lvl="2" indent="-285750">
              <a:buFont typeface="Arial" pitchFamily="34" charset="0"/>
              <a:buChar char="•"/>
              <a:defRPr/>
            </a:pPr>
            <a:r>
              <a:rPr lang="en-US" sz="1800" dirty="0" smtClean="0">
                <a:latin typeface="Copperplate Gothic Bold" pitchFamily="34" charset="0"/>
              </a:rPr>
              <a:t>contaminated air</a:t>
            </a:r>
          </a:p>
        </p:txBody>
      </p:sp>
      <p:pic>
        <p:nvPicPr>
          <p:cNvPr id="23581" name="Picture 52" descr="penns state logo.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4800" y="228600"/>
            <a:ext cx="1114425" cy="593725"/>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23582" name="Picture 53" descr="penns state logo.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6012775" y="228600"/>
            <a:ext cx="1114425" cy="593725"/>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23584" name="TextBox 39"/>
          <p:cNvSpPr txBox="1">
            <a:spLocks noChangeArrowheads="1"/>
          </p:cNvSpPr>
          <p:nvPr/>
        </p:nvSpPr>
        <p:spPr bwMode="auto">
          <a:xfrm>
            <a:off x="26822400" y="6473825"/>
            <a:ext cx="457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200">
                <a:solidFill>
                  <a:schemeClr val="tx1"/>
                </a:solidFill>
                <a:latin typeface="Arial" charset="0"/>
              </a:defRPr>
            </a:lvl1pPr>
            <a:lvl2pPr marL="742950" indent="-285750" eaLnBrk="0" hangingPunct="0">
              <a:defRPr sz="2200">
                <a:solidFill>
                  <a:schemeClr val="tx1"/>
                </a:solidFill>
                <a:latin typeface="Arial" charset="0"/>
              </a:defRPr>
            </a:lvl2pPr>
            <a:lvl3pPr marL="1143000" indent="-228600" eaLnBrk="0" hangingPunct="0">
              <a:defRPr sz="2200">
                <a:solidFill>
                  <a:schemeClr val="tx1"/>
                </a:solidFill>
                <a:latin typeface="Arial" charset="0"/>
              </a:defRPr>
            </a:lvl3pPr>
            <a:lvl4pPr marL="1600200" indent="-228600" eaLnBrk="0" hangingPunct="0">
              <a:defRPr sz="2200">
                <a:solidFill>
                  <a:schemeClr val="tx1"/>
                </a:solidFill>
                <a:latin typeface="Arial" charset="0"/>
              </a:defRPr>
            </a:lvl4pPr>
            <a:lvl5pPr marL="2057400" indent="-228600" eaLnBrk="0" hangingPunct="0">
              <a:defRPr sz="2200">
                <a:solidFill>
                  <a:schemeClr val="tx1"/>
                </a:solidFill>
                <a:latin typeface="Arial" charset="0"/>
              </a:defRPr>
            </a:lvl5pPr>
            <a:lvl6pPr marL="2514600" indent="-228600" eaLnBrk="0" fontAlgn="base" hangingPunct="0">
              <a:spcBef>
                <a:spcPct val="0"/>
              </a:spcBef>
              <a:spcAft>
                <a:spcPct val="0"/>
              </a:spcAft>
              <a:defRPr sz="2200">
                <a:solidFill>
                  <a:schemeClr val="tx1"/>
                </a:solidFill>
                <a:latin typeface="Arial" charset="0"/>
              </a:defRPr>
            </a:lvl6pPr>
            <a:lvl7pPr marL="2971800" indent="-228600" eaLnBrk="0" fontAlgn="base" hangingPunct="0">
              <a:spcBef>
                <a:spcPct val="0"/>
              </a:spcBef>
              <a:spcAft>
                <a:spcPct val="0"/>
              </a:spcAft>
              <a:defRPr sz="2200">
                <a:solidFill>
                  <a:schemeClr val="tx1"/>
                </a:solidFill>
                <a:latin typeface="Arial" charset="0"/>
              </a:defRPr>
            </a:lvl7pPr>
            <a:lvl8pPr marL="3429000" indent="-228600" eaLnBrk="0" fontAlgn="base" hangingPunct="0">
              <a:spcBef>
                <a:spcPct val="0"/>
              </a:spcBef>
              <a:spcAft>
                <a:spcPct val="0"/>
              </a:spcAft>
              <a:defRPr sz="2200">
                <a:solidFill>
                  <a:schemeClr val="tx1"/>
                </a:solidFill>
                <a:latin typeface="Arial" charset="0"/>
              </a:defRPr>
            </a:lvl8pPr>
            <a:lvl9pPr marL="3886200" indent="-228600" eaLnBrk="0" fontAlgn="base" hangingPunct="0">
              <a:spcBef>
                <a:spcPct val="0"/>
              </a:spcBef>
              <a:spcAft>
                <a:spcPct val="0"/>
              </a:spcAft>
              <a:defRPr sz="2200">
                <a:solidFill>
                  <a:schemeClr val="tx1"/>
                </a:solidFill>
                <a:latin typeface="Arial" charset="0"/>
              </a:defRPr>
            </a:lvl9pPr>
          </a:lstStyle>
          <a:p>
            <a:pPr eaLnBrk="1" hangingPunct="1"/>
            <a:fld id="{FBBAE181-011A-42DE-B96B-556D36D4FE92}" type="slidenum">
              <a:rPr lang="en-US" sz="1400" b="1">
                <a:latin typeface="Copperplate Gothic Bold" pitchFamily="34" charset="0"/>
              </a:rPr>
              <a:pPr eaLnBrk="1" hangingPunct="1"/>
              <a:t>27</a:t>
            </a:fld>
            <a:endParaRPr lang="en-US" sz="1400" b="1">
              <a:latin typeface="Copperplate Gothic Bold" pitchFamily="34" charset="0"/>
            </a:endParaRPr>
          </a:p>
        </p:txBody>
      </p:sp>
      <p:pic>
        <p:nvPicPr>
          <p:cNvPr id="36" name="Picture 35"/>
          <p:cNvPicPr/>
          <p:nvPr/>
        </p:nvPicPr>
        <p:blipFill>
          <a:blip r:embed="rId4">
            <a:extLst>
              <a:ext uri="{28A0092B-C50C-407E-A947-70E740481C1C}">
                <a14:useLocalDpi xmlns:a14="http://schemas.microsoft.com/office/drawing/2010/main" val="0"/>
              </a:ext>
            </a:extLst>
          </a:blip>
          <a:srcRect/>
          <a:stretch>
            <a:fillRect/>
          </a:stretch>
        </p:blipFill>
        <p:spPr bwMode="auto">
          <a:xfrm>
            <a:off x="1419225" y="6170610"/>
            <a:ext cx="1728788" cy="457200"/>
          </a:xfrm>
          <a:prstGeom prst="rect">
            <a:avLst/>
          </a:prstGeom>
          <a:noFill/>
          <a:ln>
            <a:noFill/>
          </a:ln>
        </p:spPr>
      </p:pic>
      <p:pic>
        <p:nvPicPr>
          <p:cNvPr id="37" name="Picture 36"/>
          <p:cNvPicPr/>
          <p:nvPr/>
        </p:nvPicPr>
        <p:blipFill>
          <a:blip r:embed="rId5">
            <a:extLst>
              <a:ext uri="{28A0092B-C50C-407E-A947-70E740481C1C}">
                <a14:useLocalDpi xmlns:a14="http://schemas.microsoft.com/office/drawing/2010/main" val="0"/>
              </a:ext>
            </a:extLst>
          </a:blip>
          <a:srcRect/>
          <a:stretch>
            <a:fillRect/>
          </a:stretch>
        </p:blipFill>
        <p:spPr bwMode="auto">
          <a:xfrm>
            <a:off x="570819" y="6170610"/>
            <a:ext cx="582386" cy="457201"/>
          </a:xfrm>
          <a:prstGeom prst="rect">
            <a:avLst/>
          </a:prstGeom>
          <a:noFill/>
          <a:ln>
            <a:noFill/>
          </a:ln>
        </p:spPr>
      </p:pic>
      <p:pic>
        <p:nvPicPr>
          <p:cNvPr id="21507"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53000" y="2362199"/>
            <a:ext cx="2819400" cy="2806869"/>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508"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1394514" y="2642094"/>
            <a:ext cx="2930971" cy="2247078"/>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30546943"/>
      </p:ext>
    </p:extLst>
  </p:cSld>
  <p:clrMapOvr>
    <a:masterClrMapping/>
  </p:clrMapOvr>
  <p:transition spd="med">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p:cNvSpPr txBox="1"/>
          <p:nvPr/>
        </p:nvSpPr>
        <p:spPr>
          <a:xfrm>
            <a:off x="18288000" y="0"/>
            <a:ext cx="9144000" cy="1077913"/>
          </a:xfrm>
          <a:prstGeom prst="rect">
            <a:avLst/>
          </a:prstGeom>
          <a:gradFill flip="none" rotWithShape="1">
            <a:gsLst>
              <a:gs pos="0">
                <a:srgbClr val="2E5C8E">
                  <a:shade val="30000"/>
                  <a:satMod val="115000"/>
                </a:srgbClr>
              </a:gs>
              <a:gs pos="50000">
                <a:srgbClr val="2E5C8E">
                  <a:shade val="67500"/>
                  <a:satMod val="115000"/>
                </a:srgbClr>
              </a:gs>
              <a:gs pos="100000">
                <a:srgbClr val="2E5C8E">
                  <a:shade val="100000"/>
                  <a:satMod val="115000"/>
                </a:srgbClr>
              </a:gs>
            </a:gsLst>
            <a:lin ang="5400000" scaled="1"/>
            <a:tileRect/>
          </a:gradFill>
          <a:ln>
            <a:noFill/>
          </a:ln>
        </p:spPr>
        <p:txBody>
          <a:bodyPr anchor="ctr">
            <a:spAutoFit/>
          </a:bodyPr>
          <a:lstStyle/>
          <a:p>
            <a:pPr algn="ctr">
              <a:defRPr/>
            </a:pPr>
            <a:r>
              <a:rPr lang="en-US" sz="1800" dirty="0">
                <a:effectLst>
                  <a:outerShdw blurRad="38100" dist="38100" dir="2700000" algn="tl">
                    <a:srgbClr val="000000">
                      <a:alpha val="43137"/>
                    </a:srgbClr>
                  </a:outerShdw>
                </a:effectLst>
                <a:latin typeface="Copperplate Gothic Bold" pitchFamily="34" charset="0"/>
              </a:rPr>
              <a:t>Saint Vincent Health Center</a:t>
            </a:r>
          </a:p>
          <a:p>
            <a:pPr algn="ctr">
              <a:defRPr/>
            </a:pPr>
            <a:r>
              <a:rPr lang="en-US" sz="1600" dirty="0">
                <a:effectLst>
                  <a:outerShdw blurRad="38100" dist="38100" dir="2700000" algn="tl">
                    <a:srgbClr val="000000">
                      <a:alpha val="43137"/>
                    </a:srgbClr>
                  </a:outerShdw>
                </a:effectLst>
                <a:latin typeface="Copperplate Gothic Bold" pitchFamily="34" charset="0"/>
              </a:rPr>
              <a:t>New Addition Building</a:t>
            </a:r>
          </a:p>
          <a:p>
            <a:pPr algn="ctr">
              <a:defRPr/>
            </a:pPr>
            <a:r>
              <a:rPr lang="en-US" sz="1200" dirty="0">
                <a:effectLst>
                  <a:outerShdw blurRad="38100" dist="38100" dir="2700000" algn="tl">
                    <a:srgbClr val="000000">
                      <a:alpha val="43137"/>
                    </a:srgbClr>
                  </a:outerShdw>
                </a:effectLst>
                <a:latin typeface="Copperplate Gothic Bold" pitchFamily="34" charset="0"/>
              </a:rPr>
              <a:t>Erie, PA</a:t>
            </a:r>
          </a:p>
          <a:p>
            <a:pPr algn="ctr">
              <a:defRPr/>
            </a:pPr>
            <a:endParaRPr lang="en-US" sz="800" dirty="0" smtClean="0">
              <a:effectLst>
                <a:outerShdw blurRad="38100" dist="38100" dir="2700000" algn="tl">
                  <a:srgbClr val="000000">
                    <a:alpha val="43137"/>
                  </a:srgbClr>
                </a:outerShdw>
              </a:effectLst>
              <a:latin typeface="Copperplate Gothic Bold" pitchFamily="34" charset="0"/>
            </a:endParaRPr>
          </a:p>
          <a:p>
            <a:pPr algn="ctr">
              <a:defRPr/>
            </a:pPr>
            <a:r>
              <a:rPr lang="en-US" sz="1000" dirty="0" smtClean="0">
                <a:effectLst>
                  <a:outerShdw blurRad="38100" dist="38100" dir="2700000" algn="tl">
                    <a:srgbClr val="000000">
                      <a:alpha val="43137"/>
                    </a:srgbClr>
                  </a:outerShdw>
                </a:effectLst>
                <a:latin typeface="Copperplate Gothic Bold" pitchFamily="34" charset="0"/>
              </a:rPr>
              <a:t>TYLER JAGGI | CONSTRUCTION MANAGEMENT</a:t>
            </a:r>
            <a:endParaRPr lang="en-US" sz="1000" dirty="0">
              <a:effectLst>
                <a:outerShdw blurRad="38100" dist="38100" dir="2700000" algn="tl">
                  <a:srgbClr val="000000">
                    <a:alpha val="43137"/>
                  </a:srgbClr>
                </a:outerShdw>
              </a:effectLst>
              <a:latin typeface="Copperplate Gothic Bold" pitchFamily="34" charset="0"/>
            </a:endParaRPr>
          </a:p>
        </p:txBody>
      </p:sp>
      <p:sp>
        <p:nvSpPr>
          <p:cNvPr id="17" name="TextBox 16"/>
          <p:cNvSpPr txBox="1"/>
          <p:nvPr/>
        </p:nvSpPr>
        <p:spPr>
          <a:xfrm>
            <a:off x="9144000" y="0"/>
            <a:ext cx="9144000" cy="1077913"/>
          </a:xfrm>
          <a:prstGeom prst="rect">
            <a:avLst/>
          </a:prstGeom>
          <a:gradFill flip="none" rotWithShape="1">
            <a:gsLst>
              <a:gs pos="0">
                <a:schemeClr val="bg1">
                  <a:lumMod val="65000"/>
                  <a:lumOff val="35000"/>
                  <a:shade val="30000"/>
                  <a:satMod val="115000"/>
                </a:schemeClr>
              </a:gs>
              <a:gs pos="50000">
                <a:schemeClr val="bg1">
                  <a:lumMod val="65000"/>
                  <a:lumOff val="35000"/>
                  <a:shade val="67500"/>
                  <a:satMod val="115000"/>
                </a:schemeClr>
              </a:gs>
              <a:gs pos="100000">
                <a:schemeClr val="bg1">
                  <a:lumMod val="65000"/>
                  <a:lumOff val="35000"/>
                  <a:shade val="100000"/>
                  <a:satMod val="115000"/>
                </a:schemeClr>
              </a:gs>
            </a:gsLst>
            <a:lin ang="5400000" scaled="1"/>
            <a:tileRect/>
          </a:gradFill>
          <a:ln>
            <a:noFill/>
          </a:ln>
        </p:spPr>
        <p:txBody>
          <a:bodyPr anchor="ctr">
            <a:spAutoFit/>
          </a:bodyPr>
          <a:lstStyle/>
          <a:p>
            <a:pPr algn="ctr">
              <a:defRPr/>
            </a:pPr>
            <a:endParaRPr lang="en-US" sz="1000" dirty="0">
              <a:latin typeface="Copperplate Gothic Bold" pitchFamily="34" charset="0"/>
            </a:endParaRPr>
          </a:p>
          <a:p>
            <a:pPr algn="ctr">
              <a:defRPr/>
            </a:pPr>
            <a:endParaRPr lang="en-US" sz="1000" dirty="0">
              <a:latin typeface="Copperplate Gothic Bold" pitchFamily="34" charset="0"/>
            </a:endParaRPr>
          </a:p>
          <a:p>
            <a:pPr algn="ctr">
              <a:defRPr/>
            </a:pPr>
            <a:r>
              <a:rPr lang="en-US" sz="2400" b="1" dirty="0" smtClean="0">
                <a:effectLst>
                  <a:outerShdw blurRad="38100" dist="38100" dir="2700000" algn="tl">
                    <a:srgbClr val="000000">
                      <a:alpha val="43137"/>
                    </a:srgbClr>
                  </a:outerShdw>
                </a:effectLst>
                <a:latin typeface="Copperplate Gothic Bold" pitchFamily="34" charset="0"/>
              </a:rPr>
              <a:t>ANALYSIS #4: ICRA PLAN</a:t>
            </a:r>
            <a:endParaRPr lang="en-US" sz="2400" b="1" dirty="0">
              <a:effectLst>
                <a:outerShdw blurRad="38100" dist="38100" dir="2700000" algn="tl">
                  <a:srgbClr val="000000">
                    <a:alpha val="43137"/>
                  </a:srgbClr>
                </a:outerShdw>
              </a:effectLst>
              <a:latin typeface="Copperplate Gothic Bold" pitchFamily="34" charset="0"/>
            </a:endParaRPr>
          </a:p>
          <a:p>
            <a:pPr algn="ctr">
              <a:defRPr/>
            </a:pPr>
            <a:endParaRPr lang="en-US" sz="1000" dirty="0">
              <a:latin typeface="Copperplate Gothic Bold" pitchFamily="34" charset="0"/>
            </a:endParaRPr>
          </a:p>
          <a:p>
            <a:pPr algn="ctr">
              <a:defRPr/>
            </a:pPr>
            <a:endParaRPr lang="en-US" sz="1000" dirty="0">
              <a:latin typeface="Copperplate Gothic Bold" pitchFamily="34" charset="0"/>
            </a:endParaRPr>
          </a:p>
        </p:txBody>
      </p:sp>
      <p:sp>
        <p:nvSpPr>
          <p:cNvPr id="6" name="TextBox 5"/>
          <p:cNvSpPr txBox="1"/>
          <p:nvPr/>
        </p:nvSpPr>
        <p:spPr>
          <a:xfrm>
            <a:off x="0" y="0"/>
            <a:ext cx="9144000" cy="1077913"/>
          </a:xfrm>
          <a:prstGeom prst="rect">
            <a:avLst/>
          </a:prstGeom>
          <a:gradFill flip="none" rotWithShape="1">
            <a:gsLst>
              <a:gs pos="0">
                <a:srgbClr val="2E5C8E">
                  <a:shade val="30000"/>
                  <a:satMod val="115000"/>
                </a:srgbClr>
              </a:gs>
              <a:gs pos="50000">
                <a:srgbClr val="2E5C8E">
                  <a:shade val="67500"/>
                  <a:satMod val="115000"/>
                </a:srgbClr>
              </a:gs>
              <a:gs pos="100000">
                <a:srgbClr val="2E5C8E">
                  <a:shade val="100000"/>
                  <a:satMod val="115000"/>
                </a:srgbClr>
              </a:gs>
            </a:gsLst>
            <a:lin ang="5400000" scaled="1"/>
            <a:tileRect/>
          </a:gradFill>
          <a:ln>
            <a:noFill/>
          </a:ln>
        </p:spPr>
        <p:txBody>
          <a:bodyPr anchor="ctr">
            <a:spAutoFit/>
          </a:bodyPr>
          <a:lstStyle/>
          <a:p>
            <a:pPr algn="ctr">
              <a:defRPr/>
            </a:pPr>
            <a:r>
              <a:rPr lang="en-US" sz="1800" dirty="0" smtClean="0">
                <a:effectLst>
                  <a:outerShdw blurRad="38100" dist="38100" dir="2700000" algn="tl">
                    <a:srgbClr val="000000">
                      <a:alpha val="43137"/>
                    </a:srgbClr>
                  </a:outerShdw>
                </a:effectLst>
                <a:latin typeface="Copperplate Gothic Bold" pitchFamily="34" charset="0"/>
              </a:rPr>
              <a:t>Saint Vincent Health Center</a:t>
            </a:r>
            <a:endParaRPr lang="en-US" sz="1800" dirty="0">
              <a:effectLst>
                <a:outerShdw blurRad="38100" dist="38100" dir="2700000" algn="tl">
                  <a:srgbClr val="000000">
                    <a:alpha val="43137"/>
                  </a:srgbClr>
                </a:outerShdw>
              </a:effectLst>
              <a:latin typeface="Copperplate Gothic Bold" pitchFamily="34" charset="0"/>
            </a:endParaRPr>
          </a:p>
          <a:p>
            <a:pPr algn="ctr">
              <a:defRPr/>
            </a:pPr>
            <a:r>
              <a:rPr lang="en-US" sz="1600" dirty="0" smtClean="0">
                <a:effectLst>
                  <a:outerShdw blurRad="38100" dist="38100" dir="2700000" algn="tl">
                    <a:srgbClr val="000000">
                      <a:alpha val="43137"/>
                    </a:srgbClr>
                  </a:outerShdw>
                </a:effectLst>
                <a:latin typeface="Copperplate Gothic Bold" pitchFamily="34" charset="0"/>
              </a:rPr>
              <a:t>New Addition Building</a:t>
            </a:r>
            <a:endParaRPr lang="en-US" sz="1600" dirty="0">
              <a:effectLst>
                <a:outerShdw blurRad="38100" dist="38100" dir="2700000" algn="tl">
                  <a:srgbClr val="000000">
                    <a:alpha val="43137"/>
                  </a:srgbClr>
                </a:outerShdw>
              </a:effectLst>
              <a:latin typeface="Copperplate Gothic Bold" pitchFamily="34" charset="0"/>
            </a:endParaRPr>
          </a:p>
          <a:p>
            <a:pPr algn="ctr">
              <a:defRPr/>
            </a:pPr>
            <a:r>
              <a:rPr lang="en-US" sz="1200" dirty="0" smtClean="0">
                <a:effectLst>
                  <a:outerShdw blurRad="38100" dist="38100" dir="2700000" algn="tl">
                    <a:srgbClr val="000000">
                      <a:alpha val="43137"/>
                    </a:srgbClr>
                  </a:outerShdw>
                </a:effectLst>
                <a:latin typeface="Copperplate Gothic Bold" pitchFamily="34" charset="0"/>
              </a:rPr>
              <a:t>Erie, PA</a:t>
            </a:r>
            <a:endParaRPr lang="en-US" sz="1200" dirty="0">
              <a:effectLst>
                <a:outerShdw blurRad="38100" dist="38100" dir="2700000" algn="tl">
                  <a:srgbClr val="000000">
                    <a:alpha val="43137"/>
                  </a:srgbClr>
                </a:outerShdw>
              </a:effectLst>
              <a:latin typeface="Copperplate Gothic Bold" pitchFamily="34" charset="0"/>
            </a:endParaRPr>
          </a:p>
          <a:p>
            <a:pPr algn="ctr">
              <a:defRPr/>
            </a:pPr>
            <a:endParaRPr lang="en-US" sz="800" dirty="0">
              <a:effectLst>
                <a:outerShdw blurRad="38100" dist="38100" dir="2700000" algn="tl">
                  <a:srgbClr val="000000">
                    <a:alpha val="43137"/>
                  </a:srgbClr>
                </a:outerShdw>
              </a:effectLst>
              <a:latin typeface="Copperplate Gothic Bold" pitchFamily="34" charset="0"/>
            </a:endParaRPr>
          </a:p>
          <a:p>
            <a:pPr algn="ctr">
              <a:defRPr/>
            </a:pPr>
            <a:r>
              <a:rPr lang="en-US" sz="1000" dirty="0" smtClean="0">
                <a:effectLst>
                  <a:outerShdw blurRad="38100" dist="38100" dir="2700000" algn="tl">
                    <a:srgbClr val="000000">
                      <a:alpha val="43137"/>
                    </a:srgbClr>
                  </a:outerShdw>
                </a:effectLst>
                <a:latin typeface="Copperplate Gothic Bold" pitchFamily="34" charset="0"/>
              </a:rPr>
              <a:t>Tyler </a:t>
            </a:r>
            <a:r>
              <a:rPr lang="en-US" sz="1000" dirty="0" err="1" smtClean="0">
                <a:effectLst>
                  <a:outerShdw blurRad="38100" dist="38100" dir="2700000" algn="tl">
                    <a:srgbClr val="000000">
                      <a:alpha val="43137"/>
                    </a:srgbClr>
                  </a:outerShdw>
                </a:effectLst>
                <a:latin typeface="Copperplate Gothic Bold" pitchFamily="34" charset="0"/>
              </a:rPr>
              <a:t>jaggi</a:t>
            </a:r>
            <a:r>
              <a:rPr lang="en-US" sz="1000" dirty="0" smtClean="0">
                <a:effectLst>
                  <a:outerShdw blurRad="38100" dist="38100" dir="2700000" algn="tl">
                    <a:srgbClr val="000000">
                      <a:alpha val="43137"/>
                    </a:srgbClr>
                  </a:outerShdw>
                </a:effectLst>
                <a:latin typeface="Copperplate Gothic Bold" pitchFamily="34" charset="0"/>
              </a:rPr>
              <a:t> | </a:t>
            </a:r>
            <a:r>
              <a:rPr lang="en-US" sz="1000" dirty="0">
                <a:effectLst>
                  <a:outerShdw blurRad="38100" dist="38100" dir="2700000" algn="tl">
                    <a:srgbClr val="000000">
                      <a:alpha val="43137"/>
                    </a:srgbClr>
                  </a:outerShdw>
                </a:effectLst>
                <a:latin typeface="Copperplate Gothic Bold" pitchFamily="34" charset="0"/>
              </a:rPr>
              <a:t>CONSTRUCTION MANAGEMENT</a:t>
            </a:r>
          </a:p>
        </p:txBody>
      </p:sp>
      <p:sp>
        <p:nvSpPr>
          <p:cNvPr id="4" name="TextBox 3"/>
          <p:cNvSpPr txBox="1"/>
          <p:nvPr/>
        </p:nvSpPr>
        <p:spPr>
          <a:xfrm>
            <a:off x="0" y="1058863"/>
            <a:ext cx="3810000" cy="5899692"/>
          </a:xfrm>
          <a:prstGeom prst="rect">
            <a:avLst/>
          </a:prstGeom>
          <a:solidFill>
            <a:schemeClr val="bg1"/>
          </a:solidFill>
          <a:ln>
            <a:noFill/>
          </a:ln>
        </p:spPr>
        <p:txBody>
          <a:bodyPr wrap="square">
            <a:spAutoFit/>
          </a:bodyPr>
          <a:lstStyle/>
          <a:p>
            <a:pPr>
              <a:defRPr/>
            </a:pPr>
            <a:endParaRPr lang="en-US" sz="1200" dirty="0">
              <a:latin typeface="Copperplate Gothic Bold" pitchFamily="34" charset="0"/>
            </a:endParaRPr>
          </a:p>
          <a:p>
            <a:pPr>
              <a:defRPr/>
            </a:pPr>
            <a:r>
              <a:rPr lang="en-US" sz="1200" dirty="0">
                <a:effectLst>
                  <a:outerShdw blurRad="38100" dist="38100" dir="2700000" algn="tl">
                    <a:srgbClr val="000000">
                      <a:alpha val="43137"/>
                    </a:srgbClr>
                  </a:outerShdw>
                </a:effectLst>
                <a:latin typeface="Copperplate Gothic Bold" pitchFamily="34" charset="0"/>
              </a:rPr>
              <a:t>PRESENTATION OUTLINE:</a:t>
            </a:r>
          </a:p>
          <a:p>
            <a:pPr>
              <a:defRPr/>
            </a:pPr>
            <a:endParaRPr lang="en-US" sz="800" dirty="0">
              <a:latin typeface="Copperplate Gothic Bold" pitchFamily="34" charset="0"/>
            </a:endParaRPr>
          </a:p>
          <a:p>
            <a:pPr marL="857250" lvl="1" indent="-400050">
              <a:lnSpc>
                <a:spcPct val="150000"/>
              </a:lnSpc>
              <a:buFont typeface="+mj-lt"/>
              <a:buAutoNum type="romanUcPeriod"/>
              <a:defRPr/>
            </a:pPr>
            <a:r>
              <a:rPr lang="en-US" sz="1000" dirty="0">
                <a:solidFill>
                  <a:schemeClr val="bg1">
                    <a:lumMod val="50000"/>
                    <a:lumOff val="50000"/>
                  </a:schemeClr>
                </a:solidFill>
                <a:latin typeface="Copperplate Gothic Bold" pitchFamily="34" charset="0"/>
              </a:rPr>
              <a:t>PROJECT BACKGROUND</a:t>
            </a:r>
          </a:p>
          <a:p>
            <a:pPr marL="857250" lvl="1" indent="-400050">
              <a:lnSpc>
                <a:spcPct val="150000"/>
              </a:lnSpc>
              <a:buFont typeface="+mj-lt"/>
              <a:buAutoNum type="romanUcPeriod"/>
              <a:defRPr/>
            </a:pPr>
            <a:r>
              <a:rPr lang="en-US" sz="1000" dirty="0">
                <a:solidFill>
                  <a:schemeClr val="bg1">
                    <a:lumMod val="50000"/>
                    <a:lumOff val="50000"/>
                  </a:schemeClr>
                </a:solidFill>
                <a:latin typeface="Copperplate Gothic Bold" pitchFamily="34" charset="0"/>
              </a:rPr>
              <a:t>ANALYSIS #1: </a:t>
            </a:r>
            <a:r>
              <a:rPr lang="en-US" sz="1000" dirty="0" smtClean="0">
                <a:solidFill>
                  <a:schemeClr val="bg1">
                    <a:lumMod val="50000"/>
                    <a:lumOff val="50000"/>
                  </a:schemeClr>
                </a:solidFill>
                <a:latin typeface="Copperplate Gothic Bold" pitchFamily="34" charset="0"/>
              </a:rPr>
              <a:t>Re-Sequencing Phasing</a:t>
            </a:r>
            <a:endParaRPr lang="en-US" sz="1000" dirty="0">
              <a:solidFill>
                <a:schemeClr val="bg1">
                  <a:lumMod val="50000"/>
                  <a:lumOff val="50000"/>
                </a:schemeClr>
              </a:solidFill>
              <a:latin typeface="Copperplate Gothic Bold" pitchFamily="34" charset="0"/>
            </a:endParaRPr>
          </a:p>
          <a:p>
            <a:pPr marL="1314450" lvl="2" indent="-400050">
              <a:lnSpc>
                <a:spcPct val="150000"/>
              </a:lnSpc>
              <a:buFont typeface="+mj-lt"/>
              <a:buAutoNum type="romanUcPeriod"/>
              <a:defRPr/>
            </a:pPr>
            <a:r>
              <a:rPr lang="en-US" sz="1000" dirty="0" smtClean="0">
                <a:solidFill>
                  <a:schemeClr val="bg1">
                    <a:lumMod val="50000"/>
                    <a:lumOff val="50000"/>
                  </a:schemeClr>
                </a:solidFill>
                <a:latin typeface="Copperplate Gothic Bold" pitchFamily="34" charset="0"/>
              </a:rPr>
              <a:t>Background</a:t>
            </a:r>
            <a:endParaRPr lang="en-US" sz="1000" dirty="0">
              <a:solidFill>
                <a:schemeClr val="bg1">
                  <a:lumMod val="50000"/>
                  <a:lumOff val="50000"/>
                </a:schemeClr>
              </a:solidFill>
              <a:latin typeface="Copperplate Gothic Bold" pitchFamily="34" charset="0"/>
            </a:endParaRPr>
          </a:p>
          <a:p>
            <a:pPr marL="1314450" lvl="2" indent="-400050">
              <a:lnSpc>
                <a:spcPct val="150000"/>
              </a:lnSpc>
              <a:buFont typeface="+mj-lt"/>
              <a:buAutoNum type="romanUcPeriod"/>
              <a:defRPr/>
            </a:pPr>
            <a:r>
              <a:rPr lang="en-US" sz="1000" dirty="0" smtClean="0">
                <a:solidFill>
                  <a:schemeClr val="bg1">
                    <a:lumMod val="50000"/>
                    <a:lumOff val="50000"/>
                  </a:schemeClr>
                </a:solidFill>
                <a:latin typeface="Copperplate Gothic Bold" pitchFamily="34" charset="0"/>
              </a:rPr>
              <a:t>Case Findings</a:t>
            </a:r>
            <a:endParaRPr lang="en-US" sz="1000" dirty="0">
              <a:solidFill>
                <a:schemeClr val="bg1">
                  <a:lumMod val="50000"/>
                  <a:lumOff val="50000"/>
                </a:schemeClr>
              </a:solidFill>
              <a:latin typeface="Copperplate Gothic Bold" pitchFamily="34" charset="0"/>
            </a:endParaRPr>
          </a:p>
          <a:p>
            <a:pPr marL="1314450" lvl="2" indent="-400050">
              <a:lnSpc>
                <a:spcPct val="150000"/>
              </a:lnSpc>
              <a:buFont typeface="+mj-lt"/>
              <a:buAutoNum type="romanUcPeriod"/>
              <a:defRPr/>
            </a:pPr>
            <a:r>
              <a:rPr lang="en-US" sz="1000" dirty="0" smtClean="0">
                <a:solidFill>
                  <a:schemeClr val="bg1">
                    <a:lumMod val="50000"/>
                    <a:lumOff val="50000"/>
                  </a:schemeClr>
                </a:solidFill>
                <a:latin typeface="Copperplate Gothic Bold" pitchFamily="34" charset="0"/>
              </a:rPr>
              <a:t>Recommendations</a:t>
            </a:r>
            <a:endParaRPr lang="en-US" sz="1000" dirty="0">
              <a:solidFill>
                <a:schemeClr val="bg1">
                  <a:lumMod val="50000"/>
                  <a:lumOff val="50000"/>
                </a:schemeClr>
              </a:solidFill>
              <a:latin typeface="Copperplate Gothic Bold" pitchFamily="34" charset="0"/>
            </a:endParaRPr>
          </a:p>
          <a:p>
            <a:pPr marL="857250" lvl="1" indent="-400050">
              <a:lnSpc>
                <a:spcPct val="150000"/>
              </a:lnSpc>
              <a:buFont typeface="+mj-lt"/>
              <a:buAutoNum type="romanUcPeriod"/>
              <a:defRPr/>
            </a:pPr>
            <a:r>
              <a:rPr lang="en-US" sz="1000" dirty="0">
                <a:solidFill>
                  <a:schemeClr val="bg1">
                    <a:lumMod val="50000"/>
                    <a:lumOff val="50000"/>
                  </a:schemeClr>
                </a:solidFill>
                <a:latin typeface="Copperplate Gothic Bold" pitchFamily="34" charset="0"/>
              </a:rPr>
              <a:t>ANALYSIS #2: Precast Façade</a:t>
            </a:r>
          </a:p>
          <a:p>
            <a:pPr marL="1314450" lvl="2" indent="-400050">
              <a:lnSpc>
                <a:spcPct val="150000"/>
              </a:lnSpc>
              <a:buFont typeface="+mj-lt"/>
              <a:buAutoNum type="romanUcPeriod"/>
              <a:defRPr/>
            </a:pPr>
            <a:r>
              <a:rPr lang="en-US" sz="1000" dirty="0">
                <a:solidFill>
                  <a:schemeClr val="bg1">
                    <a:lumMod val="50000"/>
                    <a:lumOff val="50000"/>
                  </a:schemeClr>
                </a:solidFill>
                <a:latin typeface="Copperplate Gothic Bold" pitchFamily="34" charset="0"/>
              </a:rPr>
              <a:t>Design</a:t>
            </a:r>
          </a:p>
          <a:p>
            <a:pPr marL="1314450" lvl="2" indent="-400050">
              <a:lnSpc>
                <a:spcPct val="150000"/>
              </a:lnSpc>
              <a:buFont typeface="+mj-lt"/>
              <a:buAutoNum type="romanUcPeriod"/>
              <a:defRPr/>
            </a:pPr>
            <a:r>
              <a:rPr lang="en-US" sz="1000" dirty="0">
                <a:solidFill>
                  <a:schemeClr val="bg1">
                    <a:lumMod val="50000"/>
                    <a:lumOff val="50000"/>
                  </a:schemeClr>
                </a:solidFill>
                <a:latin typeface="Copperplate Gothic Bold" pitchFamily="34" charset="0"/>
              </a:rPr>
              <a:t>Structural Impact</a:t>
            </a:r>
          </a:p>
          <a:p>
            <a:pPr marL="1314450" lvl="2" indent="-400050">
              <a:lnSpc>
                <a:spcPct val="150000"/>
              </a:lnSpc>
              <a:buFont typeface="+mj-lt"/>
              <a:buAutoNum type="romanUcPeriod"/>
              <a:defRPr/>
            </a:pPr>
            <a:r>
              <a:rPr lang="en-US" sz="1000" dirty="0">
                <a:solidFill>
                  <a:schemeClr val="bg1">
                    <a:lumMod val="50000"/>
                    <a:lumOff val="50000"/>
                  </a:schemeClr>
                </a:solidFill>
                <a:latin typeface="Copperplate Gothic Bold" pitchFamily="34" charset="0"/>
              </a:rPr>
              <a:t>Schedule/Cost Impact</a:t>
            </a:r>
          </a:p>
          <a:p>
            <a:pPr marL="1314450" lvl="2" indent="-400050">
              <a:lnSpc>
                <a:spcPct val="150000"/>
              </a:lnSpc>
              <a:buFont typeface="+mj-lt"/>
              <a:buAutoNum type="romanUcPeriod"/>
              <a:defRPr/>
            </a:pPr>
            <a:r>
              <a:rPr lang="en-US" sz="1000" dirty="0" smtClean="0">
                <a:solidFill>
                  <a:schemeClr val="bg1">
                    <a:lumMod val="50000"/>
                    <a:lumOff val="50000"/>
                  </a:schemeClr>
                </a:solidFill>
                <a:latin typeface="Copperplate Gothic Bold" pitchFamily="34" charset="0"/>
              </a:rPr>
              <a:t>Project Impact</a:t>
            </a:r>
            <a:endParaRPr lang="en-US" sz="1000" dirty="0">
              <a:solidFill>
                <a:schemeClr val="bg1">
                  <a:lumMod val="50000"/>
                  <a:lumOff val="50000"/>
                </a:schemeClr>
              </a:solidFill>
              <a:latin typeface="Copperplate Gothic Bold" pitchFamily="34" charset="0"/>
            </a:endParaRPr>
          </a:p>
          <a:p>
            <a:pPr marL="1314450" lvl="2" indent="-400050">
              <a:lnSpc>
                <a:spcPct val="150000"/>
              </a:lnSpc>
              <a:buFont typeface="+mj-lt"/>
              <a:buAutoNum type="romanUcPeriod"/>
              <a:defRPr/>
            </a:pPr>
            <a:r>
              <a:rPr lang="en-US" sz="1000" dirty="0" smtClean="0">
                <a:solidFill>
                  <a:schemeClr val="bg1">
                    <a:lumMod val="50000"/>
                    <a:lumOff val="50000"/>
                  </a:schemeClr>
                </a:solidFill>
                <a:latin typeface="Copperplate Gothic Bold" pitchFamily="34" charset="0"/>
              </a:rPr>
              <a:t>The Choice</a:t>
            </a:r>
            <a:endParaRPr lang="en-US" sz="1000" dirty="0">
              <a:solidFill>
                <a:schemeClr val="bg1">
                  <a:lumMod val="50000"/>
                  <a:lumOff val="50000"/>
                </a:schemeClr>
              </a:solidFill>
              <a:latin typeface="Copperplate Gothic Bold" pitchFamily="34" charset="0"/>
            </a:endParaRPr>
          </a:p>
          <a:p>
            <a:pPr marL="857250" lvl="1" indent="-400050">
              <a:lnSpc>
                <a:spcPct val="150000"/>
              </a:lnSpc>
              <a:buFont typeface="+mj-lt"/>
              <a:buAutoNum type="romanUcPeriod"/>
              <a:defRPr/>
            </a:pPr>
            <a:r>
              <a:rPr lang="en-US" sz="1000" dirty="0">
                <a:solidFill>
                  <a:schemeClr val="bg1">
                    <a:lumMod val="50000"/>
                    <a:lumOff val="50000"/>
                  </a:schemeClr>
                </a:solidFill>
                <a:latin typeface="Copperplate Gothic Bold" pitchFamily="34" charset="0"/>
              </a:rPr>
              <a:t>ANALYSIS #3: </a:t>
            </a:r>
            <a:r>
              <a:rPr lang="en-US" sz="1000" dirty="0" smtClean="0">
                <a:solidFill>
                  <a:schemeClr val="bg1">
                    <a:lumMod val="50000"/>
                    <a:lumOff val="50000"/>
                  </a:schemeClr>
                </a:solidFill>
                <a:latin typeface="Copperplate Gothic Bold" pitchFamily="34" charset="0"/>
              </a:rPr>
              <a:t> BIM  Implementation </a:t>
            </a:r>
          </a:p>
          <a:p>
            <a:pPr marL="857250" lvl="1" indent="-400050">
              <a:lnSpc>
                <a:spcPct val="150000"/>
              </a:lnSpc>
              <a:buFont typeface="+mj-lt"/>
              <a:buAutoNum type="romanUcPeriod"/>
              <a:defRPr/>
            </a:pPr>
            <a:r>
              <a:rPr lang="en-US" sz="1000" dirty="0" smtClean="0">
                <a:latin typeface="Copperplate Gothic Bold" pitchFamily="34" charset="0"/>
              </a:rPr>
              <a:t>ANALYSIS #4: ICRA Plan</a:t>
            </a:r>
          </a:p>
          <a:p>
            <a:pPr marL="1314450" lvl="2" indent="-400050">
              <a:lnSpc>
                <a:spcPct val="150000"/>
              </a:lnSpc>
              <a:buFont typeface="+mj-lt"/>
              <a:buAutoNum type="romanUcPeriod"/>
              <a:defRPr/>
            </a:pPr>
            <a:r>
              <a:rPr lang="en-US" sz="1000" dirty="0" smtClean="0">
                <a:latin typeface="Copperplate Gothic Bold" pitchFamily="34" charset="0"/>
              </a:rPr>
              <a:t>ICRA Matrix</a:t>
            </a:r>
            <a:endParaRPr lang="en-US" sz="1000" dirty="0">
              <a:latin typeface="Copperplate Gothic Bold" pitchFamily="34" charset="0"/>
            </a:endParaRPr>
          </a:p>
          <a:p>
            <a:pPr marL="1314450" lvl="2" indent="-400050">
              <a:lnSpc>
                <a:spcPct val="150000"/>
              </a:lnSpc>
              <a:buFont typeface="+mj-lt"/>
              <a:buAutoNum type="romanUcPeriod"/>
              <a:defRPr/>
            </a:pPr>
            <a:r>
              <a:rPr lang="en-US" sz="1000" dirty="0" smtClean="0">
                <a:solidFill>
                  <a:schemeClr val="bg1">
                    <a:lumMod val="50000"/>
                    <a:lumOff val="50000"/>
                  </a:schemeClr>
                </a:solidFill>
                <a:latin typeface="Copperplate Gothic Bold" pitchFamily="34" charset="0"/>
              </a:rPr>
              <a:t>Areas of Risk</a:t>
            </a:r>
          </a:p>
          <a:p>
            <a:pPr marL="1314450" lvl="2" indent="-400050">
              <a:lnSpc>
                <a:spcPct val="150000"/>
              </a:lnSpc>
              <a:buFont typeface="+mj-lt"/>
              <a:buAutoNum type="romanUcPeriod"/>
              <a:defRPr/>
            </a:pPr>
            <a:r>
              <a:rPr lang="en-US" sz="1000" dirty="0" smtClean="0">
                <a:solidFill>
                  <a:schemeClr val="bg1">
                    <a:lumMod val="50000"/>
                    <a:lumOff val="50000"/>
                  </a:schemeClr>
                </a:solidFill>
                <a:latin typeface="Copperplate Gothic Bold" pitchFamily="34" charset="0"/>
              </a:rPr>
              <a:t>Construction Precautions</a:t>
            </a:r>
            <a:endParaRPr lang="en-US" sz="1000" dirty="0">
              <a:solidFill>
                <a:schemeClr val="bg1">
                  <a:lumMod val="50000"/>
                  <a:lumOff val="50000"/>
                </a:schemeClr>
              </a:solidFill>
              <a:latin typeface="Copperplate Gothic Bold" pitchFamily="34" charset="0"/>
            </a:endParaRPr>
          </a:p>
          <a:p>
            <a:pPr marL="1314450" lvl="2" indent="-400050">
              <a:lnSpc>
                <a:spcPct val="150000"/>
              </a:lnSpc>
              <a:buFont typeface="+mj-lt"/>
              <a:buAutoNum type="romanUcPeriod"/>
              <a:defRPr/>
            </a:pPr>
            <a:r>
              <a:rPr lang="en-US" sz="1000" dirty="0" smtClean="0">
                <a:solidFill>
                  <a:schemeClr val="bg1">
                    <a:lumMod val="50000"/>
                    <a:lumOff val="50000"/>
                  </a:schemeClr>
                </a:solidFill>
                <a:latin typeface="Copperplate Gothic Bold" pitchFamily="34" charset="0"/>
              </a:rPr>
              <a:t>Mechanical Impact</a:t>
            </a:r>
          </a:p>
          <a:p>
            <a:pPr marL="857250" lvl="1" indent="-400050">
              <a:lnSpc>
                <a:spcPct val="150000"/>
              </a:lnSpc>
              <a:buFont typeface="+mj-lt"/>
              <a:buAutoNum type="romanUcPeriod"/>
              <a:defRPr/>
            </a:pPr>
            <a:r>
              <a:rPr lang="en-US" sz="1000" dirty="0" smtClean="0">
                <a:solidFill>
                  <a:schemeClr val="bg1">
                    <a:lumMod val="50000"/>
                    <a:lumOff val="50000"/>
                  </a:schemeClr>
                </a:solidFill>
                <a:latin typeface="Copperplate Gothic Bold" pitchFamily="34" charset="0"/>
              </a:rPr>
              <a:t>LESSONS </a:t>
            </a:r>
            <a:r>
              <a:rPr lang="en-US" sz="1000" dirty="0">
                <a:solidFill>
                  <a:schemeClr val="bg1">
                    <a:lumMod val="50000"/>
                    <a:lumOff val="50000"/>
                  </a:schemeClr>
                </a:solidFill>
                <a:latin typeface="Copperplate Gothic Bold" pitchFamily="34" charset="0"/>
              </a:rPr>
              <a:t>LEARNED</a:t>
            </a:r>
          </a:p>
          <a:p>
            <a:pPr marL="857250" lvl="1" indent="-400050">
              <a:lnSpc>
                <a:spcPct val="150000"/>
              </a:lnSpc>
              <a:buFont typeface="+mj-lt"/>
              <a:buAutoNum type="romanUcPeriod"/>
              <a:defRPr/>
            </a:pPr>
            <a:r>
              <a:rPr lang="en-US" sz="1000" dirty="0">
                <a:solidFill>
                  <a:schemeClr val="bg1">
                    <a:lumMod val="50000"/>
                    <a:lumOff val="50000"/>
                  </a:schemeClr>
                </a:solidFill>
                <a:latin typeface="Copperplate Gothic Bold" pitchFamily="34" charset="0"/>
              </a:rPr>
              <a:t>ACKNOWLEDGEMENTS </a:t>
            </a:r>
            <a:endParaRPr lang="en-US" sz="1400" dirty="0" smtClean="0">
              <a:solidFill>
                <a:schemeClr val="bg1">
                  <a:lumMod val="50000"/>
                  <a:lumOff val="50000"/>
                </a:schemeClr>
              </a:solidFill>
              <a:latin typeface="Copperplate Gothic Bold" pitchFamily="34" charset="0"/>
            </a:endParaRPr>
          </a:p>
          <a:p>
            <a:pPr marL="857250" lvl="1" indent="-400050">
              <a:lnSpc>
                <a:spcPct val="150000"/>
              </a:lnSpc>
              <a:buFont typeface="+mj-lt"/>
              <a:buAutoNum type="romanUcPeriod"/>
              <a:defRPr/>
            </a:pPr>
            <a:endParaRPr lang="en-US" sz="1400" dirty="0">
              <a:latin typeface="Copperplate Gothic Bold" pitchFamily="34" charset="0"/>
            </a:endParaRPr>
          </a:p>
          <a:p>
            <a:pPr marL="857250" lvl="1" indent="-400050">
              <a:lnSpc>
                <a:spcPct val="125000"/>
              </a:lnSpc>
              <a:defRPr/>
            </a:pPr>
            <a:endParaRPr lang="en-US" sz="1050" dirty="0">
              <a:latin typeface="Copperplate Gothic Bold" pitchFamily="34" charset="0"/>
            </a:endParaRPr>
          </a:p>
          <a:p>
            <a:pPr marL="857250" lvl="1" indent="-400050">
              <a:lnSpc>
                <a:spcPct val="125000"/>
              </a:lnSpc>
              <a:defRPr/>
            </a:pPr>
            <a:endParaRPr lang="en-US" sz="1050" dirty="0">
              <a:latin typeface="Copperplate Gothic Bold" pitchFamily="34" charset="0"/>
            </a:endParaRPr>
          </a:p>
          <a:p>
            <a:pPr marL="857250" lvl="1" indent="-400050">
              <a:lnSpc>
                <a:spcPct val="125000"/>
              </a:lnSpc>
              <a:defRPr/>
            </a:pPr>
            <a:endParaRPr lang="en-US" sz="1050" dirty="0">
              <a:latin typeface="Copperplate Gothic Bold" pitchFamily="34" charset="0"/>
            </a:endParaRPr>
          </a:p>
        </p:txBody>
      </p:sp>
      <p:cxnSp>
        <p:nvCxnSpPr>
          <p:cNvPr id="8" name="Straight Connector 7"/>
          <p:cNvCxnSpPr/>
          <p:nvPr/>
        </p:nvCxnSpPr>
        <p:spPr>
          <a:xfrm rot="5400000" flipH="1" flipV="1">
            <a:off x="914400" y="3962400"/>
            <a:ext cx="57912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0" y="1066800"/>
            <a:ext cx="27432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5400000" flipH="1" flipV="1">
            <a:off x="8610600" y="533400"/>
            <a:ext cx="10668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5400000" flipH="1" flipV="1">
            <a:off x="17754600" y="533400"/>
            <a:ext cx="10668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10063843" y="1582154"/>
            <a:ext cx="7848600" cy="4524315"/>
          </a:xfrm>
          <a:prstGeom prst="rect">
            <a:avLst/>
          </a:prstGeom>
          <a:noFill/>
        </p:spPr>
        <p:txBody>
          <a:bodyPr>
            <a:spAutoFit/>
          </a:bodyPr>
          <a:lstStyle/>
          <a:p>
            <a:r>
              <a:rPr lang="en-US" sz="1800" b="1" dirty="0" smtClean="0">
                <a:solidFill>
                  <a:schemeClr val="bg1">
                    <a:lumMod val="50000"/>
                    <a:lumOff val="50000"/>
                  </a:schemeClr>
                </a:solidFill>
                <a:latin typeface="Copperplate Gothic Bold" pitchFamily="34" charset="0"/>
              </a:rPr>
              <a:t>Infection Control Risk Assessment Matrix :</a:t>
            </a:r>
          </a:p>
          <a:p>
            <a:endParaRPr lang="en-US" sz="1800" dirty="0" smtClean="0"/>
          </a:p>
          <a:p>
            <a:pPr marL="742950" lvl="1" indent="-285750">
              <a:buFont typeface="Arial" pitchFamily="34" charset="0"/>
              <a:buChar char="•"/>
            </a:pPr>
            <a:r>
              <a:rPr lang="en-US" sz="1800" dirty="0" smtClean="0">
                <a:latin typeface="Copperplate Gothic Bold" pitchFamily="34" charset="0"/>
              </a:rPr>
              <a:t>1</a:t>
            </a:r>
            <a:r>
              <a:rPr lang="en-US" sz="1800" baseline="30000" dirty="0" smtClean="0">
                <a:latin typeface="Copperplate Gothic Bold" pitchFamily="34" charset="0"/>
              </a:rPr>
              <a:t>st</a:t>
            </a:r>
            <a:r>
              <a:rPr lang="en-US" sz="1800" dirty="0" smtClean="0">
                <a:latin typeface="Copperplate Gothic Bold" pitchFamily="34" charset="0"/>
              </a:rPr>
              <a:t> step: type of construction activity</a:t>
            </a:r>
          </a:p>
          <a:p>
            <a:pPr marL="1200150" lvl="2" indent="-285750">
              <a:buFont typeface="Arial" pitchFamily="34" charset="0"/>
              <a:buChar char="•"/>
            </a:pPr>
            <a:r>
              <a:rPr lang="en-US" sz="1800" dirty="0" smtClean="0">
                <a:latin typeface="Copperplate Gothic Bold" pitchFamily="34" charset="0"/>
              </a:rPr>
              <a:t>Type D for Saint Vincent Construction</a:t>
            </a:r>
          </a:p>
          <a:p>
            <a:pPr marL="1200150" lvl="2" indent="-285750">
              <a:buFont typeface="Arial" pitchFamily="34" charset="0"/>
              <a:buChar char="•"/>
            </a:pPr>
            <a:r>
              <a:rPr lang="en-US" sz="1800" dirty="0" smtClean="0">
                <a:latin typeface="Copperplate Gothic Bold" pitchFamily="34" charset="0"/>
              </a:rPr>
              <a:t>Includes new construction or major demolition</a:t>
            </a:r>
            <a:endParaRPr lang="en-US" sz="1800" dirty="0">
              <a:latin typeface="Copperplate Gothic Bold" pitchFamily="34" charset="0"/>
            </a:endParaRPr>
          </a:p>
          <a:p>
            <a:pPr marL="742950" lvl="1" indent="-285750">
              <a:buFont typeface="Arial" pitchFamily="34" charset="0"/>
              <a:buChar char="•"/>
            </a:pPr>
            <a:r>
              <a:rPr lang="en-US" sz="1800" dirty="0" smtClean="0">
                <a:latin typeface="Copperplate Gothic Bold" pitchFamily="34" charset="0"/>
              </a:rPr>
              <a:t>2</a:t>
            </a:r>
            <a:r>
              <a:rPr lang="en-US" sz="1800" baseline="30000" dirty="0" smtClean="0">
                <a:latin typeface="Copperplate Gothic Bold" pitchFamily="34" charset="0"/>
              </a:rPr>
              <a:t>nd</a:t>
            </a:r>
            <a:r>
              <a:rPr lang="en-US" sz="1800" dirty="0" smtClean="0">
                <a:latin typeface="Copperplate Gothic Bold" pitchFamily="34" charset="0"/>
              </a:rPr>
              <a:t> step: identify “patient risk group” </a:t>
            </a:r>
          </a:p>
          <a:p>
            <a:pPr marL="1200150" lvl="2" indent="-285750">
              <a:buFont typeface="Arial" pitchFamily="34" charset="0"/>
              <a:buChar char="•"/>
            </a:pPr>
            <a:r>
              <a:rPr lang="en-US" sz="1800" dirty="0" smtClean="0">
                <a:latin typeface="Copperplate Gothic Bold" pitchFamily="34" charset="0"/>
              </a:rPr>
              <a:t>Corridors &amp; stair wells are lower risk</a:t>
            </a:r>
          </a:p>
          <a:p>
            <a:pPr marL="1200150" lvl="2" indent="-285750">
              <a:buFont typeface="Arial" pitchFamily="34" charset="0"/>
              <a:buChar char="•"/>
            </a:pPr>
            <a:r>
              <a:rPr lang="en-US" sz="1800" dirty="0" smtClean="0">
                <a:latin typeface="Copperplate Gothic Bold" pitchFamily="34" charset="0"/>
              </a:rPr>
              <a:t>Emergency rooms &amp; doctors offices are high risk</a:t>
            </a:r>
          </a:p>
          <a:p>
            <a:pPr marL="1200150" lvl="2" indent="-285750">
              <a:buFont typeface="Arial" pitchFamily="34" charset="0"/>
              <a:buChar char="•"/>
            </a:pPr>
            <a:r>
              <a:rPr lang="en-US" sz="1800" dirty="0" smtClean="0">
                <a:latin typeface="Copperplate Gothic Bold" pitchFamily="34" charset="0"/>
              </a:rPr>
              <a:t>For Saint Vincent it includes both, so High risk should be chosen</a:t>
            </a:r>
            <a:endParaRPr lang="en-US" sz="1800" dirty="0">
              <a:latin typeface="Copperplate Gothic Bold" pitchFamily="34" charset="0"/>
            </a:endParaRPr>
          </a:p>
          <a:p>
            <a:pPr marL="742950" lvl="1" indent="-285750">
              <a:buFont typeface="Arial" pitchFamily="34" charset="0"/>
              <a:buChar char="•"/>
            </a:pPr>
            <a:r>
              <a:rPr lang="en-US" sz="1800" dirty="0" smtClean="0">
                <a:latin typeface="Copperplate Gothic Bold" pitchFamily="34" charset="0"/>
              </a:rPr>
              <a:t>3</a:t>
            </a:r>
            <a:r>
              <a:rPr lang="en-US" sz="1800" baseline="30000" dirty="0" smtClean="0">
                <a:latin typeface="Copperplate Gothic Bold" pitchFamily="34" charset="0"/>
              </a:rPr>
              <a:t>rd</a:t>
            </a:r>
            <a:r>
              <a:rPr lang="en-US" sz="1800" dirty="0" smtClean="0">
                <a:latin typeface="Copperplate Gothic Bold" pitchFamily="34" charset="0"/>
              </a:rPr>
              <a:t> Step: </a:t>
            </a:r>
            <a:r>
              <a:rPr lang="en-US" sz="1800" dirty="0">
                <a:latin typeface="Copperplate Gothic Bold" pitchFamily="34" charset="0"/>
              </a:rPr>
              <a:t>class of precautions </a:t>
            </a:r>
            <a:r>
              <a:rPr lang="en-US" sz="1800" dirty="0" smtClean="0">
                <a:latin typeface="Copperplate Gothic Bold" pitchFamily="34" charset="0"/>
              </a:rPr>
              <a:t>based off step 2 (high) </a:t>
            </a:r>
          </a:p>
          <a:p>
            <a:pPr marL="1200150" lvl="2" indent="-285750">
              <a:buFont typeface="Arial" pitchFamily="34" charset="0"/>
              <a:buChar char="•"/>
            </a:pPr>
            <a:r>
              <a:rPr lang="en-US" sz="1800" dirty="0" smtClean="0">
                <a:latin typeface="Copperplate Gothic Bold" pitchFamily="34" charset="0"/>
              </a:rPr>
              <a:t>Saint Vincent project is Class IV</a:t>
            </a:r>
          </a:p>
          <a:p>
            <a:pPr marL="1200150" lvl="2" indent="-285750">
              <a:buFont typeface="Arial" pitchFamily="34" charset="0"/>
              <a:buChar char="•"/>
            </a:pPr>
            <a:r>
              <a:rPr lang="en-US" sz="1800" dirty="0" smtClean="0">
                <a:latin typeface="Copperplate Gothic Bold" pitchFamily="34" charset="0"/>
              </a:rPr>
              <a:t>Gives infection control precautions for Class IV during and after construction</a:t>
            </a:r>
          </a:p>
          <a:p>
            <a:pPr marL="1200150" lvl="2" indent="-285750">
              <a:buFont typeface="Arial" pitchFamily="34" charset="0"/>
              <a:buChar char="•"/>
            </a:pPr>
            <a:endParaRPr lang="en-US" sz="1800" dirty="0">
              <a:latin typeface="Copperplate Gothic Bold" pitchFamily="34" charset="0"/>
            </a:endParaRPr>
          </a:p>
          <a:p>
            <a:pPr lvl="1">
              <a:defRPr/>
            </a:pPr>
            <a:endParaRPr lang="en-US" sz="1800" dirty="0" smtClean="0">
              <a:latin typeface="Copperplate Gothic Bold" pitchFamily="34" charset="0"/>
            </a:endParaRPr>
          </a:p>
        </p:txBody>
      </p:sp>
      <p:pic>
        <p:nvPicPr>
          <p:cNvPr id="23581" name="Picture 52" descr="penns state logo.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4800" y="228600"/>
            <a:ext cx="1114425" cy="593725"/>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23582" name="Picture 53" descr="penns state logo.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6012775" y="228600"/>
            <a:ext cx="1114425" cy="593725"/>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23584" name="TextBox 39"/>
          <p:cNvSpPr txBox="1">
            <a:spLocks noChangeArrowheads="1"/>
          </p:cNvSpPr>
          <p:nvPr/>
        </p:nvSpPr>
        <p:spPr bwMode="auto">
          <a:xfrm>
            <a:off x="26822400" y="6473825"/>
            <a:ext cx="457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200">
                <a:solidFill>
                  <a:schemeClr val="tx1"/>
                </a:solidFill>
                <a:latin typeface="Arial" charset="0"/>
              </a:defRPr>
            </a:lvl1pPr>
            <a:lvl2pPr marL="742950" indent="-285750" eaLnBrk="0" hangingPunct="0">
              <a:defRPr sz="2200">
                <a:solidFill>
                  <a:schemeClr val="tx1"/>
                </a:solidFill>
                <a:latin typeface="Arial" charset="0"/>
              </a:defRPr>
            </a:lvl2pPr>
            <a:lvl3pPr marL="1143000" indent="-228600" eaLnBrk="0" hangingPunct="0">
              <a:defRPr sz="2200">
                <a:solidFill>
                  <a:schemeClr val="tx1"/>
                </a:solidFill>
                <a:latin typeface="Arial" charset="0"/>
              </a:defRPr>
            </a:lvl3pPr>
            <a:lvl4pPr marL="1600200" indent="-228600" eaLnBrk="0" hangingPunct="0">
              <a:defRPr sz="2200">
                <a:solidFill>
                  <a:schemeClr val="tx1"/>
                </a:solidFill>
                <a:latin typeface="Arial" charset="0"/>
              </a:defRPr>
            </a:lvl4pPr>
            <a:lvl5pPr marL="2057400" indent="-228600" eaLnBrk="0" hangingPunct="0">
              <a:defRPr sz="2200">
                <a:solidFill>
                  <a:schemeClr val="tx1"/>
                </a:solidFill>
                <a:latin typeface="Arial" charset="0"/>
              </a:defRPr>
            </a:lvl5pPr>
            <a:lvl6pPr marL="2514600" indent="-228600" eaLnBrk="0" fontAlgn="base" hangingPunct="0">
              <a:spcBef>
                <a:spcPct val="0"/>
              </a:spcBef>
              <a:spcAft>
                <a:spcPct val="0"/>
              </a:spcAft>
              <a:defRPr sz="2200">
                <a:solidFill>
                  <a:schemeClr val="tx1"/>
                </a:solidFill>
                <a:latin typeface="Arial" charset="0"/>
              </a:defRPr>
            </a:lvl6pPr>
            <a:lvl7pPr marL="2971800" indent="-228600" eaLnBrk="0" fontAlgn="base" hangingPunct="0">
              <a:spcBef>
                <a:spcPct val="0"/>
              </a:spcBef>
              <a:spcAft>
                <a:spcPct val="0"/>
              </a:spcAft>
              <a:defRPr sz="2200">
                <a:solidFill>
                  <a:schemeClr val="tx1"/>
                </a:solidFill>
                <a:latin typeface="Arial" charset="0"/>
              </a:defRPr>
            </a:lvl7pPr>
            <a:lvl8pPr marL="3429000" indent="-228600" eaLnBrk="0" fontAlgn="base" hangingPunct="0">
              <a:spcBef>
                <a:spcPct val="0"/>
              </a:spcBef>
              <a:spcAft>
                <a:spcPct val="0"/>
              </a:spcAft>
              <a:defRPr sz="2200">
                <a:solidFill>
                  <a:schemeClr val="tx1"/>
                </a:solidFill>
                <a:latin typeface="Arial" charset="0"/>
              </a:defRPr>
            </a:lvl8pPr>
            <a:lvl9pPr marL="3886200" indent="-228600" eaLnBrk="0" fontAlgn="base" hangingPunct="0">
              <a:spcBef>
                <a:spcPct val="0"/>
              </a:spcBef>
              <a:spcAft>
                <a:spcPct val="0"/>
              </a:spcAft>
              <a:defRPr sz="2200">
                <a:solidFill>
                  <a:schemeClr val="tx1"/>
                </a:solidFill>
                <a:latin typeface="Arial" charset="0"/>
              </a:defRPr>
            </a:lvl9pPr>
          </a:lstStyle>
          <a:p>
            <a:pPr eaLnBrk="1" hangingPunct="1"/>
            <a:fld id="{FBBAE181-011A-42DE-B96B-556D36D4FE92}" type="slidenum">
              <a:rPr lang="en-US" sz="1400" b="1">
                <a:latin typeface="Copperplate Gothic Bold" pitchFamily="34" charset="0"/>
              </a:rPr>
              <a:pPr eaLnBrk="1" hangingPunct="1"/>
              <a:t>28</a:t>
            </a:fld>
            <a:endParaRPr lang="en-US" sz="1400" b="1">
              <a:latin typeface="Copperplate Gothic Bold" pitchFamily="34" charset="0"/>
            </a:endParaRPr>
          </a:p>
        </p:txBody>
      </p:sp>
      <p:pic>
        <p:nvPicPr>
          <p:cNvPr id="36" name="Picture 35"/>
          <p:cNvPicPr/>
          <p:nvPr/>
        </p:nvPicPr>
        <p:blipFill>
          <a:blip r:embed="rId4">
            <a:extLst>
              <a:ext uri="{28A0092B-C50C-407E-A947-70E740481C1C}">
                <a14:useLocalDpi xmlns:a14="http://schemas.microsoft.com/office/drawing/2010/main" val="0"/>
              </a:ext>
            </a:extLst>
          </a:blip>
          <a:srcRect/>
          <a:stretch>
            <a:fillRect/>
          </a:stretch>
        </p:blipFill>
        <p:spPr bwMode="auto">
          <a:xfrm>
            <a:off x="1419225" y="6170610"/>
            <a:ext cx="1728788" cy="457200"/>
          </a:xfrm>
          <a:prstGeom prst="rect">
            <a:avLst/>
          </a:prstGeom>
          <a:noFill/>
          <a:ln>
            <a:noFill/>
          </a:ln>
        </p:spPr>
      </p:pic>
      <p:pic>
        <p:nvPicPr>
          <p:cNvPr id="37" name="Picture 36"/>
          <p:cNvPicPr/>
          <p:nvPr/>
        </p:nvPicPr>
        <p:blipFill>
          <a:blip r:embed="rId5">
            <a:extLst>
              <a:ext uri="{28A0092B-C50C-407E-A947-70E740481C1C}">
                <a14:useLocalDpi xmlns:a14="http://schemas.microsoft.com/office/drawing/2010/main" val="0"/>
              </a:ext>
            </a:extLst>
          </a:blip>
          <a:srcRect/>
          <a:stretch>
            <a:fillRect/>
          </a:stretch>
        </p:blipFill>
        <p:spPr bwMode="auto">
          <a:xfrm>
            <a:off x="570819" y="6170610"/>
            <a:ext cx="582386" cy="457201"/>
          </a:xfrm>
          <a:prstGeom prst="rect">
            <a:avLst/>
          </a:prstGeom>
          <a:noFill/>
          <a:ln>
            <a:noFill/>
          </a:ln>
        </p:spPr>
      </p:pic>
      <p:pic>
        <p:nvPicPr>
          <p:cNvPr id="21507"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53000" y="2362199"/>
            <a:ext cx="2819400" cy="2806869"/>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554"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0040600" y="4932360"/>
            <a:ext cx="4752975" cy="1428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555"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0040600" y="2421246"/>
            <a:ext cx="4791075" cy="2390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556" name="Picture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0112037" y="1432006"/>
            <a:ext cx="4648200" cy="895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10936037"/>
      </p:ext>
    </p:extLst>
  </p:cSld>
  <p:clrMapOvr>
    <a:masterClrMapping/>
  </p:clrMapOvr>
  <p:transition spd="med">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p:cNvSpPr txBox="1"/>
          <p:nvPr/>
        </p:nvSpPr>
        <p:spPr>
          <a:xfrm>
            <a:off x="18288000" y="0"/>
            <a:ext cx="9144000" cy="1077913"/>
          </a:xfrm>
          <a:prstGeom prst="rect">
            <a:avLst/>
          </a:prstGeom>
          <a:gradFill flip="none" rotWithShape="1">
            <a:gsLst>
              <a:gs pos="0">
                <a:srgbClr val="2E5C8E">
                  <a:shade val="30000"/>
                  <a:satMod val="115000"/>
                </a:srgbClr>
              </a:gs>
              <a:gs pos="50000">
                <a:srgbClr val="2E5C8E">
                  <a:shade val="67500"/>
                  <a:satMod val="115000"/>
                </a:srgbClr>
              </a:gs>
              <a:gs pos="100000">
                <a:srgbClr val="2E5C8E">
                  <a:shade val="100000"/>
                  <a:satMod val="115000"/>
                </a:srgbClr>
              </a:gs>
            </a:gsLst>
            <a:lin ang="5400000" scaled="1"/>
            <a:tileRect/>
          </a:gradFill>
          <a:ln>
            <a:noFill/>
          </a:ln>
        </p:spPr>
        <p:txBody>
          <a:bodyPr anchor="ctr">
            <a:spAutoFit/>
          </a:bodyPr>
          <a:lstStyle/>
          <a:p>
            <a:pPr algn="ctr">
              <a:defRPr/>
            </a:pPr>
            <a:r>
              <a:rPr lang="en-US" sz="1800" dirty="0">
                <a:effectLst>
                  <a:outerShdw blurRad="38100" dist="38100" dir="2700000" algn="tl">
                    <a:srgbClr val="000000">
                      <a:alpha val="43137"/>
                    </a:srgbClr>
                  </a:outerShdw>
                </a:effectLst>
                <a:latin typeface="Copperplate Gothic Bold" pitchFamily="34" charset="0"/>
              </a:rPr>
              <a:t>Saint Vincent Health Center</a:t>
            </a:r>
          </a:p>
          <a:p>
            <a:pPr algn="ctr">
              <a:defRPr/>
            </a:pPr>
            <a:r>
              <a:rPr lang="en-US" sz="1600" dirty="0">
                <a:effectLst>
                  <a:outerShdw blurRad="38100" dist="38100" dir="2700000" algn="tl">
                    <a:srgbClr val="000000">
                      <a:alpha val="43137"/>
                    </a:srgbClr>
                  </a:outerShdw>
                </a:effectLst>
                <a:latin typeface="Copperplate Gothic Bold" pitchFamily="34" charset="0"/>
              </a:rPr>
              <a:t>New Addition Building</a:t>
            </a:r>
          </a:p>
          <a:p>
            <a:pPr algn="ctr">
              <a:defRPr/>
            </a:pPr>
            <a:r>
              <a:rPr lang="en-US" sz="1200" dirty="0">
                <a:effectLst>
                  <a:outerShdw blurRad="38100" dist="38100" dir="2700000" algn="tl">
                    <a:srgbClr val="000000">
                      <a:alpha val="43137"/>
                    </a:srgbClr>
                  </a:outerShdw>
                </a:effectLst>
                <a:latin typeface="Copperplate Gothic Bold" pitchFamily="34" charset="0"/>
              </a:rPr>
              <a:t>Erie, PA</a:t>
            </a:r>
          </a:p>
          <a:p>
            <a:pPr algn="ctr">
              <a:defRPr/>
            </a:pPr>
            <a:endParaRPr lang="en-US" sz="800" dirty="0" smtClean="0">
              <a:effectLst>
                <a:outerShdw blurRad="38100" dist="38100" dir="2700000" algn="tl">
                  <a:srgbClr val="000000">
                    <a:alpha val="43137"/>
                  </a:srgbClr>
                </a:outerShdw>
              </a:effectLst>
              <a:latin typeface="Copperplate Gothic Bold" pitchFamily="34" charset="0"/>
            </a:endParaRPr>
          </a:p>
          <a:p>
            <a:pPr algn="ctr">
              <a:defRPr/>
            </a:pPr>
            <a:r>
              <a:rPr lang="en-US" sz="1000" dirty="0" smtClean="0">
                <a:effectLst>
                  <a:outerShdw blurRad="38100" dist="38100" dir="2700000" algn="tl">
                    <a:srgbClr val="000000">
                      <a:alpha val="43137"/>
                    </a:srgbClr>
                  </a:outerShdw>
                </a:effectLst>
                <a:latin typeface="Copperplate Gothic Bold" pitchFamily="34" charset="0"/>
              </a:rPr>
              <a:t>TYLER JAGGI | CONSTRUCTION MANAGEMENT</a:t>
            </a:r>
            <a:endParaRPr lang="en-US" sz="1000" dirty="0">
              <a:effectLst>
                <a:outerShdw blurRad="38100" dist="38100" dir="2700000" algn="tl">
                  <a:srgbClr val="000000">
                    <a:alpha val="43137"/>
                  </a:srgbClr>
                </a:outerShdw>
              </a:effectLst>
              <a:latin typeface="Copperplate Gothic Bold" pitchFamily="34" charset="0"/>
            </a:endParaRPr>
          </a:p>
        </p:txBody>
      </p:sp>
      <p:sp>
        <p:nvSpPr>
          <p:cNvPr id="17" name="TextBox 16"/>
          <p:cNvSpPr txBox="1"/>
          <p:nvPr/>
        </p:nvSpPr>
        <p:spPr>
          <a:xfrm>
            <a:off x="9144000" y="0"/>
            <a:ext cx="9144000" cy="1077913"/>
          </a:xfrm>
          <a:prstGeom prst="rect">
            <a:avLst/>
          </a:prstGeom>
          <a:gradFill flip="none" rotWithShape="1">
            <a:gsLst>
              <a:gs pos="0">
                <a:schemeClr val="bg1">
                  <a:lumMod val="65000"/>
                  <a:lumOff val="35000"/>
                  <a:shade val="30000"/>
                  <a:satMod val="115000"/>
                </a:schemeClr>
              </a:gs>
              <a:gs pos="50000">
                <a:schemeClr val="bg1">
                  <a:lumMod val="65000"/>
                  <a:lumOff val="35000"/>
                  <a:shade val="67500"/>
                  <a:satMod val="115000"/>
                </a:schemeClr>
              </a:gs>
              <a:gs pos="100000">
                <a:schemeClr val="bg1">
                  <a:lumMod val="65000"/>
                  <a:lumOff val="35000"/>
                  <a:shade val="100000"/>
                  <a:satMod val="115000"/>
                </a:schemeClr>
              </a:gs>
            </a:gsLst>
            <a:lin ang="5400000" scaled="1"/>
            <a:tileRect/>
          </a:gradFill>
          <a:ln>
            <a:noFill/>
          </a:ln>
        </p:spPr>
        <p:txBody>
          <a:bodyPr anchor="ctr">
            <a:spAutoFit/>
          </a:bodyPr>
          <a:lstStyle/>
          <a:p>
            <a:pPr algn="ctr">
              <a:defRPr/>
            </a:pPr>
            <a:endParaRPr lang="en-US" sz="1000" dirty="0">
              <a:latin typeface="Copperplate Gothic Bold" pitchFamily="34" charset="0"/>
            </a:endParaRPr>
          </a:p>
          <a:p>
            <a:pPr algn="ctr">
              <a:defRPr/>
            </a:pPr>
            <a:endParaRPr lang="en-US" sz="1000" dirty="0">
              <a:latin typeface="Copperplate Gothic Bold" pitchFamily="34" charset="0"/>
            </a:endParaRPr>
          </a:p>
          <a:p>
            <a:pPr algn="ctr">
              <a:defRPr/>
            </a:pPr>
            <a:r>
              <a:rPr lang="en-US" sz="2400" b="1" dirty="0" smtClean="0">
                <a:effectLst>
                  <a:outerShdw blurRad="38100" dist="38100" dir="2700000" algn="tl">
                    <a:srgbClr val="000000">
                      <a:alpha val="43137"/>
                    </a:srgbClr>
                  </a:outerShdw>
                </a:effectLst>
                <a:latin typeface="Copperplate Gothic Bold" pitchFamily="34" charset="0"/>
              </a:rPr>
              <a:t>ANALYSIS #4: ICRA PLAN</a:t>
            </a:r>
            <a:endParaRPr lang="en-US" sz="2400" b="1" dirty="0">
              <a:effectLst>
                <a:outerShdw blurRad="38100" dist="38100" dir="2700000" algn="tl">
                  <a:srgbClr val="000000">
                    <a:alpha val="43137"/>
                  </a:srgbClr>
                </a:outerShdw>
              </a:effectLst>
              <a:latin typeface="Copperplate Gothic Bold" pitchFamily="34" charset="0"/>
            </a:endParaRPr>
          </a:p>
          <a:p>
            <a:pPr algn="ctr">
              <a:defRPr/>
            </a:pPr>
            <a:endParaRPr lang="en-US" sz="1000" dirty="0">
              <a:latin typeface="Copperplate Gothic Bold" pitchFamily="34" charset="0"/>
            </a:endParaRPr>
          </a:p>
          <a:p>
            <a:pPr algn="ctr">
              <a:defRPr/>
            </a:pPr>
            <a:endParaRPr lang="en-US" sz="1000" dirty="0">
              <a:latin typeface="Copperplate Gothic Bold" pitchFamily="34" charset="0"/>
            </a:endParaRPr>
          </a:p>
        </p:txBody>
      </p:sp>
      <p:sp>
        <p:nvSpPr>
          <p:cNvPr id="6" name="TextBox 5"/>
          <p:cNvSpPr txBox="1"/>
          <p:nvPr/>
        </p:nvSpPr>
        <p:spPr>
          <a:xfrm>
            <a:off x="0" y="0"/>
            <a:ext cx="9144000" cy="1077913"/>
          </a:xfrm>
          <a:prstGeom prst="rect">
            <a:avLst/>
          </a:prstGeom>
          <a:gradFill flip="none" rotWithShape="1">
            <a:gsLst>
              <a:gs pos="0">
                <a:srgbClr val="2E5C8E">
                  <a:shade val="30000"/>
                  <a:satMod val="115000"/>
                </a:srgbClr>
              </a:gs>
              <a:gs pos="50000">
                <a:srgbClr val="2E5C8E">
                  <a:shade val="67500"/>
                  <a:satMod val="115000"/>
                </a:srgbClr>
              </a:gs>
              <a:gs pos="100000">
                <a:srgbClr val="2E5C8E">
                  <a:shade val="100000"/>
                  <a:satMod val="115000"/>
                </a:srgbClr>
              </a:gs>
            </a:gsLst>
            <a:lin ang="5400000" scaled="1"/>
            <a:tileRect/>
          </a:gradFill>
          <a:ln>
            <a:noFill/>
          </a:ln>
        </p:spPr>
        <p:txBody>
          <a:bodyPr anchor="ctr">
            <a:spAutoFit/>
          </a:bodyPr>
          <a:lstStyle/>
          <a:p>
            <a:pPr algn="ctr">
              <a:defRPr/>
            </a:pPr>
            <a:r>
              <a:rPr lang="en-US" sz="1800" dirty="0" smtClean="0">
                <a:effectLst>
                  <a:outerShdw blurRad="38100" dist="38100" dir="2700000" algn="tl">
                    <a:srgbClr val="000000">
                      <a:alpha val="43137"/>
                    </a:srgbClr>
                  </a:outerShdw>
                </a:effectLst>
                <a:latin typeface="Copperplate Gothic Bold" pitchFamily="34" charset="0"/>
              </a:rPr>
              <a:t>Saint Vincent Health Center</a:t>
            </a:r>
            <a:endParaRPr lang="en-US" sz="1800" dirty="0">
              <a:effectLst>
                <a:outerShdw blurRad="38100" dist="38100" dir="2700000" algn="tl">
                  <a:srgbClr val="000000">
                    <a:alpha val="43137"/>
                  </a:srgbClr>
                </a:outerShdw>
              </a:effectLst>
              <a:latin typeface="Copperplate Gothic Bold" pitchFamily="34" charset="0"/>
            </a:endParaRPr>
          </a:p>
          <a:p>
            <a:pPr algn="ctr">
              <a:defRPr/>
            </a:pPr>
            <a:r>
              <a:rPr lang="en-US" sz="1600" dirty="0" smtClean="0">
                <a:effectLst>
                  <a:outerShdw blurRad="38100" dist="38100" dir="2700000" algn="tl">
                    <a:srgbClr val="000000">
                      <a:alpha val="43137"/>
                    </a:srgbClr>
                  </a:outerShdw>
                </a:effectLst>
                <a:latin typeface="Copperplate Gothic Bold" pitchFamily="34" charset="0"/>
              </a:rPr>
              <a:t>New Addition Building</a:t>
            </a:r>
            <a:endParaRPr lang="en-US" sz="1600" dirty="0">
              <a:effectLst>
                <a:outerShdw blurRad="38100" dist="38100" dir="2700000" algn="tl">
                  <a:srgbClr val="000000">
                    <a:alpha val="43137"/>
                  </a:srgbClr>
                </a:outerShdw>
              </a:effectLst>
              <a:latin typeface="Copperplate Gothic Bold" pitchFamily="34" charset="0"/>
            </a:endParaRPr>
          </a:p>
          <a:p>
            <a:pPr algn="ctr">
              <a:defRPr/>
            </a:pPr>
            <a:r>
              <a:rPr lang="en-US" sz="1200" dirty="0" smtClean="0">
                <a:effectLst>
                  <a:outerShdw blurRad="38100" dist="38100" dir="2700000" algn="tl">
                    <a:srgbClr val="000000">
                      <a:alpha val="43137"/>
                    </a:srgbClr>
                  </a:outerShdw>
                </a:effectLst>
                <a:latin typeface="Copperplate Gothic Bold" pitchFamily="34" charset="0"/>
              </a:rPr>
              <a:t>Erie, PA</a:t>
            </a:r>
            <a:endParaRPr lang="en-US" sz="1200" dirty="0">
              <a:effectLst>
                <a:outerShdw blurRad="38100" dist="38100" dir="2700000" algn="tl">
                  <a:srgbClr val="000000">
                    <a:alpha val="43137"/>
                  </a:srgbClr>
                </a:outerShdw>
              </a:effectLst>
              <a:latin typeface="Copperplate Gothic Bold" pitchFamily="34" charset="0"/>
            </a:endParaRPr>
          </a:p>
          <a:p>
            <a:pPr algn="ctr">
              <a:defRPr/>
            </a:pPr>
            <a:endParaRPr lang="en-US" sz="800" dirty="0">
              <a:effectLst>
                <a:outerShdw blurRad="38100" dist="38100" dir="2700000" algn="tl">
                  <a:srgbClr val="000000">
                    <a:alpha val="43137"/>
                  </a:srgbClr>
                </a:outerShdw>
              </a:effectLst>
              <a:latin typeface="Copperplate Gothic Bold" pitchFamily="34" charset="0"/>
            </a:endParaRPr>
          </a:p>
          <a:p>
            <a:pPr algn="ctr">
              <a:defRPr/>
            </a:pPr>
            <a:r>
              <a:rPr lang="en-US" sz="1000" dirty="0" smtClean="0">
                <a:effectLst>
                  <a:outerShdw blurRad="38100" dist="38100" dir="2700000" algn="tl">
                    <a:srgbClr val="000000">
                      <a:alpha val="43137"/>
                    </a:srgbClr>
                  </a:outerShdw>
                </a:effectLst>
                <a:latin typeface="Copperplate Gothic Bold" pitchFamily="34" charset="0"/>
              </a:rPr>
              <a:t>Tyler </a:t>
            </a:r>
            <a:r>
              <a:rPr lang="en-US" sz="1000" dirty="0" err="1" smtClean="0">
                <a:effectLst>
                  <a:outerShdw blurRad="38100" dist="38100" dir="2700000" algn="tl">
                    <a:srgbClr val="000000">
                      <a:alpha val="43137"/>
                    </a:srgbClr>
                  </a:outerShdw>
                </a:effectLst>
                <a:latin typeface="Copperplate Gothic Bold" pitchFamily="34" charset="0"/>
              </a:rPr>
              <a:t>jaggi</a:t>
            </a:r>
            <a:r>
              <a:rPr lang="en-US" sz="1000" dirty="0" smtClean="0">
                <a:effectLst>
                  <a:outerShdw blurRad="38100" dist="38100" dir="2700000" algn="tl">
                    <a:srgbClr val="000000">
                      <a:alpha val="43137"/>
                    </a:srgbClr>
                  </a:outerShdw>
                </a:effectLst>
                <a:latin typeface="Copperplate Gothic Bold" pitchFamily="34" charset="0"/>
              </a:rPr>
              <a:t> | </a:t>
            </a:r>
            <a:r>
              <a:rPr lang="en-US" sz="1000" dirty="0">
                <a:effectLst>
                  <a:outerShdw blurRad="38100" dist="38100" dir="2700000" algn="tl">
                    <a:srgbClr val="000000">
                      <a:alpha val="43137"/>
                    </a:srgbClr>
                  </a:outerShdw>
                </a:effectLst>
                <a:latin typeface="Copperplate Gothic Bold" pitchFamily="34" charset="0"/>
              </a:rPr>
              <a:t>CONSTRUCTION MANAGEMENT</a:t>
            </a:r>
          </a:p>
        </p:txBody>
      </p:sp>
      <p:sp>
        <p:nvSpPr>
          <p:cNvPr id="4" name="TextBox 3"/>
          <p:cNvSpPr txBox="1"/>
          <p:nvPr/>
        </p:nvSpPr>
        <p:spPr>
          <a:xfrm>
            <a:off x="0" y="1058863"/>
            <a:ext cx="3810000" cy="5899692"/>
          </a:xfrm>
          <a:prstGeom prst="rect">
            <a:avLst/>
          </a:prstGeom>
          <a:solidFill>
            <a:schemeClr val="bg1"/>
          </a:solidFill>
          <a:ln>
            <a:noFill/>
          </a:ln>
        </p:spPr>
        <p:txBody>
          <a:bodyPr wrap="square">
            <a:spAutoFit/>
          </a:bodyPr>
          <a:lstStyle/>
          <a:p>
            <a:pPr>
              <a:defRPr/>
            </a:pPr>
            <a:endParaRPr lang="en-US" sz="1200" dirty="0">
              <a:latin typeface="Copperplate Gothic Bold" pitchFamily="34" charset="0"/>
            </a:endParaRPr>
          </a:p>
          <a:p>
            <a:pPr>
              <a:defRPr/>
            </a:pPr>
            <a:r>
              <a:rPr lang="en-US" sz="1200" dirty="0">
                <a:effectLst>
                  <a:outerShdw blurRad="38100" dist="38100" dir="2700000" algn="tl">
                    <a:srgbClr val="000000">
                      <a:alpha val="43137"/>
                    </a:srgbClr>
                  </a:outerShdw>
                </a:effectLst>
                <a:latin typeface="Copperplate Gothic Bold" pitchFamily="34" charset="0"/>
              </a:rPr>
              <a:t>PRESENTATION OUTLINE:</a:t>
            </a:r>
          </a:p>
          <a:p>
            <a:pPr>
              <a:defRPr/>
            </a:pPr>
            <a:endParaRPr lang="en-US" sz="800" dirty="0">
              <a:latin typeface="Copperplate Gothic Bold" pitchFamily="34" charset="0"/>
            </a:endParaRPr>
          </a:p>
          <a:p>
            <a:pPr marL="857250" lvl="1" indent="-400050">
              <a:lnSpc>
                <a:spcPct val="150000"/>
              </a:lnSpc>
              <a:buFont typeface="+mj-lt"/>
              <a:buAutoNum type="romanUcPeriod"/>
              <a:defRPr/>
            </a:pPr>
            <a:r>
              <a:rPr lang="en-US" sz="1000" dirty="0">
                <a:solidFill>
                  <a:schemeClr val="bg1">
                    <a:lumMod val="50000"/>
                    <a:lumOff val="50000"/>
                  </a:schemeClr>
                </a:solidFill>
                <a:latin typeface="Copperplate Gothic Bold" pitchFamily="34" charset="0"/>
              </a:rPr>
              <a:t>PROJECT BACKGROUND</a:t>
            </a:r>
          </a:p>
          <a:p>
            <a:pPr marL="857250" lvl="1" indent="-400050">
              <a:lnSpc>
                <a:spcPct val="150000"/>
              </a:lnSpc>
              <a:buFont typeface="+mj-lt"/>
              <a:buAutoNum type="romanUcPeriod"/>
              <a:defRPr/>
            </a:pPr>
            <a:r>
              <a:rPr lang="en-US" sz="1000" dirty="0">
                <a:solidFill>
                  <a:schemeClr val="bg1">
                    <a:lumMod val="50000"/>
                    <a:lumOff val="50000"/>
                  </a:schemeClr>
                </a:solidFill>
                <a:latin typeface="Copperplate Gothic Bold" pitchFamily="34" charset="0"/>
              </a:rPr>
              <a:t>ANALYSIS #1: </a:t>
            </a:r>
            <a:r>
              <a:rPr lang="en-US" sz="1000" dirty="0" smtClean="0">
                <a:solidFill>
                  <a:schemeClr val="bg1">
                    <a:lumMod val="50000"/>
                    <a:lumOff val="50000"/>
                  </a:schemeClr>
                </a:solidFill>
                <a:latin typeface="Copperplate Gothic Bold" pitchFamily="34" charset="0"/>
              </a:rPr>
              <a:t>Re-Sequencing Phasing</a:t>
            </a:r>
            <a:endParaRPr lang="en-US" sz="1000" dirty="0">
              <a:solidFill>
                <a:schemeClr val="bg1">
                  <a:lumMod val="50000"/>
                  <a:lumOff val="50000"/>
                </a:schemeClr>
              </a:solidFill>
              <a:latin typeface="Copperplate Gothic Bold" pitchFamily="34" charset="0"/>
            </a:endParaRPr>
          </a:p>
          <a:p>
            <a:pPr marL="1314450" lvl="2" indent="-400050">
              <a:lnSpc>
                <a:spcPct val="150000"/>
              </a:lnSpc>
              <a:buFont typeface="+mj-lt"/>
              <a:buAutoNum type="romanUcPeriod"/>
              <a:defRPr/>
            </a:pPr>
            <a:r>
              <a:rPr lang="en-US" sz="1000" dirty="0" smtClean="0">
                <a:solidFill>
                  <a:schemeClr val="bg1">
                    <a:lumMod val="50000"/>
                    <a:lumOff val="50000"/>
                  </a:schemeClr>
                </a:solidFill>
                <a:latin typeface="Copperplate Gothic Bold" pitchFamily="34" charset="0"/>
              </a:rPr>
              <a:t>Background</a:t>
            </a:r>
            <a:endParaRPr lang="en-US" sz="1000" dirty="0">
              <a:solidFill>
                <a:schemeClr val="bg1">
                  <a:lumMod val="50000"/>
                  <a:lumOff val="50000"/>
                </a:schemeClr>
              </a:solidFill>
              <a:latin typeface="Copperplate Gothic Bold" pitchFamily="34" charset="0"/>
            </a:endParaRPr>
          </a:p>
          <a:p>
            <a:pPr marL="1314450" lvl="2" indent="-400050">
              <a:lnSpc>
                <a:spcPct val="150000"/>
              </a:lnSpc>
              <a:buFont typeface="+mj-lt"/>
              <a:buAutoNum type="romanUcPeriod"/>
              <a:defRPr/>
            </a:pPr>
            <a:r>
              <a:rPr lang="en-US" sz="1000" dirty="0" smtClean="0">
                <a:solidFill>
                  <a:schemeClr val="bg1">
                    <a:lumMod val="50000"/>
                    <a:lumOff val="50000"/>
                  </a:schemeClr>
                </a:solidFill>
                <a:latin typeface="Copperplate Gothic Bold" pitchFamily="34" charset="0"/>
              </a:rPr>
              <a:t>Case Findings</a:t>
            </a:r>
            <a:endParaRPr lang="en-US" sz="1000" dirty="0">
              <a:solidFill>
                <a:schemeClr val="bg1">
                  <a:lumMod val="50000"/>
                  <a:lumOff val="50000"/>
                </a:schemeClr>
              </a:solidFill>
              <a:latin typeface="Copperplate Gothic Bold" pitchFamily="34" charset="0"/>
            </a:endParaRPr>
          </a:p>
          <a:p>
            <a:pPr marL="1314450" lvl="2" indent="-400050">
              <a:lnSpc>
                <a:spcPct val="150000"/>
              </a:lnSpc>
              <a:buFont typeface="+mj-lt"/>
              <a:buAutoNum type="romanUcPeriod"/>
              <a:defRPr/>
            </a:pPr>
            <a:r>
              <a:rPr lang="en-US" sz="1000" dirty="0" smtClean="0">
                <a:solidFill>
                  <a:schemeClr val="bg1">
                    <a:lumMod val="50000"/>
                    <a:lumOff val="50000"/>
                  </a:schemeClr>
                </a:solidFill>
                <a:latin typeface="Copperplate Gothic Bold" pitchFamily="34" charset="0"/>
              </a:rPr>
              <a:t>Recommendations</a:t>
            </a:r>
            <a:endParaRPr lang="en-US" sz="1000" dirty="0">
              <a:solidFill>
                <a:schemeClr val="bg1">
                  <a:lumMod val="50000"/>
                  <a:lumOff val="50000"/>
                </a:schemeClr>
              </a:solidFill>
              <a:latin typeface="Copperplate Gothic Bold" pitchFamily="34" charset="0"/>
            </a:endParaRPr>
          </a:p>
          <a:p>
            <a:pPr marL="857250" lvl="1" indent="-400050">
              <a:lnSpc>
                <a:spcPct val="150000"/>
              </a:lnSpc>
              <a:buFont typeface="+mj-lt"/>
              <a:buAutoNum type="romanUcPeriod"/>
              <a:defRPr/>
            </a:pPr>
            <a:r>
              <a:rPr lang="en-US" sz="1000" dirty="0">
                <a:solidFill>
                  <a:schemeClr val="bg1">
                    <a:lumMod val="50000"/>
                    <a:lumOff val="50000"/>
                  </a:schemeClr>
                </a:solidFill>
                <a:latin typeface="Copperplate Gothic Bold" pitchFamily="34" charset="0"/>
              </a:rPr>
              <a:t>ANALYSIS #2: Precast Façade</a:t>
            </a:r>
          </a:p>
          <a:p>
            <a:pPr marL="1314450" lvl="2" indent="-400050">
              <a:lnSpc>
                <a:spcPct val="150000"/>
              </a:lnSpc>
              <a:buFont typeface="+mj-lt"/>
              <a:buAutoNum type="romanUcPeriod"/>
              <a:defRPr/>
            </a:pPr>
            <a:r>
              <a:rPr lang="en-US" sz="1000" dirty="0">
                <a:solidFill>
                  <a:schemeClr val="bg1">
                    <a:lumMod val="50000"/>
                    <a:lumOff val="50000"/>
                  </a:schemeClr>
                </a:solidFill>
                <a:latin typeface="Copperplate Gothic Bold" pitchFamily="34" charset="0"/>
              </a:rPr>
              <a:t>Design</a:t>
            </a:r>
          </a:p>
          <a:p>
            <a:pPr marL="1314450" lvl="2" indent="-400050">
              <a:lnSpc>
                <a:spcPct val="150000"/>
              </a:lnSpc>
              <a:buFont typeface="+mj-lt"/>
              <a:buAutoNum type="romanUcPeriod"/>
              <a:defRPr/>
            </a:pPr>
            <a:r>
              <a:rPr lang="en-US" sz="1000" dirty="0">
                <a:solidFill>
                  <a:schemeClr val="bg1">
                    <a:lumMod val="50000"/>
                    <a:lumOff val="50000"/>
                  </a:schemeClr>
                </a:solidFill>
                <a:latin typeface="Copperplate Gothic Bold" pitchFamily="34" charset="0"/>
              </a:rPr>
              <a:t>Structural Impact</a:t>
            </a:r>
          </a:p>
          <a:p>
            <a:pPr marL="1314450" lvl="2" indent="-400050">
              <a:lnSpc>
                <a:spcPct val="150000"/>
              </a:lnSpc>
              <a:buFont typeface="+mj-lt"/>
              <a:buAutoNum type="romanUcPeriod"/>
              <a:defRPr/>
            </a:pPr>
            <a:r>
              <a:rPr lang="en-US" sz="1000" dirty="0">
                <a:solidFill>
                  <a:schemeClr val="bg1">
                    <a:lumMod val="50000"/>
                    <a:lumOff val="50000"/>
                  </a:schemeClr>
                </a:solidFill>
                <a:latin typeface="Copperplate Gothic Bold" pitchFamily="34" charset="0"/>
              </a:rPr>
              <a:t>Schedule/Cost Impact</a:t>
            </a:r>
          </a:p>
          <a:p>
            <a:pPr marL="1314450" lvl="2" indent="-400050">
              <a:lnSpc>
                <a:spcPct val="150000"/>
              </a:lnSpc>
              <a:buFont typeface="+mj-lt"/>
              <a:buAutoNum type="romanUcPeriod"/>
              <a:defRPr/>
            </a:pPr>
            <a:r>
              <a:rPr lang="en-US" sz="1000" dirty="0" smtClean="0">
                <a:solidFill>
                  <a:schemeClr val="bg1">
                    <a:lumMod val="50000"/>
                    <a:lumOff val="50000"/>
                  </a:schemeClr>
                </a:solidFill>
                <a:latin typeface="Copperplate Gothic Bold" pitchFamily="34" charset="0"/>
              </a:rPr>
              <a:t>Project Impact</a:t>
            </a:r>
            <a:endParaRPr lang="en-US" sz="1000" dirty="0">
              <a:solidFill>
                <a:schemeClr val="bg1">
                  <a:lumMod val="50000"/>
                  <a:lumOff val="50000"/>
                </a:schemeClr>
              </a:solidFill>
              <a:latin typeface="Copperplate Gothic Bold" pitchFamily="34" charset="0"/>
            </a:endParaRPr>
          </a:p>
          <a:p>
            <a:pPr marL="1314450" lvl="2" indent="-400050">
              <a:lnSpc>
                <a:spcPct val="150000"/>
              </a:lnSpc>
              <a:buFont typeface="+mj-lt"/>
              <a:buAutoNum type="romanUcPeriod"/>
              <a:defRPr/>
            </a:pPr>
            <a:r>
              <a:rPr lang="en-US" sz="1000" dirty="0" smtClean="0">
                <a:solidFill>
                  <a:schemeClr val="bg1">
                    <a:lumMod val="50000"/>
                    <a:lumOff val="50000"/>
                  </a:schemeClr>
                </a:solidFill>
                <a:latin typeface="Copperplate Gothic Bold" pitchFamily="34" charset="0"/>
              </a:rPr>
              <a:t>The Choice</a:t>
            </a:r>
            <a:endParaRPr lang="en-US" sz="1000" dirty="0">
              <a:solidFill>
                <a:schemeClr val="bg1">
                  <a:lumMod val="50000"/>
                  <a:lumOff val="50000"/>
                </a:schemeClr>
              </a:solidFill>
              <a:latin typeface="Copperplate Gothic Bold" pitchFamily="34" charset="0"/>
            </a:endParaRPr>
          </a:p>
          <a:p>
            <a:pPr marL="857250" lvl="1" indent="-400050">
              <a:lnSpc>
                <a:spcPct val="150000"/>
              </a:lnSpc>
              <a:buFont typeface="+mj-lt"/>
              <a:buAutoNum type="romanUcPeriod"/>
              <a:defRPr/>
            </a:pPr>
            <a:r>
              <a:rPr lang="en-US" sz="1000" dirty="0">
                <a:solidFill>
                  <a:schemeClr val="bg1">
                    <a:lumMod val="50000"/>
                    <a:lumOff val="50000"/>
                  </a:schemeClr>
                </a:solidFill>
                <a:latin typeface="Copperplate Gothic Bold" pitchFamily="34" charset="0"/>
              </a:rPr>
              <a:t>ANALYSIS #3: </a:t>
            </a:r>
            <a:r>
              <a:rPr lang="en-US" sz="1000" dirty="0" smtClean="0">
                <a:solidFill>
                  <a:schemeClr val="bg1">
                    <a:lumMod val="50000"/>
                    <a:lumOff val="50000"/>
                  </a:schemeClr>
                </a:solidFill>
                <a:latin typeface="Copperplate Gothic Bold" pitchFamily="34" charset="0"/>
              </a:rPr>
              <a:t> BIM  Implementation </a:t>
            </a:r>
          </a:p>
          <a:p>
            <a:pPr marL="857250" lvl="1" indent="-400050">
              <a:lnSpc>
                <a:spcPct val="150000"/>
              </a:lnSpc>
              <a:buFont typeface="+mj-lt"/>
              <a:buAutoNum type="romanUcPeriod"/>
              <a:defRPr/>
            </a:pPr>
            <a:r>
              <a:rPr lang="en-US" sz="1000" dirty="0" smtClean="0">
                <a:latin typeface="Copperplate Gothic Bold" pitchFamily="34" charset="0"/>
              </a:rPr>
              <a:t>ANALYSIS #4: ICRA Plan</a:t>
            </a:r>
          </a:p>
          <a:p>
            <a:pPr marL="1314450" lvl="2" indent="-400050">
              <a:lnSpc>
                <a:spcPct val="150000"/>
              </a:lnSpc>
              <a:buFont typeface="+mj-lt"/>
              <a:buAutoNum type="romanUcPeriod"/>
              <a:defRPr/>
            </a:pPr>
            <a:r>
              <a:rPr lang="en-US" sz="1000" dirty="0" smtClean="0">
                <a:solidFill>
                  <a:schemeClr val="bg1">
                    <a:lumMod val="50000"/>
                    <a:lumOff val="50000"/>
                  </a:schemeClr>
                </a:solidFill>
                <a:latin typeface="Copperplate Gothic Bold" pitchFamily="34" charset="0"/>
              </a:rPr>
              <a:t>ICRA Matrix</a:t>
            </a:r>
            <a:endParaRPr lang="en-US" sz="1000" dirty="0">
              <a:solidFill>
                <a:schemeClr val="bg1">
                  <a:lumMod val="50000"/>
                  <a:lumOff val="50000"/>
                </a:schemeClr>
              </a:solidFill>
              <a:latin typeface="Copperplate Gothic Bold" pitchFamily="34" charset="0"/>
            </a:endParaRPr>
          </a:p>
          <a:p>
            <a:pPr marL="1314450" lvl="2" indent="-400050">
              <a:lnSpc>
                <a:spcPct val="150000"/>
              </a:lnSpc>
              <a:buFont typeface="+mj-lt"/>
              <a:buAutoNum type="romanUcPeriod"/>
              <a:defRPr/>
            </a:pPr>
            <a:r>
              <a:rPr lang="en-US" sz="1000" dirty="0" smtClean="0">
                <a:latin typeface="Copperplate Gothic Bold" pitchFamily="34" charset="0"/>
              </a:rPr>
              <a:t>Areas of Risk</a:t>
            </a:r>
          </a:p>
          <a:p>
            <a:pPr marL="1314450" lvl="2" indent="-400050">
              <a:lnSpc>
                <a:spcPct val="150000"/>
              </a:lnSpc>
              <a:buFont typeface="+mj-lt"/>
              <a:buAutoNum type="romanUcPeriod"/>
              <a:defRPr/>
            </a:pPr>
            <a:r>
              <a:rPr lang="en-US" sz="1000" dirty="0" smtClean="0">
                <a:solidFill>
                  <a:schemeClr val="bg1">
                    <a:lumMod val="50000"/>
                    <a:lumOff val="50000"/>
                  </a:schemeClr>
                </a:solidFill>
                <a:latin typeface="Copperplate Gothic Bold" pitchFamily="34" charset="0"/>
              </a:rPr>
              <a:t>Construction Precautions</a:t>
            </a:r>
            <a:endParaRPr lang="en-US" sz="1000" dirty="0">
              <a:solidFill>
                <a:schemeClr val="bg1">
                  <a:lumMod val="50000"/>
                  <a:lumOff val="50000"/>
                </a:schemeClr>
              </a:solidFill>
              <a:latin typeface="Copperplate Gothic Bold" pitchFamily="34" charset="0"/>
            </a:endParaRPr>
          </a:p>
          <a:p>
            <a:pPr marL="1314450" lvl="2" indent="-400050">
              <a:lnSpc>
                <a:spcPct val="150000"/>
              </a:lnSpc>
              <a:buFont typeface="+mj-lt"/>
              <a:buAutoNum type="romanUcPeriod"/>
              <a:defRPr/>
            </a:pPr>
            <a:r>
              <a:rPr lang="en-US" sz="1000" dirty="0" smtClean="0">
                <a:solidFill>
                  <a:schemeClr val="bg1">
                    <a:lumMod val="50000"/>
                    <a:lumOff val="50000"/>
                  </a:schemeClr>
                </a:solidFill>
                <a:latin typeface="Copperplate Gothic Bold" pitchFamily="34" charset="0"/>
              </a:rPr>
              <a:t>Mechanical Impact</a:t>
            </a:r>
          </a:p>
          <a:p>
            <a:pPr marL="857250" lvl="1" indent="-400050">
              <a:lnSpc>
                <a:spcPct val="150000"/>
              </a:lnSpc>
              <a:buFont typeface="+mj-lt"/>
              <a:buAutoNum type="romanUcPeriod"/>
              <a:defRPr/>
            </a:pPr>
            <a:r>
              <a:rPr lang="en-US" sz="1000" dirty="0" smtClean="0">
                <a:solidFill>
                  <a:schemeClr val="bg1">
                    <a:lumMod val="50000"/>
                    <a:lumOff val="50000"/>
                  </a:schemeClr>
                </a:solidFill>
                <a:latin typeface="Copperplate Gothic Bold" pitchFamily="34" charset="0"/>
              </a:rPr>
              <a:t>LESSONS </a:t>
            </a:r>
            <a:r>
              <a:rPr lang="en-US" sz="1000" dirty="0">
                <a:solidFill>
                  <a:schemeClr val="bg1">
                    <a:lumMod val="50000"/>
                    <a:lumOff val="50000"/>
                  </a:schemeClr>
                </a:solidFill>
                <a:latin typeface="Copperplate Gothic Bold" pitchFamily="34" charset="0"/>
              </a:rPr>
              <a:t>LEARNED</a:t>
            </a:r>
          </a:p>
          <a:p>
            <a:pPr marL="857250" lvl="1" indent="-400050">
              <a:lnSpc>
                <a:spcPct val="150000"/>
              </a:lnSpc>
              <a:buFont typeface="+mj-lt"/>
              <a:buAutoNum type="romanUcPeriod"/>
              <a:defRPr/>
            </a:pPr>
            <a:r>
              <a:rPr lang="en-US" sz="1000" dirty="0">
                <a:solidFill>
                  <a:schemeClr val="bg1">
                    <a:lumMod val="50000"/>
                    <a:lumOff val="50000"/>
                  </a:schemeClr>
                </a:solidFill>
                <a:latin typeface="Copperplate Gothic Bold" pitchFamily="34" charset="0"/>
              </a:rPr>
              <a:t>ACKNOWLEDGEMENTS </a:t>
            </a:r>
            <a:endParaRPr lang="en-US" sz="1400" dirty="0" smtClean="0">
              <a:solidFill>
                <a:schemeClr val="bg1">
                  <a:lumMod val="50000"/>
                  <a:lumOff val="50000"/>
                </a:schemeClr>
              </a:solidFill>
              <a:latin typeface="Copperplate Gothic Bold" pitchFamily="34" charset="0"/>
            </a:endParaRPr>
          </a:p>
          <a:p>
            <a:pPr marL="857250" lvl="1" indent="-400050">
              <a:lnSpc>
                <a:spcPct val="150000"/>
              </a:lnSpc>
              <a:buFont typeface="+mj-lt"/>
              <a:buAutoNum type="romanUcPeriod"/>
              <a:defRPr/>
            </a:pPr>
            <a:endParaRPr lang="en-US" sz="1400" dirty="0">
              <a:latin typeface="Copperplate Gothic Bold" pitchFamily="34" charset="0"/>
            </a:endParaRPr>
          </a:p>
          <a:p>
            <a:pPr marL="857250" lvl="1" indent="-400050">
              <a:lnSpc>
                <a:spcPct val="125000"/>
              </a:lnSpc>
              <a:defRPr/>
            </a:pPr>
            <a:endParaRPr lang="en-US" sz="1050" dirty="0">
              <a:latin typeface="Copperplate Gothic Bold" pitchFamily="34" charset="0"/>
            </a:endParaRPr>
          </a:p>
          <a:p>
            <a:pPr marL="857250" lvl="1" indent="-400050">
              <a:lnSpc>
                <a:spcPct val="125000"/>
              </a:lnSpc>
              <a:defRPr/>
            </a:pPr>
            <a:endParaRPr lang="en-US" sz="1050" dirty="0">
              <a:latin typeface="Copperplate Gothic Bold" pitchFamily="34" charset="0"/>
            </a:endParaRPr>
          </a:p>
          <a:p>
            <a:pPr marL="857250" lvl="1" indent="-400050">
              <a:lnSpc>
                <a:spcPct val="125000"/>
              </a:lnSpc>
              <a:defRPr/>
            </a:pPr>
            <a:endParaRPr lang="en-US" sz="1050" dirty="0">
              <a:latin typeface="Copperplate Gothic Bold" pitchFamily="34" charset="0"/>
            </a:endParaRPr>
          </a:p>
        </p:txBody>
      </p:sp>
      <p:cxnSp>
        <p:nvCxnSpPr>
          <p:cNvPr id="8" name="Straight Connector 7"/>
          <p:cNvCxnSpPr/>
          <p:nvPr/>
        </p:nvCxnSpPr>
        <p:spPr>
          <a:xfrm rot="5400000" flipH="1" flipV="1">
            <a:off x="914400" y="3962400"/>
            <a:ext cx="57912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0" y="1066800"/>
            <a:ext cx="27432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5400000" flipH="1" flipV="1">
            <a:off x="8610600" y="533400"/>
            <a:ext cx="10668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5400000" flipH="1" flipV="1">
            <a:off x="17754600" y="533400"/>
            <a:ext cx="10668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pic>
        <p:nvPicPr>
          <p:cNvPr id="23581" name="Picture 52" descr="penns state logo.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4800" y="228600"/>
            <a:ext cx="1114425" cy="593725"/>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23582" name="Picture 53" descr="penns state logo.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6012775" y="228600"/>
            <a:ext cx="1114425" cy="593725"/>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23584" name="TextBox 39"/>
          <p:cNvSpPr txBox="1">
            <a:spLocks noChangeArrowheads="1"/>
          </p:cNvSpPr>
          <p:nvPr/>
        </p:nvSpPr>
        <p:spPr bwMode="auto">
          <a:xfrm>
            <a:off x="26822400" y="6473825"/>
            <a:ext cx="457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200">
                <a:solidFill>
                  <a:schemeClr val="tx1"/>
                </a:solidFill>
                <a:latin typeface="Arial" charset="0"/>
              </a:defRPr>
            </a:lvl1pPr>
            <a:lvl2pPr marL="742950" indent="-285750" eaLnBrk="0" hangingPunct="0">
              <a:defRPr sz="2200">
                <a:solidFill>
                  <a:schemeClr val="tx1"/>
                </a:solidFill>
                <a:latin typeface="Arial" charset="0"/>
              </a:defRPr>
            </a:lvl2pPr>
            <a:lvl3pPr marL="1143000" indent="-228600" eaLnBrk="0" hangingPunct="0">
              <a:defRPr sz="2200">
                <a:solidFill>
                  <a:schemeClr val="tx1"/>
                </a:solidFill>
                <a:latin typeface="Arial" charset="0"/>
              </a:defRPr>
            </a:lvl3pPr>
            <a:lvl4pPr marL="1600200" indent="-228600" eaLnBrk="0" hangingPunct="0">
              <a:defRPr sz="2200">
                <a:solidFill>
                  <a:schemeClr val="tx1"/>
                </a:solidFill>
                <a:latin typeface="Arial" charset="0"/>
              </a:defRPr>
            </a:lvl4pPr>
            <a:lvl5pPr marL="2057400" indent="-228600" eaLnBrk="0" hangingPunct="0">
              <a:defRPr sz="2200">
                <a:solidFill>
                  <a:schemeClr val="tx1"/>
                </a:solidFill>
                <a:latin typeface="Arial" charset="0"/>
              </a:defRPr>
            </a:lvl5pPr>
            <a:lvl6pPr marL="2514600" indent="-228600" eaLnBrk="0" fontAlgn="base" hangingPunct="0">
              <a:spcBef>
                <a:spcPct val="0"/>
              </a:spcBef>
              <a:spcAft>
                <a:spcPct val="0"/>
              </a:spcAft>
              <a:defRPr sz="2200">
                <a:solidFill>
                  <a:schemeClr val="tx1"/>
                </a:solidFill>
                <a:latin typeface="Arial" charset="0"/>
              </a:defRPr>
            </a:lvl6pPr>
            <a:lvl7pPr marL="2971800" indent="-228600" eaLnBrk="0" fontAlgn="base" hangingPunct="0">
              <a:spcBef>
                <a:spcPct val="0"/>
              </a:spcBef>
              <a:spcAft>
                <a:spcPct val="0"/>
              </a:spcAft>
              <a:defRPr sz="2200">
                <a:solidFill>
                  <a:schemeClr val="tx1"/>
                </a:solidFill>
                <a:latin typeface="Arial" charset="0"/>
              </a:defRPr>
            </a:lvl7pPr>
            <a:lvl8pPr marL="3429000" indent="-228600" eaLnBrk="0" fontAlgn="base" hangingPunct="0">
              <a:spcBef>
                <a:spcPct val="0"/>
              </a:spcBef>
              <a:spcAft>
                <a:spcPct val="0"/>
              </a:spcAft>
              <a:defRPr sz="2200">
                <a:solidFill>
                  <a:schemeClr val="tx1"/>
                </a:solidFill>
                <a:latin typeface="Arial" charset="0"/>
              </a:defRPr>
            </a:lvl8pPr>
            <a:lvl9pPr marL="3886200" indent="-228600" eaLnBrk="0" fontAlgn="base" hangingPunct="0">
              <a:spcBef>
                <a:spcPct val="0"/>
              </a:spcBef>
              <a:spcAft>
                <a:spcPct val="0"/>
              </a:spcAft>
              <a:defRPr sz="2200">
                <a:solidFill>
                  <a:schemeClr val="tx1"/>
                </a:solidFill>
                <a:latin typeface="Arial" charset="0"/>
              </a:defRPr>
            </a:lvl9pPr>
          </a:lstStyle>
          <a:p>
            <a:pPr eaLnBrk="1" hangingPunct="1"/>
            <a:fld id="{FBBAE181-011A-42DE-B96B-556D36D4FE92}" type="slidenum">
              <a:rPr lang="en-US" sz="1400" b="1">
                <a:latin typeface="Copperplate Gothic Bold" pitchFamily="34" charset="0"/>
              </a:rPr>
              <a:pPr eaLnBrk="1" hangingPunct="1"/>
              <a:t>29</a:t>
            </a:fld>
            <a:endParaRPr lang="en-US" sz="1400" b="1">
              <a:latin typeface="Copperplate Gothic Bold" pitchFamily="34" charset="0"/>
            </a:endParaRPr>
          </a:p>
        </p:txBody>
      </p:sp>
      <p:pic>
        <p:nvPicPr>
          <p:cNvPr id="36" name="Picture 35"/>
          <p:cNvPicPr/>
          <p:nvPr/>
        </p:nvPicPr>
        <p:blipFill>
          <a:blip r:embed="rId4">
            <a:extLst>
              <a:ext uri="{28A0092B-C50C-407E-A947-70E740481C1C}">
                <a14:useLocalDpi xmlns:a14="http://schemas.microsoft.com/office/drawing/2010/main" val="0"/>
              </a:ext>
            </a:extLst>
          </a:blip>
          <a:srcRect/>
          <a:stretch>
            <a:fillRect/>
          </a:stretch>
        </p:blipFill>
        <p:spPr bwMode="auto">
          <a:xfrm>
            <a:off x="1419225" y="6170610"/>
            <a:ext cx="1728788" cy="457200"/>
          </a:xfrm>
          <a:prstGeom prst="rect">
            <a:avLst/>
          </a:prstGeom>
          <a:noFill/>
          <a:ln>
            <a:noFill/>
          </a:ln>
        </p:spPr>
      </p:pic>
      <p:pic>
        <p:nvPicPr>
          <p:cNvPr id="37" name="Picture 36"/>
          <p:cNvPicPr/>
          <p:nvPr/>
        </p:nvPicPr>
        <p:blipFill>
          <a:blip r:embed="rId5">
            <a:extLst>
              <a:ext uri="{28A0092B-C50C-407E-A947-70E740481C1C}">
                <a14:useLocalDpi xmlns:a14="http://schemas.microsoft.com/office/drawing/2010/main" val="0"/>
              </a:ext>
            </a:extLst>
          </a:blip>
          <a:srcRect/>
          <a:stretch>
            <a:fillRect/>
          </a:stretch>
        </p:blipFill>
        <p:spPr bwMode="auto">
          <a:xfrm>
            <a:off x="570819" y="6170610"/>
            <a:ext cx="582386" cy="457201"/>
          </a:xfrm>
          <a:prstGeom prst="rect">
            <a:avLst/>
          </a:prstGeom>
          <a:noFill/>
          <a:ln>
            <a:noFill/>
          </a:ln>
        </p:spPr>
      </p:pic>
      <p:sp>
        <p:nvSpPr>
          <p:cNvPr id="3" name="TextBox 2"/>
          <p:cNvSpPr txBox="1"/>
          <p:nvPr/>
        </p:nvSpPr>
        <p:spPr>
          <a:xfrm>
            <a:off x="10058400" y="1359459"/>
            <a:ext cx="7848600" cy="461665"/>
          </a:xfrm>
          <a:prstGeom prst="rect">
            <a:avLst/>
          </a:prstGeom>
          <a:noFill/>
        </p:spPr>
        <p:txBody>
          <a:bodyPr wrap="square" rtlCol="0">
            <a:spAutoFit/>
          </a:bodyPr>
          <a:lstStyle/>
          <a:p>
            <a:pPr algn="ctr"/>
            <a:r>
              <a:rPr lang="en-US" sz="2400" b="1" dirty="0" smtClean="0">
                <a:latin typeface="Copperplate Gothic Bold" pitchFamily="34" charset="0"/>
              </a:rPr>
              <a:t>Areas of Risk</a:t>
            </a:r>
            <a:endParaRPr lang="en-US" b="1" dirty="0">
              <a:latin typeface="Copperplate Gothic Bold" pitchFamily="34" charset="0"/>
            </a:endParaRPr>
          </a:p>
        </p:txBody>
      </p:sp>
      <p:pic>
        <p:nvPicPr>
          <p:cNvPr id="25602"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62401" y="2117397"/>
            <a:ext cx="5105400" cy="26411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603"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058400" y="2216150"/>
            <a:ext cx="3520525" cy="4257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604"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3982700" y="2216150"/>
            <a:ext cx="4080861" cy="4257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605" name="Picture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0292771" y="2076620"/>
            <a:ext cx="5134457" cy="37459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7" name="TextBox 26"/>
          <p:cNvSpPr txBox="1"/>
          <p:nvPr/>
        </p:nvSpPr>
        <p:spPr>
          <a:xfrm>
            <a:off x="18984686" y="1511858"/>
            <a:ext cx="7848600" cy="461665"/>
          </a:xfrm>
          <a:prstGeom prst="rect">
            <a:avLst/>
          </a:prstGeom>
          <a:noFill/>
        </p:spPr>
        <p:txBody>
          <a:bodyPr wrap="square" rtlCol="0">
            <a:spAutoFit/>
          </a:bodyPr>
          <a:lstStyle/>
          <a:p>
            <a:pPr algn="ctr"/>
            <a:r>
              <a:rPr lang="en-US" sz="2400" b="1" dirty="0" smtClean="0">
                <a:latin typeface="Copperplate Gothic Bold" pitchFamily="34" charset="0"/>
              </a:rPr>
              <a:t>Areas of Risk</a:t>
            </a:r>
            <a:endParaRPr lang="en-US" b="1" dirty="0">
              <a:latin typeface="Copperplate Gothic Bold" pitchFamily="34" charset="0"/>
            </a:endParaRPr>
          </a:p>
        </p:txBody>
      </p:sp>
    </p:spTree>
    <p:extLst>
      <p:ext uri="{BB962C8B-B14F-4D97-AF65-F5344CB8AC3E}">
        <p14:creationId xmlns:p14="http://schemas.microsoft.com/office/powerpoint/2010/main" val="4187848145"/>
      </p:ext>
    </p:extLst>
  </p:cSld>
  <p:clrMapOvr>
    <a:masterClrMapping/>
  </p:clrMapOvr>
  <p:transition spd="med">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p:cNvSpPr txBox="1"/>
          <p:nvPr/>
        </p:nvSpPr>
        <p:spPr>
          <a:xfrm>
            <a:off x="18288000" y="0"/>
            <a:ext cx="9144000" cy="1077913"/>
          </a:xfrm>
          <a:prstGeom prst="rect">
            <a:avLst/>
          </a:prstGeom>
          <a:gradFill flip="none" rotWithShape="1">
            <a:gsLst>
              <a:gs pos="0">
                <a:srgbClr val="2E5C8E">
                  <a:shade val="30000"/>
                  <a:satMod val="115000"/>
                </a:srgbClr>
              </a:gs>
              <a:gs pos="50000">
                <a:srgbClr val="2E5C8E">
                  <a:shade val="67500"/>
                  <a:satMod val="115000"/>
                </a:srgbClr>
              </a:gs>
              <a:gs pos="100000">
                <a:srgbClr val="2E5C8E">
                  <a:shade val="100000"/>
                  <a:satMod val="115000"/>
                </a:srgbClr>
              </a:gs>
            </a:gsLst>
            <a:lin ang="5400000" scaled="1"/>
            <a:tileRect/>
          </a:gradFill>
          <a:ln>
            <a:noFill/>
          </a:ln>
        </p:spPr>
        <p:txBody>
          <a:bodyPr anchor="ctr">
            <a:spAutoFit/>
          </a:bodyPr>
          <a:lstStyle/>
          <a:p>
            <a:pPr algn="ctr">
              <a:defRPr/>
            </a:pPr>
            <a:r>
              <a:rPr lang="en-US" sz="1800" dirty="0">
                <a:effectLst>
                  <a:outerShdw blurRad="38100" dist="38100" dir="2700000" algn="tl">
                    <a:srgbClr val="000000">
                      <a:alpha val="43137"/>
                    </a:srgbClr>
                  </a:outerShdw>
                </a:effectLst>
                <a:latin typeface="Copperplate Gothic Bold" pitchFamily="34" charset="0"/>
              </a:rPr>
              <a:t>Saint Vincent Health Center</a:t>
            </a:r>
          </a:p>
          <a:p>
            <a:pPr algn="ctr">
              <a:defRPr/>
            </a:pPr>
            <a:r>
              <a:rPr lang="en-US" sz="1600" dirty="0">
                <a:effectLst>
                  <a:outerShdw blurRad="38100" dist="38100" dir="2700000" algn="tl">
                    <a:srgbClr val="000000">
                      <a:alpha val="43137"/>
                    </a:srgbClr>
                  </a:outerShdw>
                </a:effectLst>
                <a:latin typeface="Copperplate Gothic Bold" pitchFamily="34" charset="0"/>
              </a:rPr>
              <a:t>New Addition Building</a:t>
            </a:r>
          </a:p>
          <a:p>
            <a:pPr algn="ctr">
              <a:defRPr/>
            </a:pPr>
            <a:r>
              <a:rPr lang="en-US" sz="1200" dirty="0">
                <a:effectLst>
                  <a:outerShdw blurRad="38100" dist="38100" dir="2700000" algn="tl">
                    <a:srgbClr val="000000">
                      <a:alpha val="43137"/>
                    </a:srgbClr>
                  </a:outerShdw>
                </a:effectLst>
                <a:latin typeface="Copperplate Gothic Bold" pitchFamily="34" charset="0"/>
              </a:rPr>
              <a:t>Erie, PA</a:t>
            </a:r>
          </a:p>
          <a:p>
            <a:pPr algn="ctr">
              <a:defRPr/>
            </a:pPr>
            <a:endParaRPr lang="en-US" sz="800" dirty="0" smtClean="0">
              <a:effectLst>
                <a:outerShdw blurRad="38100" dist="38100" dir="2700000" algn="tl">
                  <a:srgbClr val="000000">
                    <a:alpha val="43137"/>
                  </a:srgbClr>
                </a:outerShdw>
              </a:effectLst>
              <a:latin typeface="Copperplate Gothic Bold" pitchFamily="34" charset="0"/>
            </a:endParaRPr>
          </a:p>
          <a:p>
            <a:pPr algn="ctr">
              <a:defRPr/>
            </a:pPr>
            <a:r>
              <a:rPr lang="en-US" sz="1000" dirty="0" smtClean="0">
                <a:effectLst>
                  <a:outerShdw blurRad="38100" dist="38100" dir="2700000" algn="tl">
                    <a:srgbClr val="000000">
                      <a:alpha val="43137"/>
                    </a:srgbClr>
                  </a:outerShdw>
                </a:effectLst>
                <a:latin typeface="Copperplate Gothic Bold" pitchFamily="34" charset="0"/>
              </a:rPr>
              <a:t>TYLER JAGGI | CONSTRUCTION MANAGEMENT</a:t>
            </a:r>
            <a:endParaRPr lang="en-US" sz="1000" dirty="0">
              <a:effectLst>
                <a:outerShdw blurRad="38100" dist="38100" dir="2700000" algn="tl">
                  <a:srgbClr val="000000">
                    <a:alpha val="43137"/>
                  </a:srgbClr>
                </a:outerShdw>
              </a:effectLst>
              <a:latin typeface="Copperplate Gothic Bold" pitchFamily="34" charset="0"/>
            </a:endParaRPr>
          </a:p>
        </p:txBody>
      </p:sp>
      <p:sp>
        <p:nvSpPr>
          <p:cNvPr id="17" name="TextBox 16"/>
          <p:cNvSpPr txBox="1"/>
          <p:nvPr/>
        </p:nvSpPr>
        <p:spPr>
          <a:xfrm>
            <a:off x="9144000" y="0"/>
            <a:ext cx="9144000" cy="1077913"/>
          </a:xfrm>
          <a:prstGeom prst="rect">
            <a:avLst/>
          </a:prstGeom>
          <a:gradFill flip="none" rotWithShape="1">
            <a:gsLst>
              <a:gs pos="0">
                <a:schemeClr val="bg1">
                  <a:lumMod val="65000"/>
                  <a:lumOff val="35000"/>
                  <a:shade val="30000"/>
                  <a:satMod val="115000"/>
                </a:schemeClr>
              </a:gs>
              <a:gs pos="50000">
                <a:schemeClr val="bg1">
                  <a:lumMod val="65000"/>
                  <a:lumOff val="35000"/>
                  <a:shade val="67500"/>
                  <a:satMod val="115000"/>
                </a:schemeClr>
              </a:gs>
              <a:gs pos="100000">
                <a:schemeClr val="bg1">
                  <a:lumMod val="65000"/>
                  <a:lumOff val="35000"/>
                  <a:shade val="100000"/>
                  <a:satMod val="115000"/>
                </a:schemeClr>
              </a:gs>
            </a:gsLst>
            <a:lin ang="5400000" scaled="1"/>
            <a:tileRect/>
          </a:gradFill>
          <a:ln>
            <a:noFill/>
          </a:ln>
        </p:spPr>
        <p:txBody>
          <a:bodyPr anchor="ctr">
            <a:spAutoFit/>
          </a:bodyPr>
          <a:lstStyle/>
          <a:p>
            <a:pPr algn="ctr">
              <a:defRPr/>
            </a:pPr>
            <a:endParaRPr lang="en-US" sz="1000" dirty="0">
              <a:latin typeface="Copperplate Gothic Bold" pitchFamily="34" charset="0"/>
            </a:endParaRPr>
          </a:p>
          <a:p>
            <a:pPr algn="ctr">
              <a:defRPr/>
            </a:pPr>
            <a:endParaRPr lang="en-US" sz="1000" dirty="0">
              <a:latin typeface="Copperplate Gothic Bold" pitchFamily="34" charset="0"/>
            </a:endParaRPr>
          </a:p>
          <a:p>
            <a:pPr algn="ctr">
              <a:defRPr/>
            </a:pPr>
            <a:r>
              <a:rPr lang="en-US" sz="2400" b="1" dirty="0">
                <a:effectLst>
                  <a:outerShdw blurRad="38100" dist="38100" dir="2700000" algn="tl">
                    <a:srgbClr val="000000">
                      <a:alpha val="43137"/>
                    </a:srgbClr>
                  </a:outerShdw>
                </a:effectLst>
                <a:latin typeface="Copperplate Gothic Bold" pitchFamily="34" charset="0"/>
              </a:rPr>
              <a:t>PROJECT BACKGROUND</a:t>
            </a:r>
          </a:p>
          <a:p>
            <a:pPr algn="ctr">
              <a:defRPr/>
            </a:pPr>
            <a:endParaRPr lang="en-US" sz="1000" dirty="0">
              <a:latin typeface="Copperplate Gothic Bold" pitchFamily="34" charset="0"/>
            </a:endParaRPr>
          </a:p>
          <a:p>
            <a:pPr algn="ctr">
              <a:defRPr/>
            </a:pPr>
            <a:endParaRPr lang="en-US" sz="1000" dirty="0">
              <a:latin typeface="Copperplate Gothic Bold" pitchFamily="34" charset="0"/>
            </a:endParaRPr>
          </a:p>
        </p:txBody>
      </p:sp>
      <p:sp>
        <p:nvSpPr>
          <p:cNvPr id="6" name="TextBox 5"/>
          <p:cNvSpPr txBox="1"/>
          <p:nvPr/>
        </p:nvSpPr>
        <p:spPr>
          <a:xfrm>
            <a:off x="0" y="0"/>
            <a:ext cx="9144000" cy="1077913"/>
          </a:xfrm>
          <a:prstGeom prst="rect">
            <a:avLst/>
          </a:prstGeom>
          <a:gradFill flip="none" rotWithShape="1">
            <a:gsLst>
              <a:gs pos="0">
                <a:srgbClr val="2E5C8E">
                  <a:shade val="30000"/>
                  <a:satMod val="115000"/>
                </a:srgbClr>
              </a:gs>
              <a:gs pos="50000">
                <a:srgbClr val="2E5C8E">
                  <a:shade val="67500"/>
                  <a:satMod val="115000"/>
                </a:srgbClr>
              </a:gs>
              <a:gs pos="100000">
                <a:srgbClr val="2E5C8E">
                  <a:shade val="100000"/>
                  <a:satMod val="115000"/>
                </a:srgbClr>
              </a:gs>
            </a:gsLst>
            <a:lin ang="5400000" scaled="1"/>
            <a:tileRect/>
          </a:gradFill>
          <a:ln>
            <a:noFill/>
          </a:ln>
        </p:spPr>
        <p:txBody>
          <a:bodyPr anchor="ctr">
            <a:spAutoFit/>
          </a:bodyPr>
          <a:lstStyle/>
          <a:p>
            <a:pPr algn="ctr">
              <a:defRPr/>
            </a:pPr>
            <a:r>
              <a:rPr lang="en-US" sz="1800" dirty="0" smtClean="0">
                <a:effectLst>
                  <a:outerShdw blurRad="38100" dist="38100" dir="2700000" algn="tl">
                    <a:srgbClr val="000000">
                      <a:alpha val="43137"/>
                    </a:srgbClr>
                  </a:outerShdw>
                </a:effectLst>
                <a:latin typeface="Copperplate Gothic Bold" pitchFamily="34" charset="0"/>
              </a:rPr>
              <a:t>Saint Vincent Health Center</a:t>
            </a:r>
            <a:endParaRPr lang="en-US" sz="1800" dirty="0">
              <a:effectLst>
                <a:outerShdw blurRad="38100" dist="38100" dir="2700000" algn="tl">
                  <a:srgbClr val="000000">
                    <a:alpha val="43137"/>
                  </a:srgbClr>
                </a:outerShdw>
              </a:effectLst>
              <a:latin typeface="Copperplate Gothic Bold" pitchFamily="34" charset="0"/>
            </a:endParaRPr>
          </a:p>
          <a:p>
            <a:pPr algn="ctr">
              <a:defRPr/>
            </a:pPr>
            <a:r>
              <a:rPr lang="en-US" sz="1600" dirty="0" smtClean="0">
                <a:effectLst>
                  <a:outerShdw blurRad="38100" dist="38100" dir="2700000" algn="tl">
                    <a:srgbClr val="000000">
                      <a:alpha val="43137"/>
                    </a:srgbClr>
                  </a:outerShdw>
                </a:effectLst>
                <a:latin typeface="Copperplate Gothic Bold" pitchFamily="34" charset="0"/>
              </a:rPr>
              <a:t>New Addition Building</a:t>
            </a:r>
            <a:endParaRPr lang="en-US" sz="1600" dirty="0">
              <a:effectLst>
                <a:outerShdw blurRad="38100" dist="38100" dir="2700000" algn="tl">
                  <a:srgbClr val="000000">
                    <a:alpha val="43137"/>
                  </a:srgbClr>
                </a:outerShdw>
              </a:effectLst>
              <a:latin typeface="Copperplate Gothic Bold" pitchFamily="34" charset="0"/>
            </a:endParaRPr>
          </a:p>
          <a:p>
            <a:pPr algn="ctr">
              <a:defRPr/>
            </a:pPr>
            <a:r>
              <a:rPr lang="en-US" sz="1200" dirty="0" smtClean="0">
                <a:effectLst>
                  <a:outerShdw blurRad="38100" dist="38100" dir="2700000" algn="tl">
                    <a:srgbClr val="000000">
                      <a:alpha val="43137"/>
                    </a:srgbClr>
                  </a:outerShdw>
                </a:effectLst>
                <a:latin typeface="Copperplate Gothic Bold" pitchFamily="34" charset="0"/>
              </a:rPr>
              <a:t>Erie, PA</a:t>
            </a:r>
            <a:endParaRPr lang="en-US" sz="1200" dirty="0">
              <a:effectLst>
                <a:outerShdw blurRad="38100" dist="38100" dir="2700000" algn="tl">
                  <a:srgbClr val="000000">
                    <a:alpha val="43137"/>
                  </a:srgbClr>
                </a:outerShdw>
              </a:effectLst>
              <a:latin typeface="Copperplate Gothic Bold" pitchFamily="34" charset="0"/>
            </a:endParaRPr>
          </a:p>
          <a:p>
            <a:pPr algn="ctr">
              <a:defRPr/>
            </a:pPr>
            <a:endParaRPr lang="en-US" sz="800" dirty="0">
              <a:effectLst>
                <a:outerShdw blurRad="38100" dist="38100" dir="2700000" algn="tl">
                  <a:srgbClr val="000000">
                    <a:alpha val="43137"/>
                  </a:srgbClr>
                </a:outerShdw>
              </a:effectLst>
              <a:latin typeface="Copperplate Gothic Bold" pitchFamily="34" charset="0"/>
            </a:endParaRPr>
          </a:p>
          <a:p>
            <a:pPr algn="ctr">
              <a:defRPr/>
            </a:pPr>
            <a:r>
              <a:rPr lang="en-US" sz="1000" dirty="0" smtClean="0">
                <a:effectLst>
                  <a:outerShdw blurRad="38100" dist="38100" dir="2700000" algn="tl">
                    <a:srgbClr val="000000">
                      <a:alpha val="43137"/>
                    </a:srgbClr>
                  </a:outerShdw>
                </a:effectLst>
                <a:latin typeface="Copperplate Gothic Bold" pitchFamily="34" charset="0"/>
              </a:rPr>
              <a:t>Tyler </a:t>
            </a:r>
            <a:r>
              <a:rPr lang="en-US" sz="1000" dirty="0" err="1" smtClean="0">
                <a:effectLst>
                  <a:outerShdw blurRad="38100" dist="38100" dir="2700000" algn="tl">
                    <a:srgbClr val="000000">
                      <a:alpha val="43137"/>
                    </a:srgbClr>
                  </a:outerShdw>
                </a:effectLst>
                <a:latin typeface="Copperplate Gothic Bold" pitchFamily="34" charset="0"/>
              </a:rPr>
              <a:t>jaggi</a:t>
            </a:r>
            <a:r>
              <a:rPr lang="en-US" sz="1000" dirty="0" smtClean="0">
                <a:effectLst>
                  <a:outerShdw blurRad="38100" dist="38100" dir="2700000" algn="tl">
                    <a:srgbClr val="000000">
                      <a:alpha val="43137"/>
                    </a:srgbClr>
                  </a:outerShdw>
                </a:effectLst>
                <a:latin typeface="Copperplate Gothic Bold" pitchFamily="34" charset="0"/>
              </a:rPr>
              <a:t> | </a:t>
            </a:r>
            <a:r>
              <a:rPr lang="en-US" sz="1000" dirty="0">
                <a:effectLst>
                  <a:outerShdw blurRad="38100" dist="38100" dir="2700000" algn="tl">
                    <a:srgbClr val="000000">
                      <a:alpha val="43137"/>
                    </a:srgbClr>
                  </a:outerShdw>
                </a:effectLst>
                <a:latin typeface="Copperplate Gothic Bold" pitchFamily="34" charset="0"/>
              </a:rPr>
              <a:t>CONSTRUCTION MANAGEMENT</a:t>
            </a:r>
          </a:p>
        </p:txBody>
      </p:sp>
      <p:sp>
        <p:nvSpPr>
          <p:cNvPr id="4" name="TextBox 3"/>
          <p:cNvSpPr txBox="1"/>
          <p:nvPr/>
        </p:nvSpPr>
        <p:spPr>
          <a:xfrm>
            <a:off x="0" y="1058863"/>
            <a:ext cx="3810000" cy="5899692"/>
          </a:xfrm>
          <a:prstGeom prst="rect">
            <a:avLst/>
          </a:prstGeom>
          <a:solidFill>
            <a:schemeClr val="bg1"/>
          </a:solidFill>
          <a:ln>
            <a:noFill/>
          </a:ln>
        </p:spPr>
        <p:txBody>
          <a:bodyPr wrap="square">
            <a:spAutoFit/>
          </a:bodyPr>
          <a:lstStyle/>
          <a:p>
            <a:pPr>
              <a:defRPr/>
            </a:pPr>
            <a:endParaRPr lang="en-US" sz="1200" dirty="0">
              <a:latin typeface="Copperplate Gothic Bold" pitchFamily="34" charset="0"/>
            </a:endParaRPr>
          </a:p>
          <a:p>
            <a:pPr>
              <a:defRPr/>
            </a:pPr>
            <a:r>
              <a:rPr lang="en-US" sz="1200" dirty="0">
                <a:effectLst>
                  <a:outerShdw blurRad="38100" dist="38100" dir="2700000" algn="tl">
                    <a:srgbClr val="000000">
                      <a:alpha val="43137"/>
                    </a:srgbClr>
                  </a:outerShdw>
                </a:effectLst>
                <a:latin typeface="Copperplate Gothic Bold" pitchFamily="34" charset="0"/>
              </a:rPr>
              <a:t>PRESENTATION OUTLINE:</a:t>
            </a:r>
          </a:p>
          <a:p>
            <a:pPr>
              <a:defRPr/>
            </a:pPr>
            <a:endParaRPr lang="en-US" sz="800" dirty="0">
              <a:latin typeface="Copperplate Gothic Bold" pitchFamily="34" charset="0"/>
            </a:endParaRPr>
          </a:p>
          <a:p>
            <a:pPr marL="857250" lvl="1" indent="-400050">
              <a:lnSpc>
                <a:spcPct val="150000"/>
              </a:lnSpc>
              <a:buFont typeface="+mj-lt"/>
              <a:buAutoNum type="romanUcPeriod"/>
              <a:defRPr/>
            </a:pPr>
            <a:r>
              <a:rPr lang="en-US" sz="1000" b="1" dirty="0">
                <a:latin typeface="Copperplate Gothic Bold" pitchFamily="34" charset="0"/>
              </a:rPr>
              <a:t>PROJECT BACKGROUND</a:t>
            </a:r>
          </a:p>
          <a:p>
            <a:pPr marL="857250" lvl="1" indent="-400050">
              <a:lnSpc>
                <a:spcPct val="150000"/>
              </a:lnSpc>
              <a:buFont typeface="+mj-lt"/>
              <a:buAutoNum type="romanUcPeriod"/>
              <a:defRPr/>
            </a:pPr>
            <a:r>
              <a:rPr lang="en-US" sz="1000" dirty="0">
                <a:solidFill>
                  <a:schemeClr val="bg1">
                    <a:lumMod val="50000"/>
                    <a:lumOff val="50000"/>
                  </a:schemeClr>
                </a:solidFill>
                <a:latin typeface="Copperplate Gothic Bold" pitchFamily="34" charset="0"/>
              </a:rPr>
              <a:t>ANALYSIS #1: </a:t>
            </a:r>
            <a:r>
              <a:rPr lang="en-US" sz="1000" dirty="0" smtClean="0">
                <a:solidFill>
                  <a:schemeClr val="bg1">
                    <a:lumMod val="50000"/>
                    <a:lumOff val="50000"/>
                  </a:schemeClr>
                </a:solidFill>
                <a:latin typeface="Copperplate Gothic Bold" pitchFamily="34" charset="0"/>
              </a:rPr>
              <a:t>Re-Sequencing Phasing</a:t>
            </a:r>
            <a:endParaRPr lang="en-US" sz="1000" dirty="0">
              <a:solidFill>
                <a:schemeClr val="bg1">
                  <a:lumMod val="50000"/>
                  <a:lumOff val="50000"/>
                </a:schemeClr>
              </a:solidFill>
              <a:latin typeface="Copperplate Gothic Bold" pitchFamily="34" charset="0"/>
            </a:endParaRPr>
          </a:p>
          <a:p>
            <a:pPr marL="1314450" lvl="2" indent="-400050">
              <a:lnSpc>
                <a:spcPct val="150000"/>
              </a:lnSpc>
              <a:buFont typeface="+mj-lt"/>
              <a:buAutoNum type="romanUcPeriod"/>
              <a:defRPr/>
            </a:pPr>
            <a:r>
              <a:rPr lang="en-US" sz="1000" dirty="0" smtClean="0">
                <a:solidFill>
                  <a:schemeClr val="bg1">
                    <a:lumMod val="50000"/>
                    <a:lumOff val="50000"/>
                  </a:schemeClr>
                </a:solidFill>
                <a:latin typeface="Copperplate Gothic Bold" pitchFamily="34" charset="0"/>
              </a:rPr>
              <a:t>Background</a:t>
            </a:r>
            <a:endParaRPr lang="en-US" sz="1000" dirty="0">
              <a:solidFill>
                <a:schemeClr val="bg1">
                  <a:lumMod val="50000"/>
                  <a:lumOff val="50000"/>
                </a:schemeClr>
              </a:solidFill>
              <a:latin typeface="Copperplate Gothic Bold" pitchFamily="34" charset="0"/>
            </a:endParaRPr>
          </a:p>
          <a:p>
            <a:pPr marL="1314450" lvl="2" indent="-400050">
              <a:lnSpc>
                <a:spcPct val="150000"/>
              </a:lnSpc>
              <a:buFont typeface="+mj-lt"/>
              <a:buAutoNum type="romanUcPeriod"/>
              <a:defRPr/>
            </a:pPr>
            <a:r>
              <a:rPr lang="en-US" sz="1000" dirty="0" smtClean="0">
                <a:solidFill>
                  <a:schemeClr val="bg1">
                    <a:lumMod val="50000"/>
                    <a:lumOff val="50000"/>
                  </a:schemeClr>
                </a:solidFill>
                <a:latin typeface="Copperplate Gothic Bold" pitchFamily="34" charset="0"/>
              </a:rPr>
              <a:t>Case Findings</a:t>
            </a:r>
            <a:endParaRPr lang="en-US" sz="1000" dirty="0">
              <a:solidFill>
                <a:schemeClr val="bg1">
                  <a:lumMod val="50000"/>
                  <a:lumOff val="50000"/>
                </a:schemeClr>
              </a:solidFill>
              <a:latin typeface="Copperplate Gothic Bold" pitchFamily="34" charset="0"/>
            </a:endParaRPr>
          </a:p>
          <a:p>
            <a:pPr marL="1314450" lvl="2" indent="-400050">
              <a:lnSpc>
                <a:spcPct val="150000"/>
              </a:lnSpc>
              <a:buFont typeface="+mj-lt"/>
              <a:buAutoNum type="romanUcPeriod"/>
              <a:defRPr/>
            </a:pPr>
            <a:r>
              <a:rPr lang="en-US" sz="1000" dirty="0" smtClean="0">
                <a:solidFill>
                  <a:schemeClr val="bg1">
                    <a:lumMod val="50000"/>
                    <a:lumOff val="50000"/>
                  </a:schemeClr>
                </a:solidFill>
                <a:latin typeface="Copperplate Gothic Bold" pitchFamily="34" charset="0"/>
              </a:rPr>
              <a:t>Recommendations</a:t>
            </a:r>
            <a:endParaRPr lang="en-US" sz="1000" dirty="0">
              <a:solidFill>
                <a:schemeClr val="bg1">
                  <a:lumMod val="50000"/>
                  <a:lumOff val="50000"/>
                </a:schemeClr>
              </a:solidFill>
              <a:latin typeface="Copperplate Gothic Bold" pitchFamily="34" charset="0"/>
            </a:endParaRPr>
          </a:p>
          <a:p>
            <a:pPr marL="857250" lvl="1" indent="-400050">
              <a:lnSpc>
                <a:spcPct val="150000"/>
              </a:lnSpc>
              <a:buFont typeface="+mj-lt"/>
              <a:buAutoNum type="romanUcPeriod"/>
              <a:defRPr/>
            </a:pPr>
            <a:r>
              <a:rPr lang="en-US" sz="1000" dirty="0">
                <a:solidFill>
                  <a:schemeClr val="bg1">
                    <a:lumMod val="50000"/>
                    <a:lumOff val="50000"/>
                  </a:schemeClr>
                </a:solidFill>
                <a:latin typeface="Copperplate Gothic Bold" pitchFamily="34" charset="0"/>
              </a:rPr>
              <a:t>ANALYSIS #2: Precast Façade</a:t>
            </a:r>
          </a:p>
          <a:p>
            <a:pPr marL="1314450" lvl="2" indent="-400050">
              <a:lnSpc>
                <a:spcPct val="150000"/>
              </a:lnSpc>
              <a:buFont typeface="+mj-lt"/>
              <a:buAutoNum type="romanUcPeriod"/>
              <a:defRPr/>
            </a:pPr>
            <a:r>
              <a:rPr lang="en-US" sz="1000" dirty="0">
                <a:solidFill>
                  <a:schemeClr val="bg1">
                    <a:lumMod val="50000"/>
                    <a:lumOff val="50000"/>
                  </a:schemeClr>
                </a:solidFill>
                <a:latin typeface="Copperplate Gothic Bold" pitchFamily="34" charset="0"/>
              </a:rPr>
              <a:t>Design</a:t>
            </a:r>
          </a:p>
          <a:p>
            <a:pPr marL="1314450" lvl="2" indent="-400050">
              <a:lnSpc>
                <a:spcPct val="150000"/>
              </a:lnSpc>
              <a:buFont typeface="+mj-lt"/>
              <a:buAutoNum type="romanUcPeriod"/>
              <a:defRPr/>
            </a:pPr>
            <a:r>
              <a:rPr lang="en-US" sz="1000" dirty="0">
                <a:solidFill>
                  <a:schemeClr val="bg1">
                    <a:lumMod val="50000"/>
                    <a:lumOff val="50000"/>
                  </a:schemeClr>
                </a:solidFill>
                <a:latin typeface="Copperplate Gothic Bold" pitchFamily="34" charset="0"/>
              </a:rPr>
              <a:t>Structural Impact</a:t>
            </a:r>
          </a:p>
          <a:p>
            <a:pPr marL="1314450" lvl="2" indent="-400050">
              <a:lnSpc>
                <a:spcPct val="150000"/>
              </a:lnSpc>
              <a:buFont typeface="+mj-lt"/>
              <a:buAutoNum type="romanUcPeriod"/>
              <a:defRPr/>
            </a:pPr>
            <a:r>
              <a:rPr lang="en-US" sz="1000" dirty="0">
                <a:solidFill>
                  <a:schemeClr val="bg1">
                    <a:lumMod val="50000"/>
                    <a:lumOff val="50000"/>
                  </a:schemeClr>
                </a:solidFill>
                <a:latin typeface="Copperplate Gothic Bold" pitchFamily="34" charset="0"/>
              </a:rPr>
              <a:t>Schedule/Cost Impact</a:t>
            </a:r>
          </a:p>
          <a:p>
            <a:pPr marL="1314450" lvl="2" indent="-400050">
              <a:lnSpc>
                <a:spcPct val="150000"/>
              </a:lnSpc>
              <a:buFont typeface="+mj-lt"/>
              <a:buAutoNum type="romanUcPeriod"/>
              <a:defRPr/>
            </a:pPr>
            <a:r>
              <a:rPr lang="en-US" sz="1000" dirty="0" smtClean="0">
                <a:solidFill>
                  <a:schemeClr val="bg1">
                    <a:lumMod val="50000"/>
                    <a:lumOff val="50000"/>
                  </a:schemeClr>
                </a:solidFill>
                <a:latin typeface="Copperplate Gothic Bold" pitchFamily="34" charset="0"/>
              </a:rPr>
              <a:t>Project Impact</a:t>
            </a:r>
            <a:endParaRPr lang="en-US" sz="1000" dirty="0">
              <a:solidFill>
                <a:schemeClr val="bg1">
                  <a:lumMod val="50000"/>
                  <a:lumOff val="50000"/>
                </a:schemeClr>
              </a:solidFill>
              <a:latin typeface="Copperplate Gothic Bold" pitchFamily="34" charset="0"/>
            </a:endParaRPr>
          </a:p>
          <a:p>
            <a:pPr marL="1314450" lvl="2" indent="-400050">
              <a:lnSpc>
                <a:spcPct val="150000"/>
              </a:lnSpc>
              <a:buFont typeface="+mj-lt"/>
              <a:buAutoNum type="romanUcPeriod"/>
              <a:defRPr/>
            </a:pPr>
            <a:r>
              <a:rPr lang="en-US" sz="1000" dirty="0" smtClean="0">
                <a:solidFill>
                  <a:schemeClr val="bg1">
                    <a:lumMod val="50000"/>
                    <a:lumOff val="50000"/>
                  </a:schemeClr>
                </a:solidFill>
                <a:latin typeface="Copperplate Gothic Bold" pitchFamily="34" charset="0"/>
              </a:rPr>
              <a:t>The Choice</a:t>
            </a:r>
            <a:endParaRPr lang="en-US" sz="1000" dirty="0">
              <a:solidFill>
                <a:schemeClr val="bg1">
                  <a:lumMod val="50000"/>
                  <a:lumOff val="50000"/>
                </a:schemeClr>
              </a:solidFill>
              <a:latin typeface="Copperplate Gothic Bold" pitchFamily="34" charset="0"/>
            </a:endParaRPr>
          </a:p>
          <a:p>
            <a:pPr marL="857250" lvl="1" indent="-400050">
              <a:lnSpc>
                <a:spcPct val="150000"/>
              </a:lnSpc>
              <a:buFont typeface="+mj-lt"/>
              <a:buAutoNum type="romanUcPeriod"/>
              <a:defRPr/>
            </a:pPr>
            <a:r>
              <a:rPr lang="en-US" sz="1000" dirty="0">
                <a:solidFill>
                  <a:schemeClr val="bg1">
                    <a:lumMod val="50000"/>
                    <a:lumOff val="50000"/>
                  </a:schemeClr>
                </a:solidFill>
                <a:latin typeface="Copperplate Gothic Bold" pitchFamily="34" charset="0"/>
              </a:rPr>
              <a:t>ANALYSIS #3: </a:t>
            </a:r>
            <a:r>
              <a:rPr lang="en-US" sz="1000" dirty="0" smtClean="0">
                <a:solidFill>
                  <a:schemeClr val="bg1">
                    <a:lumMod val="50000"/>
                    <a:lumOff val="50000"/>
                  </a:schemeClr>
                </a:solidFill>
                <a:latin typeface="Copperplate Gothic Bold" pitchFamily="34" charset="0"/>
              </a:rPr>
              <a:t> BIM  Implementation </a:t>
            </a:r>
          </a:p>
          <a:p>
            <a:pPr marL="857250" lvl="1" indent="-400050">
              <a:lnSpc>
                <a:spcPct val="150000"/>
              </a:lnSpc>
              <a:buFont typeface="+mj-lt"/>
              <a:buAutoNum type="romanUcPeriod"/>
              <a:defRPr/>
            </a:pPr>
            <a:r>
              <a:rPr lang="en-US" sz="1000" dirty="0" smtClean="0">
                <a:solidFill>
                  <a:schemeClr val="bg1">
                    <a:lumMod val="50000"/>
                    <a:lumOff val="50000"/>
                  </a:schemeClr>
                </a:solidFill>
                <a:latin typeface="Copperplate Gothic Bold" pitchFamily="34" charset="0"/>
              </a:rPr>
              <a:t>ANALYSIS #4: ICRA Plan</a:t>
            </a:r>
          </a:p>
          <a:p>
            <a:pPr marL="1314450" lvl="2" indent="-400050">
              <a:lnSpc>
                <a:spcPct val="150000"/>
              </a:lnSpc>
              <a:buFont typeface="+mj-lt"/>
              <a:buAutoNum type="romanUcPeriod"/>
              <a:defRPr/>
            </a:pPr>
            <a:r>
              <a:rPr lang="en-US" sz="1000" dirty="0" smtClean="0">
                <a:solidFill>
                  <a:schemeClr val="bg1">
                    <a:lumMod val="50000"/>
                    <a:lumOff val="50000"/>
                  </a:schemeClr>
                </a:solidFill>
                <a:latin typeface="Copperplate Gothic Bold" pitchFamily="34" charset="0"/>
              </a:rPr>
              <a:t>ICRA Matrix</a:t>
            </a:r>
            <a:endParaRPr lang="en-US" sz="1000" dirty="0">
              <a:solidFill>
                <a:schemeClr val="bg1">
                  <a:lumMod val="50000"/>
                  <a:lumOff val="50000"/>
                </a:schemeClr>
              </a:solidFill>
              <a:latin typeface="Copperplate Gothic Bold" pitchFamily="34" charset="0"/>
            </a:endParaRPr>
          </a:p>
          <a:p>
            <a:pPr marL="1314450" lvl="2" indent="-400050">
              <a:lnSpc>
                <a:spcPct val="150000"/>
              </a:lnSpc>
              <a:buFont typeface="+mj-lt"/>
              <a:buAutoNum type="romanUcPeriod"/>
              <a:defRPr/>
            </a:pPr>
            <a:r>
              <a:rPr lang="en-US" sz="1000" dirty="0" smtClean="0">
                <a:solidFill>
                  <a:schemeClr val="bg1">
                    <a:lumMod val="50000"/>
                    <a:lumOff val="50000"/>
                  </a:schemeClr>
                </a:solidFill>
                <a:latin typeface="Copperplate Gothic Bold" pitchFamily="34" charset="0"/>
              </a:rPr>
              <a:t>Areas of Risk</a:t>
            </a:r>
          </a:p>
          <a:p>
            <a:pPr marL="1314450" lvl="2" indent="-400050">
              <a:lnSpc>
                <a:spcPct val="150000"/>
              </a:lnSpc>
              <a:buFont typeface="+mj-lt"/>
              <a:buAutoNum type="romanUcPeriod"/>
              <a:defRPr/>
            </a:pPr>
            <a:r>
              <a:rPr lang="en-US" sz="1000" dirty="0" smtClean="0">
                <a:solidFill>
                  <a:schemeClr val="bg1">
                    <a:lumMod val="50000"/>
                    <a:lumOff val="50000"/>
                  </a:schemeClr>
                </a:solidFill>
                <a:latin typeface="Copperplate Gothic Bold" pitchFamily="34" charset="0"/>
              </a:rPr>
              <a:t>Construction Precautions</a:t>
            </a:r>
            <a:endParaRPr lang="en-US" sz="1000" dirty="0">
              <a:solidFill>
                <a:schemeClr val="bg1">
                  <a:lumMod val="50000"/>
                  <a:lumOff val="50000"/>
                </a:schemeClr>
              </a:solidFill>
              <a:latin typeface="Copperplate Gothic Bold" pitchFamily="34" charset="0"/>
            </a:endParaRPr>
          </a:p>
          <a:p>
            <a:pPr marL="1314450" lvl="2" indent="-400050">
              <a:lnSpc>
                <a:spcPct val="150000"/>
              </a:lnSpc>
              <a:buFont typeface="+mj-lt"/>
              <a:buAutoNum type="romanUcPeriod"/>
              <a:defRPr/>
            </a:pPr>
            <a:r>
              <a:rPr lang="en-US" sz="1000" dirty="0" smtClean="0">
                <a:solidFill>
                  <a:schemeClr val="bg1">
                    <a:lumMod val="50000"/>
                    <a:lumOff val="50000"/>
                  </a:schemeClr>
                </a:solidFill>
                <a:latin typeface="Copperplate Gothic Bold" pitchFamily="34" charset="0"/>
              </a:rPr>
              <a:t>Mechanical Impact</a:t>
            </a:r>
          </a:p>
          <a:p>
            <a:pPr marL="857250" lvl="1" indent="-400050">
              <a:lnSpc>
                <a:spcPct val="150000"/>
              </a:lnSpc>
              <a:buFont typeface="+mj-lt"/>
              <a:buAutoNum type="romanUcPeriod"/>
              <a:defRPr/>
            </a:pPr>
            <a:r>
              <a:rPr lang="en-US" sz="1000" dirty="0" smtClean="0">
                <a:solidFill>
                  <a:schemeClr val="bg1">
                    <a:lumMod val="50000"/>
                    <a:lumOff val="50000"/>
                  </a:schemeClr>
                </a:solidFill>
                <a:latin typeface="Copperplate Gothic Bold" pitchFamily="34" charset="0"/>
              </a:rPr>
              <a:t>LESSONS </a:t>
            </a:r>
            <a:r>
              <a:rPr lang="en-US" sz="1000" dirty="0">
                <a:solidFill>
                  <a:schemeClr val="bg1">
                    <a:lumMod val="50000"/>
                    <a:lumOff val="50000"/>
                  </a:schemeClr>
                </a:solidFill>
                <a:latin typeface="Copperplate Gothic Bold" pitchFamily="34" charset="0"/>
              </a:rPr>
              <a:t>LEARNED</a:t>
            </a:r>
          </a:p>
          <a:p>
            <a:pPr marL="857250" lvl="1" indent="-400050">
              <a:lnSpc>
                <a:spcPct val="150000"/>
              </a:lnSpc>
              <a:buFont typeface="+mj-lt"/>
              <a:buAutoNum type="romanUcPeriod"/>
              <a:defRPr/>
            </a:pPr>
            <a:r>
              <a:rPr lang="en-US" sz="1000" dirty="0">
                <a:solidFill>
                  <a:schemeClr val="bg1">
                    <a:lumMod val="50000"/>
                    <a:lumOff val="50000"/>
                  </a:schemeClr>
                </a:solidFill>
                <a:latin typeface="Copperplate Gothic Bold" pitchFamily="34" charset="0"/>
              </a:rPr>
              <a:t>ACKNOWLEDGEMENTS </a:t>
            </a:r>
            <a:endParaRPr lang="en-US" sz="1400" dirty="0" smtClean="0">
              <a:solidFill>
                <a:schemeClr val="bg1">
                  <a:lumMod val="50000"/>
                  <a:lumOff val="50000"/>
                </a:schemeClr>
              </a:solidFill>
              <a:latin typeface="Copperplate Gothic Bold" pitchFamily="34" charset="0"/>
            </a:endParaRPr>
          </a:p>
          <a:p>
            <a:pPr marL="857250" lvl="1" indent="-400050">
              <a:lnSpc>
                <a:spcPct val="150000"/>
              </a:lnSpc>
              <a:buFont typeface="+mj-lt"/>
              <a:buAutoNum type="romanUcPeriod"/>
              <a:defRPr/>
            </a:pPr>
            <a:endParaRPr lang="en-US" sz="1400" dirty="0">
              <a:latin typeface="Copperplate Gothic Bold" pitchFamily="34" charset="0"/>
            </a:endParaRPr>
          </a:p>
          <a:p>
            <a:pPr marL="857250" lvl="1" indent="-400050">
              <a:lnSpc>
                <a:spcPct val="125000"/>
              </a:lnSpc>
              <a:defRPr/>
            </a:pPr>
            <a:endParaRPr lang="en-US" sz="1050" dirty="0">
              <a:latin typeface="Copperplate Gothic Bold" pitchFamily="34" charset="0"/>
            </a:endParaRPr>
          </a:p>
          <a:p>
            <a:pPr marL="857250" lvl="1" indent="-400050">
              <a:lnSpc>
                <a:spcPct val="125000"/>
              </a:lnSpc>
              <a:defRPr/>
            </a:pPr>
            <a:endParaRPr lang="en-US" sz="1050" dirty="0">
              <a:latin typeface="Copperplate Gothic Bold" pitchFamily="34" charset="0"/>
            </a:endParaRPr>
          </a:p>
          <a:p>
            <a:pPr marL="857250" lvl="1" indent="-400050">
              <a:lnSpc>
                <a:spcPct val="125000"/>
              </a:lnSpc>
              <a:defRPr/>
            </a:pPr>
            <a:endParaRPr lang="en-US" sz="1050" dirty="0">
              <a:latin typeface="Copperplate Gothic Bold" pitchFamily="34" charset="0"/>
            </a:endParaRPr>
          </a:p>
        </p:txBody>
      </p:sp>
      <p:cxnSp>
        <p:nvCxnSpPr>
          <p:cNvPr id="8" name="Straight Connector 7"/>
          <p:cNvCxnSpPr/>
          <p:nvPr/>
        </p:nvCxnSpPr>
        <p:spPr>
          <a:xfrm rot="5400000" flipH="1" flipV="1">
            <a:off x="914400" y="3962400"/>
            <a:ext cx="57912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0" y="1066800"/>
            <a:ext cx="27432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5400000" flipH="1" flipV="1">
            <a:off x="8610600" y="533400"/>
            <a:ext cx="10668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5400000" flipH="1" flipV="1">
            <a:off x="17754600" y="533400"/>
            <a:ext cx="10668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10058400" y="1557040"/>
            <a:ext cx="7848600" cy="4462760"/>
          </a:xfrm>
          <a:prstGeom prst="rect">
            <a:avLst/>
          </a:prstGeom>
          <a:noFill/>
        </p:spPr>
        <p:txBody>
          <a:bodyPr>
            <a:spAutoFit/>
          </a:bodyPr>
          <a:lstStyle/>
          <a:p>
            <a:pPr>
              <a:defRPr/>
            </a:pPr>
            <a:r>
              <a:rPr lang="en-US" sz="1800" b="1" dirty="0">
                <a:solidFill>
                  <a:schemeClr val="bg1">
                    <a:lumMod val="50000"/>
                    <a:lumOff val="50000"/>
                  </a:schemeClr>
                </a:solidFill>
                <a:latin typeface="Copperplate Gothic Bold" pitchFamily="34" charset="0"/>
              </a:rPr>
              <a:t>LOCATION:</a:t>
            </a:r>
          </a:p>
          <a:p>
            <a:pPr>
              <a:defRPr/>
            </a:pPr>
            <a:endParaRPr lang="en-US" sz="1800" dirty="0">
              <a:latin typeface="Copperplate Gothic Bold" pitchFamily="34" charset="0"/>
            </a:endParaRPr>
          </a:p>
          <a:p>
            <a:pPr lvl="1">
              <a:buFont typeface="Arial" pitchFamily="34" charset="0"/>
              <a:buChar char="•"/>
              <a:defRPr/>
            </a:pPr>
            <a:r>
              <a:rPr lang="en-US" sz="1800" dirty="0">
                <a:latin typeface="Copperplate Gothic Bold" pitchFamily="34" charset="0"/>
              </a:rPr>
              <a:t> </a:t>
            </a:r>
            <a:r>
              <a:rPr lang="en-US" sz="1800" dirty="0" smtClean="0">
                <a:latin typeface="Copperplate Gothic Bold" pitchFamily="34" charset="0"/>
              </a:rPr>
              <a:t> 232 West 25</a:t>
            </a:r>
            <a:r>
              <a:rPr lang="en-US" sz="1800" baseline="30000" dirty="0" smtClean="0">
                <a:latin typeface="Copperplate Gothic Bold" pitchFamily="34" charset="0"/>
              </a:rPr>
              <a:t>th</a:t>
            </a:r>
            <a:r>
              <a:rPr lang="en-US" sz="1800" dirty="0" smtClean="0">
                <a:latin typeface="Copperplate Gothic Bold" pitchFamily="34" charset="0"/>
              </a:rPr>
              <a:t> Street    	Erie, PA</a:t>
            </a:r>
            <a:endParaRPr lang="en-US" sz="1800" dirty="0">
              <a:latin typeface="Copperplate Gothic Bold" pitchFamily="34" charset="0"/>
            </a:endParaRPr>
          </a:p>
          <a:p>
            <a:pPr lvl="1">
              <a:buFont typeface="Arial" pitchFamily="34" charset="0"/>
              <a:buChar char="•"/>
              <a:defRPr/>
            </a:pPr>
            <a:r>
              <a:rPr lang="en-US" sz="1800" dirty="0">
                <a:latin typeface="Copperplate Gothic Bold" pitchFamily="34" charset="0"/>
              </a:rPr>
              <a:t>  Private </a:t>
            </a:r>
            <a:r>
              <a:rPr lang="en-US" sz="1800" dirty="0" smtClean="0">
                <a:latin typeface="Copperplate Gothic Bold" pitchFamily="34" charset="0"/>
              </a:rPr>
              <a:t>Health Center Complex– Saint Vincent</a:t>
            </a:r>
            <a:endParaRPr lang="en-US" sz="1800" dirty="0">
              <a:latin typeface="Copperplate Gothic Bold" pitchFamily="34" charset="0"/>
            </a:endParaRPr>
          </a:p>
          <a:p>
            <a:pPr>
              <a:defRPr/>
            </a:pPr>
            <a:endParaRPr lang="en-US" sz="1800" b="1" dirty="0">
              <a:latin typeface="Copperplate Gothic Bold" pitchFamily="34" charset="0"/>
            </a:endParaRPr>
          </a:p>
          <a:p>
            <a:pPr>
              <a:defRPr/>
            </a:pPr>
            <a:r>
              <a:rPr lang="en-US" sz="1800" b="1" dirty="0">
                <a:solidFill>
                  <a:schemeClr val="bg1">
                    <a:lumMod val="50000"/>
                    <a:lumOff val="50000"/>
                  </a:schemeClr>
                </a:solidFill>
                <a:latin typeface="Copperplate Gothic Bold" pitchFamily="34" charset="0"/>
              </a:rPr>
              <a:t>BUILDING PARAMATERS:</a:t>
            </a:r>
          </a:p>
          <a:p>
            <a:pPr>
              <a:defRPr/>
            </a:pPr>
            <a:endParaRPr lang="en-US" sz="1800" dirty="0">
              <a:latin typeface="Copperplate Gothic Bold" pitchFamily="34" charset="0"/>
            </a:endParaRPr>
          </a:p>
          <a:p>
            <a:pPr lvl="1">
              <a:buFont typeface="Arial" pitchFamily="34" charset="0"/>
              <a:buChar char="•"/>
              <a:defRPr/>
            </a:pPr>
            <a:r>
              <a:rPr lang="en-US" sz="1800" dirty="0">
                <a:latin typeface="Copperplate Gothic Bold" pitchFamily="34" charset="0"/>
              </a:rPr>
              <a:t>  </a:t>
            </a:r>
            <a:r>
              <a:rPr lang="en-US" sz="1800" dirty="0" smtClean="0">
                <a:latin typeface="Copperplate Gothic Bold" pitchFamily="34" charset="0"/>
              </a:rPr>
              <a:t>104,660 </a:t>
            </a:r>
            <a:r>
              <a:rPr lang="en-US" sz="1800" dirty="0">
                <a:latin typeface="Copperplate Gothic Bold" pitchFamily="34" charset="0"/>
              </a:rPr>
              <a:t>SF gross building area</a:t>
            </a:r>
          </a:p>
          <a:p>
            <a:pPr>
              <a:defRPr/>
            </a:pPr>
            <a:endParaRPr lang="en-US" sz="1800" dirty="0">
              <a:latin typeface="Copperplate Gothic Bold" pitchFamily="34" charset="0"/>
            </a:endParaRPr>
          </a:p>
          <a:p>
            <a:pPr>
              <a:defRPr/>
            </a:pPr>
            <a:r>
              <a:rPr lang="en-US" sz="1800" b="1" dirty="0">
                <a:solidFill>
                  <a:schemeClr val="bg1">
                    <a:lumMod val="50000"/>
                    <a:lumOff val="50000"/>
                  </a:schemeClr>
                </a:solidFill>
                <a:latin typeface="Copperplate Gothic Bold" pitchFamily="34" charset="0"/>
              </a:rPr>
              <a:t>PROJECT PARAMETERS:</a:t>
            </a:r>
          </a:p>
          <a:p>
            <a:pPr>
              <a:defRPr/>
            </a:pPr>
            <a:endParaRPr lang="en-US" sz="1800" dirty="0">
              <a:latin typeface="Copperplate Gothic Bold" pitchFamily="34" charset="0"/>
            </a:endParaRPr>
          </a:p>
          <a:p>
            <a:pPr lvl="1">
              <a:buFont typeface="Arial" pitchFamily="34" charset="0"/>
              <a:buChar char="•"/>
              <a:defRPr/>
            </a:pPr>
            <a:r>
              <a:rPr lang="en-US" sz="1800" dirty="0">
                <a:latin typeface="Copperplate Gothic Bold" pitchFamily="34" charset="0"/>
              </a:rPr>
              <a:t>  Negotiated GMP: 		</a:t>
            </a:r>
            <a:r>
              <a:rPr lang="en-US" sz="1800" dirty="0" smtClean="0">
                <a:latin typeface="Copperplate Gothic Bold" pitchFamily="34" charset="0"/>
              </a:rPr>
              <a:t>approx. $45 million</a:t>
            </a:r>
            <a:endParaRPr lang="en-US" sz="1800" dirty="0">
              <a:latin typeface="Copperplate Gothic Bold" pitchFamily="34" charset="0"/>
            </a:endParaRPr>
          </a:p>
          <a:p>
            <a:pPr lvl="1">
              <a:buFont typeface="Arial" pitchFamily="34" charset="0"/>
              <a:buChar char="•"/>
              <a:defRPr/>
            </a:pPr>
            <a:r>
              <a:rPr lang="en-US" sz="1800" dirty="0">
                <a:latin typeface="Copperplate Gothic Bold" pitchFamily="34" charset="0"/>
              </a:rPr>
              <a:t>  Dates of Construction: 	</a:t>
            </a:r>
            <a:r>
              <a:rPr lang="en-US" sz="1800" dirty="0" smtClean="0">
                <a:latin typeface="Copperplate Gothic Bold" pitchFamily="34" charset="0"/>
              </a:rPr>
              <a:t>6/22/2010 </a:t>
            </a:r>
            <a:r>
              <a:rPr lang="en-US" sz="1800" dirty="0">
                <a:latin typeface="Copperplate Gothic Bold" pitchFamily="34" charset="0"/>
              </a:rPr>
              <a:t>– </a:t>
            </a:r>
            <a:r>
              <a:rPr lang="en-US" sz="1800" dirty="0" smtClean="0">
                <a:latin typeface="Copperplate Gothic Bold" pitchFamily="34" charset="0"/>
              </a:rPr>
              <a:t>June 2012</a:t>
            </a:r>
            <a:endParaRPr lang="en-US" sz="1800" dirty="0">
              <a:latin typeface="Copperplate Gothic Bold" pitchFamily="34" charset="0"/>
            </a:endParaRPr>
          </a:p>
          <a:p>
            <a:pPr lvl="1">
              <a:buFont typeface="Arial" pitchFamily="34" charset="0"/>
              <a:buChar char="•"/>
              <a:defRPr/>
            </a:pPr>
            <a:r>
              <a:rPr lang="en-US" sz="1800" dirty="0">
                <a:latin typeface="Copperplate Gothic Bold" pitchFamily="34" charset="0"/>
              </a:rPr>
              <a:t>  Delivery Method:		</a:t>
            </a:r>
            <a:r>
              <a:rPr lang="en-US" sz="1800" dirty="0" smtClean="0">
                <a:latin typeface="Copperplate Gothic Bold" pitchFamily="34" charset="0"/>
              </a:rPr>
              <a:t>Design-Build </a:t>
            </a:r>
            <a:r>
              <a:rPr lang="en-US" sz="1800" dirty="0">
                <a:latin typeface="Copperplate Gothic Bold" pitchFamily="34" charset="0"/>
              </a:rPr>
              <a:t>with </a:t>
            </a:r>
            <a:r>
              <a:rPr lang="en-US" sz="1800" dirty="0" smtClean="0">
                <a:latin typeface="Copperplate Gothic Bold" pitchFamily="34" charset="0"/>
              </a:rPr>
              <a:t>CM </a:t>
            </a:r>
          </a:p>
          <a:p>
            <a:pPr lvl="1">
              <a:buFont typeface="Arial" pitchFamily="34" charset="0"/>
              <a:buChar char="•"/>
              <a:defRPr/>
            </a:pPr>
            <a:r>
              <a:rPr lang="en-US" sz="1800" dirty="0" smtClean="0">
                <a:latin typeface="Copperplate Gothic Bold" pitchFamily="34" charset="0"/>
              </a:rPr>
              <a:t>  LEED Certification:	Silver</a:t>
            </a:r>
          </a:p>
          <a:p>
            <a:pPr>
              <a:defRPr/>
            </a:pPr>
            <a:endParaRPr lang="en-US" sz="1400" dirty="0">
              <a:latin typeface="Copperplate Gothic Bold" pitchFamily="34" charset="0"/>
            </a:endParaRPr>
          </a:p>
        </p:txBody>
      </p:sp>
      <p:pic>
        <p:nvPicPr>
          <p:cNvPr id="23581" name="Picture 52" descr="penns state logo.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4800" y="228600"/>
            <a:ext cx="1114425" cy="593725"/>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23582" name="Picture 53" descr="penns state logo.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6012775" y="228600"/>
            <a:ext cx="1114425" cy="593725"/>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23584" name="TextBox 39"/>
          <p:cNvSpPr txBox="1">
            <a:spLocks noChangeArrowheads="1"/>
          </p:cNvSpPr>
          <p:nvPr/>
        </p:nvSpPr>
        <p:spPr bwMode="auto">
          <a:xfrm>
            <a:off x="26822400" y="6473825"/>
            <a:ext cx="457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200">
                <a:solidFill>
                  <a:schemeClr val="tx1"/>
                </a:solidFill>
                <a:latin typeface="Arial" charset="0"/>
              </a:defRPr>
            </a:lvl1pPr>
            <a:lvl2pPr marL="742950" indent="-285750" eaLnBrk="0" hangingPunct="0">
              <a:defRPr sz="2200">
                <a:solidFill>
                  <a:schemeClr val="tx1"/>
                </a:solidFill>
                <a:latin typeface="Arial" charset="0"/>
              </a:defRPr>
            </a:lvl2pPr>
            <a:lvl3pPr marL="1143000" indent="-228600" eaLnBrk="0" hangingPunct="0">
              <a:defRPr sz="2200">
                <a:solidFill>
                  <a:schemeClr val="tx1"/>
                </a:solidFill>
                <a:latin typeface="Arial" charset="0"/>
              </a:defRPr>
            </a:lvl3pPr>
            <a:lvl4pPr marL="1600200" indent="-228600" eaLnBrk="0" hangingPunct="0">
              <a:defRPr sz="2200">
                <a:solidFill>
                  <a:schemeClr val="tx1"/>
                </a:solidFill>
                <a:latin typeface="Arial" charset="0"/>
              </a:defRPr>
            </a:lvl4pPr>
            <a:lvl5pPr marL="2057400" indent="-228600" eaLnBrk="0" hangingPunct="0">
              <a:defRPr sz="2200">
                <a:solidFill>
                  <a:schemeClr val="tx1"/>
                </a:solidFill>
                <a:latin typeface="Arial" charset="0"/>
              </a:defRPr>
            </a:lvl5pPr>
            <a:lvl6pPr marL="2514600" indent="-228600" eaLnBrk="0" fontAlgn="base" hangingPunct="0">
              <a:spcBef>
                <a:spcPct val="0"/>
              </a:spcBef>
              <a:spcAft>
                <a:spcPct val="0"/>
              </a:spcAft>
              <a:defRPr sz="2200">
                <a:solidFill>
                  <a:schemeClr val="tx1"/>
                </a:solidFill>
                <a:latin typeface="Arial" charset="0"/>
              </a:defRPr>
            </a:lvl6pPr>
            <a:lvl7pPr marL="2971800" indent="-228600" eaLnBrk="0" fontAlgn="base" hangingPunct="0">
              <a:spcBef>
                <a:spcPct val="0"/>
              </a:spcBef>
              <a:spcAft>
                <a:spcPct val="0"/>
              </a:spcAft>
              <a:defRPr sz="2200">
                <a:solidFill>
                  <a:schemeClr val="tx1"/>
                </a:solidFill>
                <a:latin typeface="Arial" charset="0"/>
              </a:defRPr>
            </a:lvl7pPr>
            <a:lvl8pPr marL="3429000" indent="-228600" eaLnBrk="0" fontAlgn="base" hangingPunct="0">
              <a:spcBef>
                <a:spcPct val="0"/>
              </a:spcBef>
              <a:spcAft>
                <a:spcPct val="0"/>
              </a:spcAft>
              <a:defRPr sz="2200">
                <a:solidFill>
                  <a:schemeClr val="tx1"/>
                </a:solidFill>
                <a:latin typeface="Arial" charset="0"/>
              </a:defRPr>
            </a:lvl8pPr>
            <a:lvl9pPr marL="3886200" indent="-228600" eaLnBrk="0" fontAlgn="base" hangingPunct="0">
              <a:spcBef>
                <a:spcPct val="0"/>
              </a:spcBef>
              <a:spcAft>
                <a:spcPct val="0"/>
              </a:spcAft>
              <a:defRPr sz="2200">
                <a:solidFill>
                  <a:schemeClr val="tx1"/>
                </a:solidFill>
                <a:latin typeface="Arial" charset="0"/>
              </a:defRPr>
            </a:lvl9pPr>
          </a:lstStyle>
          <a:p>
            <a:pPr eaLnBrk="1" hangingPunct="1"/>
            <a:fld id="{FBBAE181-011A-42DE-B96B-556D36D4FE92}" type="slidenum">
              <a:rPr lang="en-US" sz="1400" b="1">
                <a:latin typeface="Copperplate Gothic Bold" pitchFamily="34" charset="0"/>
              </a:rPr>
              <a:pPr eaLnBrk="1" hangingPunct="1"/>
              <a:t>3</a:t>
            </a:fld>
            <a:endParaRPr lang="en-US" sz="1400" b="1">
              <a:latin typeface="Copperplate Gothic Bold" pitchFamily="34" charset="0"/>
            </a:endParaRPr>
          </a:p>
        </p:txBody>
      </p:sp>
      <p:pic>
        <p:nvPicPr>
          <p:cNvPr id="35" name="Picture 34"/>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70614" y="1809750"/>
            <a:ext cx="3686175" cy="421005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36" name="Picture 35"/>
          <p:cNvPicPr/>
          <p:nvPr/>
        </p:nvPicPr>
        <p:blipFill>
          <a:blip r:embed="rId5">
            <a:extLst>
              <a:ext uri="{28A0092B-C50C-407E-A947-70E740481C1C}">
                <a14:useLocalDpi xmlns:a14="http://schemas.microsoft.com/office/drawing/2010/main" val="0"/>
              </a:ext>
            </a:extLst>
          </a:blip>
          <a:srcRect/>
          <a:stretch>
            <a:fillRect/>
          </a:stretch>
        </p:blipFill>
        <p:spPr bwMode="auto">
          <a:xfrm>
            <a:off x="1419225" y="6170610"/>
            <a:ext cx="1728788" cy="457200"/>
          </a:xfrm>
          <a:prstGeom prst="rect">
            <a:avLst/>
          </a:prstGeom>
          <a:noFill/>
          <a:ln>
            <a:noFill/>
          </a:ln>
        </p:spPr>
      </p:pic>
      <p:pic>
        <p:nvPicPr>
          <p:cNvPr id="37" name="Picture 36"/>
          <p:cNvPicPr/>
          <p:nvPr/>
        </p:nvPicPr>
        <p:blipFill>
          <a:blip r:embed="rId6">
            <a:extLst>
              <a:ext uri="{28A0092B-C50C-407E-A947-70E740481C1C}">
                <a14:useLocalDpi xmlns:a14="http://schemas.microsoft.com/office/drawing/2010/main" val="0"/>
              </a:ext>
            </a:extLst>
          </a:blip>
          <a:srcRect/>
          <a:stretch>
            <a:fillRect/>
          </a:stretch>
        </p:blipFill>
        <p:spPr bwMode="auto">
          <a:xfrm>
            <a:off x="570819" y="6170610"/>
            <a:ext cx="582386" cy="457201"/>
          </a:xfrm>
          <a:prstGeom prst="rect">
            <a:avLst/>
          </a:prstGeom>
          <a:noFill/>
          <a:ln>
            <a:noFill/>
          </a:ln>
        </p:spPr>
      </p:pic>
      <p:pic>
        <p:nvPicPr>
          <p:cNvPr id="23587" name="Picture 3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8669000" y="1371600"/>
            <a:ext cx="5505450" cy="39814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 name="Picture 39"/>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3079756" y="3048001"/>
            <a:ext cx="3490231" cy="3351209"/>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ransition spd="med">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p:cNvSpPr txBox="1"/>
          <p:nvPr/>
        </p:nvSpPr>
        <p:spPr>
          <a:xfrm>
            <a:off x="18288000" y="0"/>
            <a:ext cx="9144000" cy="1077913"/>
          </a:xfrm>
          <a:prstGeom prst="rect">
            <a:avLst/>
          </a:prstGeom>
          <a:gradFill flip="none" rotWithShape="1">
            <a:gsLst>
              <a:gs pos="0">
                <a:srgbClr val="2E5C8E">
                  <a:shade val="30000"/>
                  <a:satMod val="115000"/>
                </a:srgbClr>
              </a:gs>
              <a:gs pos="50000">
                <a:srgbClr val="2E5C8E">
                  <a:shade val="67500"/>
                  <a:satMod val="115000"/>
                </a:srgbClr>
              </a:gs>
              <a:gs pos="100000">
                <a:srgbClr val="2E5C8E">
                  <a:shade val="100000"/>
                  <a:satMod val="115000"/>
                </a:srgbClr>
              </a:gs>
            </a:gsLst>
            <a:lin ang="5400000" scaled="1"/>
            <a:tileRect/>
          </a:gradFill>
          <a:ln>
            <a:noFill/>
          </a:ln>
        </p:spPr>
        <p:txBody>
          <a:bodyPr anchor="ctr">
            <a:spAutoFit/>
          </a:bodyPr>
          <a:lstStyle/>
          <a:p>
            <a:pPr algn="ctr">
              <a:defRPr/>
            </a:pPr>
            <a:r>
              <a:rPr lang="en-US" sz="1800" dirty="0">
                <a:effectLst>
                  <a:outerShdw blurRad="38100" dist="38100" dir="2700000" algn="tl">
                    <a:srgbClr val="000000">
                      <a:alpha val="43137"/>
                    </a:srgbClr>
                  </a:outerShdw>
                </a:effectLst>
                <a:latin typeface="Copperplate Gothic Bold" pitchFamily="34" charset="0"/>
              </a:rPr>
              <a:t>Saint Vincent Health Center</a:t>
            </a:r>
          </a:p>
          <a:p>
            <a:pPr algn="ctr">
              <a:defRPr/>
            </a:pPr>
            <a:r>
              <a:rPr lang="en-US" sz="1600" dirty="0">
                <a:effectLst>
                  <a:outerShdw blurRad="38100" dist="38100" dir="2700000" algn="tl">
                    <a:srgbClr val="000000">
                      <a:alpha val="43137"/>
                    </a:srgbClr>
                  </a:outerShdw>
                </a:effectLst>
                <a:latin typeface="Copperplate Gothic Bold" pitchFamily="34" charset="0"/>
              </a:rPr>
              <a:t>New Addition Building</a:t>
            </a:r>
          </a:p>
          <a:p>
            <a:pPr algn="ctr">
              <a:defRPr/>
            </a:pPr>
            <a:r>
              <a:rPr lang="en-US" sz="1200" dirty="0">
                <a:effectLst>
                  <a:outerShdw blurRad="38100" dist="38100" dir="2700000" algn="tl">
                    <a:srgbClr val="000000">
                      <a:alpha val="43137"/>
                    </a:srgbClr>
                  </a:outerShdw>
                </a:effectLst>
                <a:latin typeface="Copperplate Gothic Bold" pitchFamily="34" charset="0"/>
              </a:rPr>
              <a:t>Erie, PA</a:t>
            </a:r>
          </a:p>
          <a:p>
            <a:pPr algn="ctr">
              <a:defRPr/>
            </a:pPr>
            <a:endParaRPr lang="en-US" sz="800" dirty="0" smtClean="0">
              <a:effectLst>
                <a:outerShdw blurRad="38100" dist="38100" dir="2700000" algn="tl">
                  <a:srgbClr val="000000">
                    <a:alpha val="43137"/>
                  </a:srgbClr>
                </a:outerShdw>
              </a:effectLst>
              <a:latin typeface="Copperplate Gothic Bold" pitchFamily="34" charset="0"/>
            </a:endParaRPr>
          </a:p>
          <a:p>
            <a:pPr algn="ctr">
              <a:defRPr/>
            </a:pPr>
            <a:r>
              <a:rPr lang="en-US" sz="1000" dirty="0" smtClean="0">
                <a:effectLst>
                  <a:outerShdw blurRad="38100" dist="38100" dir="2700000" algn="tl">
                    <a:srgbClr val="000000">
                      <a:alpha val="43137"/>
                    </a:srgbClr>
                  </a:outerShdw>
                </a:effectLst>
                <a:latin typeface="Copperplate Gothic Bold" pitchFamily="34" charset="0"/>
              </a:rPr>
              <a:t>TYLER JAGGI | CONSTRUCTION MANAGEMENT</a:t>
            </a:r>
            <a:endParaRPr lang="en-US" sz="1000" dirty="0">
              <a:effectLst>
                <a:outerShdw blurRad="38100" dist="38100" dir="2700000" algn="tl">
                  <a:srgbClr val="000000">
                    <a:alpha val="43137"/>
                  </a:srgbClr>
                </a:outerShdw>
              </a:effectLst>
              <a:latin typeface="Copperplate Gothic Bold" pitchFamily="34" charset="0"/>
            </a:endParaRPr>
          </a:p>
        </p:txBody>
      </p:sp>
      <p:sp>
        <p:nvSpPr>
          <p:cNvPr id="17" name="TextBox 16"/>
          <p:cNvSpPr txBox="1"/>
          <p:nvPr/>
        </p:nvSpPr>
        <p:spPr>
          <a:xfrm>
            <a:off x="9144000" y="0"/>
            <a:ext cx="9144000" cy="1077913"/>
          </a:xfrm>
          <a:prstGeom prst="rect">
            <a:avLst/>
          </a:prstGeom>
          <a:gradFill flip="none" rotWithShape="1">
            <a:gsLst>
              <a:gs pos="0">
                <a:schemeClr val="bg1">
                  <a:lumMod val="65000"/>
                  <a:lumOff val="35000"/>
                  <a:shade val="30000"/>
                  <a:satMod val="115000"/>
                </a:schemeClr>
              </a:gs>
              <a:gs pos="50000">
                <a:schemeClr val="bg1">
                  <a:lumMod val="65000"/>
                  <a:lumOff val="35000"/>
                  <a:shade val="67500"/>
                  <a:satMod val="115000"/>
                </a:schemeClr>
              </a:gs>
              <a:gs pos="100000">
                <a:schemeClr val="bg1">
                  <a:lumMod val="65000"/>
                  <a:lumOff val="35000"/>
                  <a:shade val="100000"/>
                  <a:satMod val="115000"/>
                </a:schemeClr>
              </a:gs>
            </a:gsLst>
            <a:lin ang="5400000" scaled="1"/>
            <a:tileRect/>
          </a:gradFill>
          <a:ln>
            <a:noFill/>
          </a:ln>
        </p:spPr>
        <p:txBody>
          <a:bodyPr anchor="ctr">
            <a:spAutoFit/>
          </a:bodyPr>
          <a:lstStyle/>
          <a:p>
            <a:pPr algn="ctr">
              <a:defRPr/>
            </a:pPr>
            <a:endParaRPr lang="en-US" sz="1000" dirty="0">
              <a:latin typeface="Copperplate Gothic Bold" pitchFamily="34" charset="0"/>
            </a:endParaRPr>
          </a:p>
          <a:p>
            <a:pPr algn="ctr">
              <a:defRPr/>
            </a:pPr>
            <a:endParaRPr lang="en-US" sz="1000" dirty="0">
              <a:latin typeface="Copperplate Gothic Bold" pitchFamily="34" charset="0"/>
            </a:endParaRPr>
          </a:p>
          <a:p>
            <a:pPr algn="ctr">
              <a:defRPr/>
            </a:pPr>
            <a:r>
              <a:rPr lang="en-US" sz="2400" b="1" dirty="0" smtClean="0">
                <a:effectLst>
                  <a:outerShdw blurRad="38100" dist="38100" dir="2700000" algn="tl">
                    <a:srgbClr val="000000">
                      <a:alpha val="43137"/>
                    </a:srgbClr>
                  </a:outerShdw>
                </a:effectLst>
                <a:latin typeface="Copperplate Gothic Bold" pitchFamily="34" charset="0"/>
              </a:rPr>
              <a:t>ANALYSIS #4: ICRA PLAN</a:t>
            </a:r>
            <a:endParaRPr lang="en-US" sz="2400" b="1" dirty="0">
              <a:effectLst>
                <a:outerShdw blurRad="38100" dist="38100" dir="2700000" algn="tl">
                  <a:srgbClr val="000000">
                    <a:alpha val="43137"/>
                  </a:srgbClr>
                </a:outerShdw>
              </a:effectLst>
              <a:latin typeface="Copperplate Gothic Bold" pitchFamily="34" charset="0"/>
            </a:endParaRPr>
          </a:p>
          <a:p>
            <a:pPr algn="ctr">
              <a:defRPr/>
            </a:pPr>
            <a:endParaRPr lang="en-US" sz="1000" dirty="0">
              <a:latin typeface="Copperplate Gothic Bold" pitchFamily="34" charset="0"/>
            </a:endParaRPr>
          </a:p>
          <a:p>
            <a:pPr algn="ctr">
              <a:defRPr/>
            </a:pPr>
            <a:endParaRPr lang="en-US" sz="1000" dirty="0">
              <a:latin typeface="Copperplate Gothic Bold" pitchFamily="34" charset="0"/>
            </a:endParaRPr>
          </a:p>
        </p:txBody>
      </p:sp>
      <p:sp>
        <p:nvSpPr>
          <p:cNvPr id="6" name="TextBox 5"/>
          <p:cNvSpPr txBox="1"/>
          <p:nvPr/>
        </p:nvSpPr>
        <p:spPr>
          <a:xfrm>
            <a:off x="0" y="0"/>
            <a:ext cx="9144000" cy="1077913"/>
          </a:xfrm>
          <a:prstGeom prst="rect">
            <a:avLst/>
          </a:prstGeom>
          <a:gradFill flip="none" rotWithShape="1">
            <a:gsLst>
              <a:gs pos="0">
                <a:srgbClr val="2E5C8E">
                  <a:shade val="30000"/>
                  <a:satMod val="115000"/>
                </a:srgbClr>
              </a:gs>
              <a:gs pos="50000">
                <a:srgbClr val="2E5C8E">
                  <a:shade val="67500"/>
                  <a:satMod val="115000"/>
                </a:srgbClr>
              </a:gs>
              <a:gs pos="100000">
                <a:srgbClr val="2E5C8E">
                  <a:shade val="100000"/>
                  <a:satMod val="115000"/>
                </a:srgbClr>
              </a:gs>
            </a:gsLst>
            <a:lin ang="5400000" scaled="1"/>
            <a:tileRect/>
          </a:gradFill>
          <a:ln>
            <a:noFill/>
          </a:ln>
        </p:spPr>
        <p:txBody>
          <a:bodyPr anchor="ctr">
            <a:spAutoFit/>
          </a:bodyPr>
          <a:lstStyle/>
          <a:p>
            <a:pPr algn="ctr">
              <a:defRPr/>
            </a:pPr>
            <a:r>
              <a:rPr lang="en-US" sz="1800" dirty="0" smtClean="0">
                <a:effectLst>
                  <a:outerShdw blurRad="38100" dist="38100" dir="2700000" algn="tl">
                    <a:srgbClr val="000000">
                      <a:alpha val="43137"/>
                    </a:srgbClr>
                  </a:outerShdw>
                </a:effectLst>
                <a:latin typeface="Copperplate Gothic Bold" pitchFamily="34" charset="0"/>
              </a:rPr>
              <a:t>Saint Vincent Health Center</a:t>
            </a:r>
            <a:endParaRPr lang="en-US" sz="1800" dirty="0">
              <a:effectLst>
                <a:outerShdw blurRad="38100" dist="38100" dir="2700000" algn="tl">
                  <a:srgbClr val="000000">
                    <a:alpha val="43137"/>
                  </a:srgbClr>
                </a:outerShdw>
              </a:effectLst>
              <a:latin typeface="Copperplate Gothic Bold" pitchFamily="34" charset="0"/>
            </a:endParaRPr>
          </a:p>
          <a:p>
            <a:pPr algn="ctr">
              <a:defRPr/>
            </a:pPr>
            <a:r>
              <a:rPr lang="en-US" sz="1600" dirty="0" smtClean="0">
                <a:effectLst>
                  <a:outerShdw blurRad="38100" dist="38100" dir="2700000" algn="tl">
                    <a:srgbClr val="000000">
                      <a:alpha val="43137"/>
                    </a:srgbClr>
                  </a:outerShdw>
                </a:effectLst>
                <a:latin typeface="Copperplate Gothic Bold" pitchFamily="34" charset="0"/>
              </a:rPr>
              <a:t>New Addition Building</a:t>
            </a:r>
            <a:endParaRPr lang="en-US" sz="1600" dirty="0">
              <a:effectLst>
                <a:outerShdw blurRad="38100" dist="38100" dir="2700000" algn="tl">
                  <a:srgbClr val="000000">
                    <a:alpha val="43137"/>
                  </a:srgbClr>
                </a:outerShdw>
              </a:effectLst>
              <a:latin typeface="Copperplate Gothic Bold" pitchFamily="34" charset="0"/>
            </a:endParaRPr>
          </a:p>
          <a:p>
            <a:pPr algn="ctr">
              <a:defRPr/>
            </a:pPr>
            <a:r>
              <a:rPr lang="en-US" sz="1200" dirty="0" smtClean="0">
                <a:effectLst>
                  <a:outerShdw blurRad="38100" dist="38100" dir="2700000" algn="tl">
                    <a:srgbClr val="000000">
                      <a:alpha val="43137"/>
                    </a:srgbClr>
                  </a:outerShdw>
                </a:effectLst>
                <a:latin typeface="Copperplate Gothic Bold" pitchFamily="34" charset="0"/>
              </a:rPr>
              <a:t>Erie, PA</a:t>
            </a:r>
            <a:endParaRPr lang="en-US" sz="1200" dirty="0">
              <a:effectLst>
                <a:outerShdw blurRad="38100" dist="38100" dir="2700000" algn="tl">
                  <a:srgbClr val="000000">
                    <a:alpha val="43137"/>
                  </a:srgbClr>
                </a:outerShdw>
              </a:effectLst>
              <a:latin typeface="Copperplate Gothic Bold" pitchFamily="34" charset="0"/>
            </a:endParaRPr>
          </a:p>
          <a:p>
            <a:pPr algn="ctr">
              <a:defRPr/>
            </a:pPr>
            <a:endParaRPr lang="en-US" sz="800" dirty="0">
              <a:effectLst>
                <a:outerShdw blurRad="38100" dist="38100" dir="2700000" algn="tl">
                  <a:srgbClr val="000000">
                    <a:alpha val="43137"/>
                  </a:srgbClr>
                </a:outerShdw>
              </a:effectLst>
              <a:latin typeface="Copperplate Gothic Bold" pitchFamily="34" charset="0"/>
            </a:endParaRPr>
          </a:p>
          <a:p>
            <a:pPr algn="ctr">
              <a:defRPr/>
            </a:pPr>
            <a:r>
              <a:rPr lang="en-US" sz="1000" dirty="0" smtClean="0">
                <a:effectLst>
                  <a:outerShdw blurRad="38100" dist="38100" dir="2700000" algn="tl">
                    <a:srgbClr val="000000">
                      <a:alpha val="43137"/>
                    </a:srgbClr>
                  </a:outerShdw>
                </a:effectLst>
                <a:latin typeface="Copperplate Gothic Bold" pitchFamily="34" charset="0"/>
              </a:rPr>
              <a:t>Tyler </a:t>
            </a:r>
            <a:r>
              <a:rPr lang="en-US" sz="1000" dirty="0" err="1" smtClean="0">
                <a:effectLst>
                  <a:outerShdw blurRad="38100" dist="38100" dir="2700000" algn="tl">
                    <a:srgbClr val="000000">
                      <a:alpha val="43137"/>
                    </a:srgbClr>
                  </a:outerShdw>
                </a:effectLst>
                <a:latin typeface="Copperplate Gothic Bold" pitchFamily="34" charset="0"/>
              </a:rPr>
              <a:t>jaggi</a:t>
            </a:r>
            <a:r>
              <a:rPr lang="en-US" sz="1000" dirty="0" smtClean="0">
                <a:effectLst>
                  <a:outerShdw blurRad="38100" dist="38100" dir="2700000" algn="tl">
                    <a:srgbClr val="000000">
                      <a:alpha val="43137"/>
                    </a:srgbClr>
                  </a:outerShdw>
                </a:effectLst>
                <a:latin typeface="Copperplate Gothic Bold" pitchFamily="34" charset="0"/>
              </a:rPr>
              <a:t> | </a:t>
            </a:r>
            <a:r>
              <a:rPr lang="en-US" sz="1000" dirty="0">
                <a:effectLst>
                  <a:outerShdw blurRad="38100" dist="38100" dir="2700000" algn="tl">
                    <a:srgbClr val="000000">
                      <a:alpha val="43137"/>
                    </a:srgbClr>
                  </a:outerShdw>
                </a:effectLst>
                <a:latin typeface="Copperplate Gothic Bold" pitchFamily="34" charset="0"/>
              </a:rPr>
              <a:t>CONSTRUCTION MANAGEMENT</a:t>
            </a:r>
          </a:p>
        </p:txBody>
      </p:sp>
      <p:sp>
        <p:nvSpPr>
          <p:cNvPr id="4" name="TextBox 3"/>
          <p:cNvSpPr txBox="1"/>
          <p:nvPr/>
        </p:nvSpPr>
        <p:spPr>
          <a:xfrm>
            <a:off x="0" y="1058863"/>
            <a:ext cx="3810000" cy="5899692"/>
          </a:xfrm>
          <a:prstGeom prst="rect">
            <a:avLst/>
          </a:prstGeom>
          <a:solidFill>
            <a:schemeClr val="bg1"/>
          </a:solidFill>
          <a:ln>
            <a:noFill/>
          </a:ln>
        </p:spPr>
        <p:txBody>
          <a:bodyPr wrap="square">
            <a:spAutoFit/>
          </a:bodyPr>
          <a:lstStyle/>
          <a:p>
            <a:pPr>
              <a:defRPr/>
            </a:pPr>
            <a:endParaRPr lang="en-US" sz="1200" dirty="0">
              <a:latin typeface="Copperplate Gothic Bold" pitchFamily="34" charset="0"/>
            </a:endParaRPr>
          </a:p>
          <a:p>
            <a:pPr>
              <a:defRPr/>
            </a:pPr>
            <a:r>
              <a:rPr lang="en-US" sz="1200" dirty="0">
                <a:effectLst>
                  <a:outerShdw blurRad="38100" dist="38100" dir="2700000" algn="tl">
                    <a:srgbClr val="000000">
                      <a:alpha val="43137"/>
                    </a:srgbClr>
                  </a:outerShdw>
                </a:effectLst>
                <a:latin typeface="Copperplate Gothic Bold" pitchFamily="34" charset="0"/>
              </a:rPr>
              <a:t>PRESENTATION OUTLINE:</a:t>
            </a:r>
          </a:p>
          <a:p>
            <a:pPr>
              <a:defRPr/>
            </a:pPr>
            <a:endParaRPr lang="en-US" sz="800" dirty="0">
              <a:latin typeface="Copperplate Gothic Bold" pitchFamily="34" charset="0"/>
            </a:endParaRPr>
          </a:p>
          <a:p>
            <a:pPr marL="857250" lvl="1" indent="-400050">
              <a:lnSpc>
                <a:spcPct val="150000"/>
              </a:lnSpc>
              <a:buFont typeface="+mj-lt"/>
              <a:buAutoNum type="romanUcPeriod"/>
              <a:defRPr/>
            </a:pPr>
            <a:r>
              <a:rPr lang="en-US" sz="1000" dirty="0">
                <a:solidFill>
                  <a:schemeClr val="bg1">
                    <a:lumMod val="50000"/>
                    <a:lumOff val="50000"/>
                  </a:schemeClr>
                </a:solidFill>
                <a:latin typeface="Copperplate Gothic Bold" pitchFamily="34" charset="0"/>
              </a:rPr>
              <a:t>PROJECT BACKGROUND</a:t>
            </a:r>
          </a:p>
          <a:p>
            <a:pPr marL="857250" lvl="1" indent="-400050">
              <a:lnSpc>
                <a:spcPct val="150000"/>
              </a:lnSpc>
              <a:buFont typeface="+mj-lt"/>
              <a:buAutoNum type="romanUcPeriod"/>
              <a:defRPr/>
            </a:pPr>
            <a:r>
              <a:rPr lang="en-US" sz="1000" dirty="0">
                <a:solidFill>
                  <a:schemeClr val="bg1">
                    <a:lumMod val="50000"/>
                    <a:lumOff val="50000"/>
                  </a:schemeClr>
                </a:solidFill>
                <a:latin typeface="Copperplate Gothic Bold" pitchFamily="34" charset="0"/>
              </a:rPr>
              <a:t>ANALYSIS #1: </a:t>
            </a:r>
            <a:r>
              <a:rPr lang="en-US" sz="1000" dirty="0" smtClean="0">
                <a:solidFill>
                  <a:schemeClr val="bg1">
                    <a:lumMod val="50000"/>
                    <a:lumOff val="50000"/>
                  </a:schemeClr>
                </a:solidFill>
                <a:latin typeface="Copperplate Gothic Bold" pitchFamily="34" charset="0"/>
              </a:rPr>
              <a:t>Re-Sequencing Phasing</a:t>
            </a:r>
            <a:endParaRPr lang="en-US" sz="1000" dirty="0">
              <a:solidFill>
                <a:schemeClr val="bg1">
                  <a:lumMod val="50000"/>
                  <a:lumOff val="50000"/>
                </a:schemeClr>
              </a:solidFill>
              <a:latin typeface="Copperplate Gothic Bold" pitchFamily="34" charset="0"/>
            </a:endParaRPr>
          </a:p>
          <a:p>
            <a:pPr marL="1314450" lvl="2" indent="-400050">
              <a:lnSpc>
                <a:spcPct val="150000"/>
              </a:lnSpc>
              <a:buFont typeface="+mj-lt"/>
              <a:buAutoNum type="romanUcPeriod"/>
              <a:defRPr/>
            </a:pPr>
            <a:r>
              <a:rPr lang="en-US" sz="1000" dirty="0" smtClean="0">
                <a:solidFill>
                  <a:schemeClr val="bg1">
                    <a:lumMod val="50000"/>
                    <a:lumOff val="50000"/>
                  </a:schemeClr>
                </a:solidFill>
                <a:latin typeface="Copperplate Gothic Bold" pitchFamily="34" charset="0"/>
              </a:rPr>
              <a:t>Background</a:t>
            </a:r>
            <a:endParaRPr lang="en-US" sz="1000" dirty="0">
              <a:solidFill>
                <a:schemeClr val="bg1">
                  <a:lumMod val="50000"/>
                  <a:lumOff val="50000"/>
                </a:schemeClr>
              </a:solidFill>
              <a:latin typeface="Copperplate Gothic Bold" pitchFamily="34" charset="0"/>
            </a:endParaRPr>
          </a:p>
          <a:p>
            <a:pPr marL="1314450" lvl="2" indent="-400050">
              <a:lnSpc>
                <a:spcPct val="150000"/>
              </a:lnSpc>
              <a:buFont typeface="+mj-lt"/>
              <a:buAutoNum type="romanUcPeriod"/>
              <a:defRPr/>
            </a:pPr>
            <a:r>
              <a:rPr lang="en-US" sz="1000" dirty="0" smtClean="0">
                <a:solidFill>
                  <a:schemeClr val="bg1">
                    <a:lumMod val="50000"/>
                    <a:lumOff val="50000"/>
                  </a:schemeClr>
                </a:solidFill>
                <a:latin typeface="Copperplate Gothic Bold" pitchFamily="34" charset="0"/>
              </a:rPr>
              <a:t>Case Findings</a:t>
            </a:r>
            <a:endParaRPr lang="en-US" sz="1000" dirty="0">
              <a:solidFill>
                <a:schemeClr val="bg1">
                  <a:lumMod val="50000"/>
                  <a:lumOff val="50000"/>
                </a:schemeClr>
              </a:solidFill>
              <a:latin typeface="Copperplate Gothic Bold" pitchFamily="34" charset="0"/>
            </a:endParaRPr>
          </a:p>
          <a:p>
            <a:pPr marL="1314450" lvl="2" indent="-400050">
              <a:lnSpc>
                <a:spcPct val="150000"/>
              </a:lnSpc>
              <a:buFont typeface="+mj-lt"/>
              <a:buAutoNum type="romanUcPeriod"/>
              <a:defRPr/>
            </a:pPr>
            <a:r>
              <a:rPr lang="en-US" sz="1000" dirty="0" smtClean="0">
                <a:solidFill>
                  <a:schemeClr val="bg1">
                    <a:lumMod val="50000"/>
                    <a:lumOff val="50000"/>
                  </a:schemeClr>
                </a:solidFill>
                <a:latin typeface="Copperplate Gothic Bold" pitchFamily="34" charset="0"/>
              </a:rPr>
              <a:t>Recommendations</a:t>
            </a:r>
            <a:endParaRPr lang="en-US" sz="1000" dirty="0">
              <a:solidFill>
                <a:schemeClr val="bg1">
                  <a:lumMod val="50000"/>
                  <a:lumOff val="50000"/>
                </a:schemeClr>
              </a:solidFill>
              <a:latin typeface="Copperplate Gothic Bold" pitchFamily="34" charset="0"/>
            </a:endParaRPr>
          </a:p>
          <a:p>
            <a:pPr marL="857250" lvl="1" indent="-400050">
              <a:lnSpc>
                <a:spcPct val="150000"/>
              </a:lnSpc>
              <a:buFont typeface="+mj-lt"/>
              <a:buAutoNum type="romanUcPeriod"/>
              <a:defRPr/>
            </a:pPr>
            <a:r>
              <a:rPr lang="en-US" sz="1000" dirty="0">
                <a:solidFill>
                  <a:schemeClr val="bg1">
                    <a:lumMod val="50000"/>
                    <a:lumOff val="50000"/>
                  </a:schemeClr>
                </a:solidFill>
                <a:latin typeface="Copperplate Gothic Bold" pitchFamily="34" charset="0"/>
              </a:rPr>
              <a:t>ANALYSIS #2: Precast Façade</a:t>
            </a:r>
          </a:p>
          <a:p>
            <a:pPr marL="1314450" lvl="2" indent="-400050">
              <a:lnSpc>
                <a:spcPct val="150000"/>
              </a:lnSpc>
              <a:buFont typeface="+mj-lt"/>
              <a:buAutoNum type="romanUcPeriod"/>
              <a:defRPr/>
            </a:pPr>
            <a:r>
              <a:rPr lang="en-US" sz="1000" dirty="0">
                <a:solidFill>
                  <a:schemeClr val="bg1">
                    <a:lumMod val="50000"/>
                    <a:lumOff val="50000"/>
                  </a:schemeClr>
                </a:solidFill>
                <a:latin typeface="Copperplate Gothic Bold" pitchFamily="34" charset="0"/>
              </a:rPr>
              <a:t>Design</a:t>
            </a:r>
          </a:p>
          <a:p>
            <a:pPr marL="1314450" lvl="2" indent="-400050">
              <a:lnSpc>
                <a:spcPct val="150000"/>
              </a:lnSpc>
              <a:buFont typeface="+mj-lt"/>
              <a:buAutoNum type="romanUcPeriod"/>
              <a:defRPr/>
            </a:pPr>
            <a:r>
              <a:rPr lang="en-US" sz="1000" dirty="0">
                <a:solidFill>
                  <a:schemeClr val="bg1">
                    <a:lumMod val="50000"/>
                    <a:lumOff val="50000"/>
                  </a:schemeClr>
                </a:solidFill>
                <a:latin typeface="Copperplate Gothic Bold" pitchFamily="34" charset="0"/>
              </a:rPr>
              <a:t>Structural Impact</a:t>
            </a:r>
          </a:p>
          <a:p>
            <a:pPr marL="1314450" lvl="2" indent="-400050">
              <a:lnSpc>
                <a:spcPct val="150000"/>
              </a:lnSpc>
              <a:buFont typeface="+mj-lt"/>
              <a:buAutoNum type="romanUcPeriod"/>
              <a:defRPr/>
            </a:pPr>
            <a:r>
              <a:rPr lang="en-US" sz="1000" dirty="0">
                <a:solidFill>
                  <a:schemeClr val="bg1">
                    <a:lumMod val="50000"/>
                    <a:lumOff val="50000"/>
                  </a:schemeClr>
                </a:solidFill>
                <a:latin typeface="Copperplate Gothic Bold" pitchFamily="34" charset="0"/>
              </a:rPr>
              <a:t>Schedule/Cost Impact</a:t>
            </a:r>
          </a:p>
          <a:p>
            <a:pPr marL="1314450" lvl="2" indent="-400050">
              <a:lnSpc>
                <a:spcPct val="150000"/>
              </a:lnSpc>
              <a:buFont typeface="+mj-lt"/>
              <a:buAutoNum type="romanUcPeriod"/>
              <a:defRPr/>
            </a:pPr>
            <a:r>
              <a:rPr lang="en-US" sz="1000" dirty="0" smtClean="0">
                <a:solidFill>
                  <a:schemeClr val="bg1">
                    <a:lumMod val="50000"/>
                    <a:lumOff val="50000"/>
                  </a:schemeClr>
                </a:solidFill>
                <a:latin typeface="Copperplate Gothic Bold" pitchFamily="34" charset="0"/>
              </a:rPr>
              <a:t>Project Impact</a:t>
            </a:r>
            <a:endParaRPr lang="en-US" sz="1000" dirty="0">
              <a:solidFill>
                <a:schemeClr val="bg1">
                  <a:lumMod val="50000"/>
                  <a:lumOff val="50000"/>
                </a:schemeClr>
              </a:solidFill>
              <a:latin typeface="Copperplate Gothic Bold" pitchFamily="34" charset="0"/>
            </a:endParaRPr>
          </a:p>
          <a:p>
            <a:pPr marL="1314450" lvl="2" indent="-400050">
              <a:lnSpc>
                <a:spcPct val="150000"/>
              </a:lnSpc>
              <a:buFont typeface="+mj-lt"/>
              <a:buAutoNum type="romanUcPeriod"/>
              <a:defRPr/>
            </a:pPr>
            <a:r>
              <a:rPr lang="en-US" sz="1000" dirty="0" smtClean="0">
                <a:solidFill>
                  <a:schemeClr val="bg1">
                    <a:lumMod val="50000"/>
                    <a:lumOff val="50000"/>
                  </a:schemeClr>
                </a:solidFill>
                <a:latin typeface="Copperplate Gothic Bold" pitchFamily="34" charset="0"/>
              </a:rPr>
              <a:t>The Choice</a:t>
            </a:r>
            <a:endParaRPr lang="en-US" sz="1000" dirty="0">
              <a:solidFill>
                <a:schemeClr val="bg1">
                  <a:lumMod val="50000"/>
                  <a:lumOff val="50000"/>
                </a:schemeClr>
              </a:solidFill>
              <a:latin typeface="Copperplate Gothic Bold" pitchFamily="34" charset="0"/>
            </a:endParaRPr>
          </a:p>
          <a:p>
            <a:pPr marL="857250" lvl="1" indent="-400050">
              <a:lnSpc>
                <a:spcPct val="150000"/>
              </a:lnSpc>
              <a:buFont typeface="+mj-lt"/>
              <a:buAutoNum type="romanUcPeriod"/>
              <a:defRPr/>
            </a:pPr>
            <a:r>
              <a:rPr lang="en-US" sz="1000" dirty="0">
                <a:solidFill>
                  <a:schemeClr val="bg1">
                    <a:lumMod val="50000"/>
                    <a:lumOff val="50000"/>
                  </a:schemeClr>
                </a:solidFill>
                <a:latin typeface="Copperplate Gothic Bold" pitchFamily="34" charset="0"/>
              </a:rPr>
              <a:t>ANALYSIS #3: </a:t>
            </a:r>
            <a:r>
              <a:rPr lang="en-US" sz="1000" dirty="0" smtClean="0">
                <a:solidFill>
                  <a:schemeClr val="bg1">
                    <a:lumMod val="50000"/>
                    <a:lumOff val="50000"/>
                  </a:schemeClr>
                </a:solidFill>
                <a:latin typeface="Copperplate Gothic Bold" pitchFamily="34" charset="0"/>
              </a:rPr>
              <a:t> BIM  Implementation </a:t>
            </a:r>
          </a:p>
          <a:p>
            <a:pPr marL="857250" lvl="1" indent="-400050">
              <a:lnSpc>
                <a:spcPct val="150000"/>
              </a:lnSpc>
              <a:buFont typeface="+mj-lt"/>
              <a:buAutoNum type="romanUcPeriod"/>
              <a:defRPr/>
            </a:pPr>
            <a:r>
              <a:rPr lang="en-US" sz="1000" dirty="0" smtClean="0">
                <a:latin typeface="Copperplate Gothic Bold" pitchFamily="34" charset="0"/>
              </a:rPr>
              <a:t>ANALYSIS #4: ICRA Plan</a:t>
            </a:r>
          </a:p>
          <a:p>
            <a:pPr marL="1314450" lvl="2" indent="-400050">
              <a:lnSpc>
                <a:spcPct val="150000"/>
              </a:lnSpc>
              <a:buFont typeface="+mj-lt"/>
              <a:buAutoNum type="romanUcPeriod"/>
              <a:defRPr/>
            </a:pPr>
            <a:r>
              <a:rPr lang="en-US" sz="1000" dirty="0" smtClean="0">
                <a:solidFill>
                  <a:schemeClr val="bg1">
                    <a:lumMod val="50000"/>
                    <a:lumOff val="50000"/>
                  </a:schemeClr>
                </a:solidFill>
                <a:latin typeface="Copperplate Gothic Bold" pitchFamily="34" charset="0"/>
              </a:rPr>
              <a:t>ICRA Matrix</a:t>
            </a:r>
            <a:endParaRPr lang="en-US" sz="1000" dirty="0">
              <a:solidFill>
                <a:schemeClr val="bg1">
                  <a:lumMod val="50000"/>
                  <a:lumOff val="50000"/>
                </a:schemeClr>
              </a:solidFill>
              <a:latin typeface="Copperplate Gothic Bold" pitchFamily="34" charset="0"/>
            </a:endParaRPr>
          </a:p>
          <a:p>
            <a:pPr marL="1314450" lvl="2" indent="-400050">
              <a:lnSpc>
                <a:spcPct val="150000"/>
              </a:lnSpc>
              <a:buFont typeface="+mj-lt"/>
              <a:buAutoNum type="romanUcPeriod"/>
              <a:defRPr/>
            </a:pPr>
            <a:r>
              <a:rPr lang="en-US" sz="1000" dirty="0" smtClean="0">
                <a:solidFill>
                  <a:schemeClr val="bg1">
                    <a:lumMod val="50000"/>
                    <a:lumOff val="50000"/>
                  </a:schemeClr>
                </a:solidFill>
                <a:latin typeface="Copperplate Gothic Bold" pitchFamily="34" charset="0"/>
              </a:rPr>
              <a:t>Areas of Risk</a:t>
            </a:r>
          </a:p>
          <a:p>
            <a:pPr marL="1314450" lvl="2" indent="-400050">
              <a:lnSpc>
                <a:spcPct val="150000"/>
              </a:lnSpc>
              <a:buFont typeface="+mj-lt"/>
              <a:buAutoNum type="romanUcPeriod"/>
              <a:defRPr/>
            </a:pPr>
            <a:r>
              <a:rPr lang="en-US" sz="1000" dirty="0" smtClean="0">
                <a:latin typeface="Copperplate Gothic Bold" pitchFamily="34" charset="0"/>
              </a:rPr>
              <a:t>Construction Precautions</a:t>
            </a:r>
            <a:endParaRPr lang="en-US" sz="1000" dirty="0">
              <a:latin typeface="Copperplate Gothic Bold" pitchFamily="34" charset="0"/>
            </a:endParaRPr>
          </a:p>
          <a:p>
            <a:pPr marL="1314450" lvl="2" indent="-400050">
              <a:lnSpc>
                <a:spcPct val="150000"/>
              </a:lnSpc>
              <a:buFont typeface="+mj-lt"/>
              <a:buAutoNum type="romanUcPeriod"/>
              <a:defRPr/>
            </a:pPr>
            <a:r>
              <a:rPr lang="en-US" sz="1000" dirty="0" smtClean="0">
                <a:solidFill>
                  <a:schemeClr val="bg1">
                    <a:lumMod val="50000"/>
                    <a:lumOff val="50000"/>
                  </a:schemeClr>
                </a:solidFill>
                <a:latin typeface="Copperplate Gothic Bold" pitchFamily="34" charset="0"/>
              </a:rPr>
              <a:t>Mechanical Impact</a:t>
            </a:r>
          </a:p>
          <a:p>
            <a:pPr marL="857250" lvl="1" indent="-400050">
              <a:lnSpc>
                <a:spcPct val="150000"/>
              </a:lnSpc>
              <a:buFont typeface="+mj-lt"/>
              <a:buAutoNum type="romanUcPeriod"/>
              <a:defRPr/>
            </a:pPr>
            <a:r>
              <a:rPr lang="en-US" sz="1000" dirty="0" smtClean="0">
                <a:solidFill>
                  <a:schemeClr val="bg1">
                    <a:lumMod val="50000"/>
                    <a:lumOff val="50000"/>
                  </a:schemeClr>
                </a:solidFill>
                <a:latin typeface="Copperplate Gothic Bold" pitchFamily="34" charset="0"/>
              </a:rPr>
              <a:t>LESSONS </a:t>
            </a:r>
            <a:r>
              <a:rPr lang="en-US" sz="1000" dirty="0">
                <a:solidFill>
                  <a:schemeClr val="bg1">
                    <a:lumMod val="50000"/>
                    <a:lumOff val="50000"/>
                  </a:schemeClr>
                </a:solidFill>
                <a:latin typeface="Copperplate Gothic Bold" pitchFamily="34" charset="0"/>
              </a:rPr>
              <a:t>LEARNED</a:t>
            </a:r>
          </a:p>
          <a:p>
            <a:pPr marL="857250" lvl="1" indent="-400050">
              <a:lnSpc>
                <a:spcPct val="150000"/>
              </a:lnSpc>
              <a:buFont typeface="+mj-lt"/>
              <a:buAutoNum type="romanUcPeriod"/>
              <a:defRPr/>
            </a:pPr>
            <a:r>
              <a:rPr lang="en-US" sz="1000" dirty="0">
                <a:solidFill>
                  <a:schemeClr val="bg1">
                    <a:lumMod val="50000"/>
                    <a:lumOff val="50000"/>
                  </a:schemeClr>
                </a:solidFill>
                <a:latin typeface="Copperplate Gothic Bold" pitchFamily="34" charset="0"/>
              </a:rPr>
              <a:t>ACKNOWLEDGEMENTS </a:t>
            </a:r>
            <a:endParaRPr lang="en-US" sz="1400" dirty="0" smtClean="0">
              <a:solidFill>
                <a:schemeClr val="bg1">
                  <a:lumMod val="50000"/>
                  <a:lumOff val="50000"/>
                </a:schemeClr>
              </a:solidFill>
              <a:latin typeface="Copperplate Gothic Bold" pitchFamily="34" charset="0"/>
            </a:endParaRPr>
          </a:p>
          <a:p>
            <a:pPr marL="857250" lvl="1" indent="-400050">
              <a:lnSpc>
                <a:spcPct val="150000"/>
              </a:lnSpc>
              <a:buFont typeface="+mj-lt"/>
              <a:buAutoNum type="romanUcPeriod"/>
              <a:defRPr/>
            </a:pPr>
            <a:endParaRPr lang="en-US" sz="1400" dirty="0">
              <a:latin typeface="Copperplate Gothic Bold" pitchFamily="34" charset="0"/>
            </a:endParaRPr>
          </a:p>
          <a:p>
            <a:pPr marL="857250" lvl="1" indent="-400050">
              <a:lnSpc>
                <a:spcPct val="125000"/>
              </a:lnSpc>
              <a:defRPr/>
            </a:pPr>
            <a:endParaRPr lang="en-US" sz="1050" dirty="0">
              <a:latin typeface="Copperplate Gothic Bold" pitchFamily="34" charset="0"/>
            </a:endParaRPr>
          </a:p>
          <a:p>
            <a:pPr marL="857250" lvl="1" indent="-400050">
              <a:lnSpc>
                <a:spcPct val="125000"/>
              </a:lnSpc>
              <a:defRPr/>
            </a:pPr>
            <a:endParaRPr lang="en-US" sz="1050" dirty="0">
              <a:latin typeface="Copperplate Gothic Bold" pitchFamily="34" charset="0"/>
            </a:endParaRPr>
          </a:p>
          <a:p>
            <a:pPr marL="857250" lvl="1" indent="-400050">
              <a:lnSpc>
                <a:spcPct val="125000"/>
              </a:lnSpc>
              <a:defRPr/>
            </a:pPr>
            <a:endParaRPr lang="en-US" sz="1050" dirty="0">
              <a:latin typeface="Copperplate Gothic Bold" pitchFamily="34" charset="0"/>
            </a:endParaRPr>
          </a:p>
        </p:txBody>
      </p:sp>
      <p:cxnSp>
        <p:nvCxnSpPr>
          <p:cNvPr id="8" name="Straight Connector 7"/>
          <p:cNvCxnSpPr/>
          <p:nvPr/>
        </p:nvCxnSpPr>
        <p:spPr>
          <a:xfrm rot="5400000" flipH="1" flipV="1">
            <a:off x="914400" y="3962400"/>
            <a:ext cx="57912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0" y="1066800"/>
            <a:ext cx="27432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5400000" flipH="1" flipV="1">
            <a:off x="8610600" y="533400"/>
            <a:ext cx="10668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5400000" flipH="1" flipV="1">
            <a:off x="17754600" y="533400"/>
            <a:ext cx="10668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10042072" y="1295400"/>
            <a:ext cx="7848600" cy="5632311"/>
          </a:xfrm>
          <a:prstGeom prst="rect">
            <a:avLst/>
          </a:prstGeom>
          <a:noFill/>
        </p:spPr>
        <p:txBody>
          <a:bodyPr>
            <a:spAutoFit/>
          </a:bodyPr>
          <a:lstStyle/>
          <a:p>
            <a:pPr algn="ctr"/>
            <a:r>
              <a:rPr lang="en-US" sz="1800" b="1" dirty="0">
                <a:latin typeface="Copperplate Gothic Bold" pitchFamily="34" charset="0"/>
              </a:rPr>
              <a:t>Description of the Required Infection Control Precautions for Class IV</a:t>
            </a:r>
            <a:endParaRPr lang="en-US" sz="1800" dirty="0">
              <a:latin typeface="Copperplate Gothic Bold" pitchFamily="34" charset="0"/>
            </a:endParaRPr>
          </a:p>
          <a:p>
            <a:endParaRPr lang="en-US" sz="1800" b="1" dirty="0" smtClean="0">
              <a:solidFill>
                <a:schemeClr val="bg1">
                  <a:lumMod val="50000"/>
                  <a:lumOff val="50000"/>
                </a:schemeClr>
              </a:solidFill>
              <a:latin typeface="Copperplate Gothic Bold" pitchFamily="34" charset="0"/>
            </a:endParaRPr>
          </a:p>
          <a:p>
            <a:r>
              <a:rPr lang="en-US" sz="1800" b="1" dirty="0">
                <a:solidFill>
                  <a:schemeClr val="bg1">
                    <a:lumMod val="50000"/>
                    <a:lumOff val="50000"/>
                  </a:schemeClr>
                </a:solidFill>
                <a:latin typeface="Copperplate Gothic Bold" pitchFamily="34" charset="0"/>
              </a:rPr>
              <a:t>Requirements during Construction </a:t>
            </a:r>
            <a:r>
              <a:rPr lang="en-US" sz="1800" b="1" dirty="0" smtClean="0">
                <a:solidFill>
                  <a:schemeClr val="bg1">
                    <a:lumMod val="50000"/>
                    <a:lumOff val="50000"/>
                  </a:schemeClr>
                </a:solidFill>
                <a:latin typeface="Copperplate Gothic Bold" pitchFamily="34" charset="0"/>
              </a:rPr>
              <a:t>Project:</a:t>
            </a:r>
          </a:p>
          <a:p>
            <a:endParaRPr lang="en-US" sz="1800" dirty="0">
              <a:solidFill>
                <a:schemeClr val="bg1">
                  <a:lumMod val="50000"/>
                  <a:lumOff val="50000"/>
                </a:schemeClr>
              </a:solidFill>
              <a:latin typeface="Copperplate Gothic Bold" pitchFamily="34" charset="0"/>
            </a:endParaRPr>
          </a:p>
          <a:p>
            <a:pPr marL="342900" indent="-342900">
              <a:buAutoNum type="arabicPeriod"/>
            </a:pPr>
            <a:r>
              <a:rPr lang="en-US" sz="1800" dirty="0" smtClean="0">
                <a:latin typeface="Copperplate Gothic Bold" pitchFamily="34" charset="0"/>
              </a:rPr>
              <a:t>Isolate </a:t>
            </a:r>
            <a:r>
              <a:rPr lang="en-US" sz="1800" dirty="0">
                <a:latin typeface="Copperplate Gothic Bold" pitchFamily="34" charset="0"/>
              </a:rPr>
              <a:t>HVAC system in area where work is being done to prevent contamination of duct system. </a:t>
            </a:r>
            <a:endParaRPr lang="en-US" sz="1800" dirty="0" smtClean="0">
              <a:latin typeface="Copperplate Gothic Bold" pitchFamily="34" charset="0"/>
            </a:endParaRPr>
          </a:p>
          <a:p>
            <a:endParaRPr lang="en-US" sz="1800" dirty="0">
              <a:latin typeface="Copperplate Gothic Bold" pitchFamily="34" charset="0"/>
            </a:endParaRPr>
          </a:p>
          <a:p>
            <a:r>
              <a:rPr lang="en-US" sz="1800" dirty="0">
                <a:latin typeface="Copperplate Gothic Bold" pitchFamily="34" charset="0"/>
              </a:rPr>
              <a:t>2. Complete all critical barriers i.e. sheetrock, plywood, plastic, to seal area from non work area or implement control cube method (cart with plastic covering and sealed connection to work site with HEPA vacuum for vacuuming prior to exit) before construction begins. </a:t>
            </a:r>
            <a:endParaRPr lang="en-US" sz="1800" dirty="0" smtClean="0">
              <a:latin typeface="Copperplate Gothic Bold" pitchFamily="34" charset="0"/>
            </a:endParaRPr>
          </a:p>
          <a:p>
            <a:endParaRPr lang="en-US" sz="1800" dirty="0">
              <a:latin typeface="Copperplate Gothic Bold" pitchFamily="34" charset="0"/>
            </a:endParaRPr>
          </a:p>
          <a:p>
            <a:r>
              <a:rPr lang="en-US" sz="1800" dirty="0">
                <a:latin typeface="Copperplate Gothic Bold" pitchFamily="34" charset="0"/>
              </a:rPr>
              <a:t>3. Maintain negative air pressure within work site utilizing HEPA equipped air filtration units. </a:t>
            </a:r>
            <a:endParaRPr lang="en-US" sz="1800" dirty="0" smtClean="0">
              <a:latin typeface="Copperplate Gothic Bold" pitchFamily="34" charset="0"/>
            </a:endParaRPr>
          </a:p>
          <a:p>
            <a:endParaRPr lang="en-US" sz="1800" dirty="0">
              <a:latin typeface="Copperplate Gothic Bold" pitchFamily="34" charset="0"/>
            </a:endParaRPr>
          </a:p>
          <a:p>
            <a:r>
              <a:rPr lang="en-US" sz="1800" dirty="0">
                <a:latin typeface="Copperplate Gothic Bold" pitchFamily="34" charset="0"/>
              </a:rPr>
              <a:t>4. Seal holes, pipes, conduits, and punctures. </a:t>
            </a:r>
          </a:p>
          <a:p>
            <a:pPr marL="1200150" lvl="2" indent="-285750">
              <a:buFont typeface="Arial" pitchFamily="34" charset="0"/>
              <a:buChar char="•"/>
            </a:pPr>
            <a:endParaRPr lang="en-US" sz="1800" dirty="0">
              <a:latin typeface="Copperplate Gothic Bold" pitchFamily="34" charset="0"/>
            </a:endParaRPr>
          </a:p>
          <a:p>
            <a:pPr lvl="1">
              <a:defRPr/>
            </a:pPr>
            <a:endParaRPr lang="en-US" sz="1800" dirty="0" smtClean="0">
              <a:latin typeface="Copperplate Gothic Bold" pitchFamily="34" charset="0"/>
            </a:endParaRPr>
          </a:p>
        </p:txBody>
      </p:sp>
      <p:pic>
        <p:nvPicPr>
          <p:cNvPr id="23581" name="Picture 52" descr="penns state logo.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4800" y="228600"/>
            <a:ext cx="1114425" cy="593725"/>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23582" name="Picture 53" descr="penns state logo.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6012775" y="228600"/>
            <a:ext cx="1114425" cy="593725"/>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23584" name="TextBox 39"/>
          <p:cNvSpPr txBox="1">
            <a:spLocks noChangeArrowheads="1"/>
          </p:cNvSpPr>
          <p:nvPr/>
        </p:nvSpPr>
        <p:spPr bwMode="auto">
          <a:xfrm>
            <a:off x="26822400" y="6473825"/>
            <a:ext cx="457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200">
                <a:solidFill>
                  <a:schemeClr val="tx1"/>
                </a:solidFill>
                <a:latin typeface="Arial" charset="0"/>
              </a:defRPr>
            </a:lvl1pPr>
            <a:lvl2pPr marL="742950" indent="-285750" eaLnBrk="0" hangingPunct="0">
              <a:defRPr sz="2200">
                <a:solidFill>
                  <a:schemeClr val="tx1"/>
                </a:solidFill>
                <a:latin typeface="Arial" charset="0"/>
              </a:defRPr>
            </a:lvl2pPr>
            <a:lvl3pPr marL="1143000" indent="-228600" eaLnBrk="0" hangingPunct="0">
              <a:defRPr sz="2200">
                <a:solidFill>
                  <a:schemeClr val="tx1"/>
                </a:solidFill>
                <a:latin typeface="Arial" charset="0"/>
              </a:defRPr>
            </a:lvl3pPr>
            <a:lvl4pPr marL="1600200" indent="-228600" eaLnBrk="0" hangingPunct="0">
              <a:defRPr sz="2200">
                <a:solidFill>
                  <a:schemeClr val="tx1"/>
                </a:solidFill>
                <a:latin typeface="Arial" charset="0"/>
              </a:defRPr>
            </a:lvl4pPr>
            <a:lvl5pPr marL="2057400" indent="-228600" eaLnBrk="0" hangingPunct="0">
              <a:defRPr sz="2200">
                <a:solidFill>
                  <a:schemeClr val="tx1"/>
                </a:solidFill>
                <a:latin typeface="Arial" charset="0"/>
              </a:defRPr>
            </a:lvl5pPr>
            <a:lvl6pPr marL="2514600" indent="-228600" eaLnBrk="0" fontAlgn="base" hangingPunct="0">
              <a:spcBef>
                <a:spcPct val="0"/>
              </a:spcBef>
              <a:spcAft>
                <a:spcPct val="0"/>
              </a:spcAft>
              <a:defRPr sz="2200">
                <a:solidFill>
                  <a:schemeClr val="tx1"/>
                </a:solidFill>
                <a:latin typeface="Arial" charset="0"/>
              </a:defRPr>
            </a:lvl6pPr>
            <a:lvl7pPr marL="2971800" indent="-228600" eaLnBrk="0" fontAlgn="base" hangingPunct="0">
              <a:spcBef>
                <a:spcPct val="0"/>
              </a:spcBef>
              <a:spcAft>
                <a:spcPct val="0"/>
              </a:spcAft>
              <a:defRPr sz="2200">
                <a:solidFill>
                  <a:schemeClr val="tx1"/>
                </a:solidFill>
                <a:latin typeface="Arial" charset="0"/>
              </a:defRPr>
            </a:lvl7pPr>
            <a:lvl8pPr marL="3429000" indent="-228600" eaLnBrk="0" fontAlgn="base" hangingPunct="0">
              <a:spcBef>
                <a:spcPct val="0"/>
              </a:spcBef>
              <a:spcAft>
                <a:spcPct val="0"/>
              </a:spcAft>
              <a:defRPr sz="2200">
                <a:solidFill>
                  <a:schemeClr val="tx1"/>
                </a:solidFill>
                <a:latin typeface="Arial" charset="0"/>
              </a:defRPr>
            </a:lvl8pPr>
            <a:lvl9pPr marL="3886200" indent="-228600" eaLnBrk="0" fontAlgn="base" hangingPunct="0">
              <a:spcBef>
                <a:spcPct val="0"/>
              </a:spcBef>
              <a:spcAft>
                <a:spcPct val="0"/>
              </a:spcAft>
              <a:defRPr sz="2200">
                <a:solidFill>
                  <a:schemeClr val="tx1"/>
                </a:solidFill>
                <a:latin typeface="Arial" charset="0"/>
              </a:defRPr>
            </a:lvl9pPr>
          </a:lstStyle>
          <a:p>
            <a:pPr eaLnBrk="1" hangingPunct="1"/>
            <a:fld id="{FBBAE181-011A-42DE-B96B-556D36D4FE92}" type="slidenum">
              <a:rPr lang="en-US" sz="1400" b="1">
                <a:latin typeface="Copperplate Gothic Bold" pitchFamily="34" charset="0"/>
              </a:rPr>
              <a:pPr eaLnBrk="1" hangingPunct="1"/>
              <a:t>30</a:t>
            </a:fld>
            <a:endParaRPr lang="en-US" sz="1400" b="1">
              <a:latin typeface="Copperplate Gothic Bold" pitchFamily="34" charset="0"/>
            </a:endParaRPr>
          </a:p>
        </p:txBody>
      </p:sp>
      <p:pic>
        <p:nvPicPr>
          <p:cNvPr id="36" name="Picture 35"/>
          <p:cNvPicPr/>
          <p:nvPr/>
        </p:nvPicPr>
        <p:blipFill>
          <a:blip r:embed="rId4">
            <a:extLst>
              <a:ext uri="{28A0092B-C50C-407E-A947-70E740481C1C}">
                <a14:useLocalDpi xmlns:a14="http://schemas.microsoft.com/office/drawing/2010/main" val="0"/>
              </a:ext>
            </a:extLst>
          </a:blip>
          <a:srcRect/>
          <a:stretch>
            <a:fillRect/>
          </a:stretch>
        </p:blipFill>
        <p:spPr bwMode="auto">
          <a:xfrm>
            <a:off x="1419225" y="6170610"/>
            <a:ext cx="1728788" cy="457200"/>
          </a:xfrm>
          <a:prstGeom prst="rect">
            <a:avLst/>
          </a:prstGeom>
          <a:noFill/>
          <a:ln>
            <a:noFill/>
          </a:ln>
        </p:spPr>
      </p:pic>
      <p:pic>
        <p:nvPicPr>
          <p:cNvPr id="37" name="Picture 36"/>
          <p:cNvPicPr/>
          <p:nvPr/>
        </p:nvPicPr>
        <p:blipFill>
          <a:blip r:embed="rId5">
            <a:extLst>
              <a:ext uri="{28A0092B-C50C-407E-A947-70E740481C1C}">
                <a14:useLocalDpi xmlns:a14="http://schemas.microsoft.com/office/drawing/2010/main" val="0"/>
              </a:ext>
            </a:extLst>
          </a:blip>
          <a:srcRect/>
          <a:stretch>
            <a:fillRect/>
          </a:stretch>
        </p:blipFill>
        <p:spPr bwMode="auto">
          <a:xfrm>
            <a:off x="570819" y="6170610"/>
            <a:ext cx="582386" cy="457201"/>
          </a:xfrm>
          <a:prstGeom prst="rect">
            <a:avLst/>
          </a:prstGeom>
          <a:noFill/>
          <a:ln>
            <a:noFill/>
          </a:ln>
        </p:spPr>
      </p:pic>
      <p:pic>
        <p:nvPicPr>
          <p:cNvPr id="21507"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53000" y="2362199"/>
            <a:ext cx="2819400" cy="2806869"/>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19003735" y="1727178"/>
            <a:ext cx="7712529" cy="4062651"/>
          </a:xfrm>
          <a:prstGeom prst="rect">
            <a:avLst/>
          </a:prstGeom>
        </p:spPr>
        <p:txBody>
          <a:bodyPr wrap="square">
            <a:spAutoFit/>
          </a:bodyPr>
          <a:lstStyle/>
          <a:p>
            <a:r>
              <a:rPr lang="en-US" sz="1800" dirty="0" smtClean="0">
                <a:latin typeface="Copperplate Gothic Bold" pitchFamily="34" charset="0"/>
              </a:rPr>
              <a:t>5</a:t>
            </a:r>
            <a:r>
              <a:rPr lang="en-US" sz="2400" dirty="0">
                <a:latin typeface="Copperplate Gothic Bold" pitchFamily="34" charset="0"/>
              </a:rPr>
              <a:t>. </a:t>
            </a:r>
            <a:r>
              <a:rPr lang="en-US" sz="1800" dirty="0">
                <a:latin typeface="Copperplate Gothic Bold" pitchFamily="34" charset="0"/>
              </a:rPr>
              <a:t>Construct anteroom and require all personnel to pass through this room so they can be vacuumed using a HEPA vacuum cleaner before leaving work site or they can wear cloth or paper coveralls that are removed each time they leave work site</a:t>
            </a:r>
            <a:r>
              <a:rPr lang="en-US" sz="1800" dirty="0" smtClean="0">
                <a:latin typeface="Copperplate Gothic Bold" pitchFamily="34" charset="0"/>
              </a:rPr>
              <a:t>.</a:t>
            </a:r>
          </a:p>
          <a:p>
            <a:r>
              <a:rPr lang="en-US" sz="1800" dirty="0" smtClean="0">
                <a:latin typeface="Copperplate Gothic Bold" pitchFamily="34" charset="0"/>
              </a:rPr>
              <a:t> </a:t>
            </a:r>
            <a:endParaRPr lang="en-US" sz="1800" dirty="0">
              <a:latin typeface="Copperplate Gothic Bold" pitchFamily="34" charset="0"/>
            </a:endParaRPr>
          </a:p>
          <a:p>
            <a:r>
              <a:rPr lang="en-US" sz="1800" dirty="0">
                <a:latin typeface="Copperplate Gothic Bold" pitchFamily="34" charset="0"/>
              </a:rPr>
              <a:t>6. All personnel entering work site are required to wear shoe covers. Shoe covers must be changed each time the worker exits the work area. </a:t>
            </a:r>
            <a:endParaRPr lang="en-US" sz="1800" dirty="0" smtClean="0">
              <a:latin typeface="Copperplate Gothic Bold" pitchFamily="34" charset="0"/>
            </a:endParaRPr>
          </a:p>
          <a:p>
            <a:endParaRPr lang="en-US" sz="1800" dirty="0">
              <a:latin typeface="Copperplate Gothic Bold" pitchFamily="34" charset="0"/>
            </a:endParaRPr>
          </a:p>
          <a:p>
            <a:r>
              <a:rPr lang="en-US" sz="1800" dirty="0">
                <a:latin typeface="Copperplate Gothic Bold" pitchFamily="34" charset="0"/>
              </a:rPr>
              <a:t>7. Do not remove barriers from work area until completed project is inspected by the owner’s Safety Department and Infection Control Department and thoroughly cleaned </a:t>
            </a:r>
          </a:p>
        </p:txBody>
      </p:sp>
    </p:spTree>
    <p:extLst>
      <p:ext uri="{BB962C8B-B14F-4D97-AF65-F5344CB8AC3E}">
        <p14:creationId xmlns:p14="http://schemas.microsoft.com/office/powerpoint/2010/main" val="4120199408"/>
      </p:ext>
    </p:extLst>
  </p:cSld>
  <p:clrMapOvr>
    <a:masterClrMapping/>
  </p:clrMapOvr>
  <p:transition spd="med">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p:cNvSpPr txBox="1"/>
          <p:nvPr/>
        </p:nvSpPr>
        <p:spPr>
          <a:xfrm>
            <a:off x="18288000" y="0"/>
            <a:ext cx="9144000" cy="1077913"/>
          </a:xfrm>
          <a:prstGeom prst="rect">
            <a:avLst/>
          </a:prstGeom>
          <a:gradFill flip="none" rotWithShape="1">
            <a:gsLst>
              <a:gs pos="0">
                <a:srgbClr val="2E5C8E">
                  <a:shade val="30000"/>
                  <a:satMod val="115000"/>
                </a:srgbClr>
              </a:gs>
              <a:gs pos="50000">
                <a:srgbClr val="2E5C8E">
                  <a:shade val="67500"/>
                  <a:satMod val="115000"/>
                </a:srgbClr>
              </a:gs>
              <a:gs pos="100000">
                <a:srgbClr val="2E5C8E">
                  <a:shade val="100000"/>
                  <a:satMod val="115000"/>
                </a:srgbClr>
              </a:gs>
            </a:gsLst>
            <a:lin ang="5400000" scaled="1"/>
            <a:tileRect/>
          </a:gradFill>
          <a:ln>
            <a:noFill/>
          </a:ln>
        </p:spPr>
        <p:txBody>
          <a:bodyPr anchor="ctr">
            <a:spAutoFit/>
          </a:bodyPr>
          <a:lstStyle/>
          <a:p>
            <a:pPr algn="ctr">
              <a:defRPr/>
            </a:pPr>
            <a:r>
              <a:rPr lang="en-US" sz="1800" dirty="0">
                <a:effectLst>
                  <a:outerShdw blurRad="38100" dist="38100" dir="2700000" algn="tl">
                    <a:srgbClr val="000000">
                      <a:alpha val="43137"/>
                    </a:srgbClr>
                  </a:outerShdw>
                </a:effectLst>
                <a:latin typeface="Copperplate Gothic Bold" pitchFamily="34" charset="0"/>
              </a:rPr>
              <a:t>Saint Vincent Health Center</a:t>
            </a:r>
          </a:p>
          <a:p>
            <a:pPr algn="ctr">
              <a:defRPr/>
            </a:pPr>
            <a:r>
              <a:rPr lang="en-US" sz="1600" dirty="0">
                <a:effectLst>
                  <a:outerShdw blurRad="38100" dist="38100" dir="2700000" algn="tl">
                    <a:srgbClr val="000000">
                      <a:alpha val="43137"/>
                    </a:srgbClr>
                  </a:outerShdw>
                </a:effectLst>
                <a:latin typeface="Copperplate Gothic Bold" pitchFamily="34" charset="0"/>
              </a:rPr>
              <a:t>New Addition Building</a:t>
            </a:r>
          </a:p>
          <a:p>
            <a:pPr algn="ctr">
              <a:defRPr/>
            </a:pPr>
            <a:r>
              <a:rPr lang="en-US" sz="1200" dirty="0">
                <a:effectLst>
                  <a:outerShdw blurRad="38100" dist="38100" dir="2700000" algn="tl">
                    <a:srgbClr val="000000">
                      <a:alpha val="43137"/>
                    </a:srgbClr>
                  </a:outerShdw>
                </a:effectLst>
                <a:latin typeface="Copperplate Gothic Bold" pitchFamily="34" charset="0"/>
              </a:rPr>
              <a:t>Erie, PA</a:t>
            </a:r>
          </a:p>
          <a:p>
            <a:pPr algn="ctr">
              <a:defRPr/>
            </a:pPr>
            <a:endParaRPr lang="en-US" sz="800" dirty="0" smtClean="0">
              <a:effectLst>
                <a:outerShdw blurRad="38100" dist="38100" dir="2700000" algn="tl">
                  <a:srgbClr val="000000">
                    <a:alpha val="43137"/>
                  </a:srgbClr>
                </a:outerShdw>
              </a:effectLst>
              <a:latin typeface="Copperplate Gothic Bold" pitchFamily="34" charset="0"/>
            </a:endParaRPr>
          </a:p>
          <a:p>
            <a:pPr algn="ctr">
              <a:defRPr/>
            </a:pPr>
            <a:r>
              <a:rPr lang="en-US" sz="1000" dirty="0" smtClean="0">
                <a:effectLst>
                  <a:outerShdw blurRad="38100" dist="38100" dir="2700000" algn="tl">
                    <a:srgbClr val="000000">
                      <a:alpha val="43137"/>
                    </a:srgbClr>
                  </a:outerShdw>
                </a:effectLst>
                <a:latin typeface="Copperplate Gothic Bold" pitchFamily="34" charset="0"/>
              </a:rPr>
              <a:t>TYLER JAGGI | CONSTRUCTION MANAGEMENT</a:t>
            </a:r>
            <a:endParaRPr lang="en-US" sz="1000" dirty="0">
              <a:effectLst>
                <a:outerShdw blurRad="38100" dist="38100" dir="2700000" algn="tl">
                  <a:srgbClr val="000000">
                    <a:alpha val="43137"/>
                  </a:srgbClr>
                </a:outerShdw>
              </a:effectLst>
              <a:latin typeface="Copperplate Gothic Bold" pitchFamily="34" charset="0"/>
            </a:endParaRPr>
          </a:p>
        </p:txBody>
      </p:sp>
      <p:sp>
        <p:nvSpPr>
          <p:cNvPr id="17" name="TextBox 16"/>
          <p:cNvSpPr txBox="1"/>
          <p:nvPr/>
        </p:nvSpPr>
        <p:spPr>
          <a:xfrm>
            <a:off x="9144000" y="0"/>
            <a:ext cx="9144000" cy="1077913"/>
          </a:xfrm>
          <a:prstGeom prst="rect">
            <a:avLst/>
          </a:prstGeom>
          <a:gradFill flip="none" rotWithShape="1">
            <a:gsLst>
              <a:gs pos="0">
                <a:schemeClr val="bg1">
                  <a:lumMod val="65000"/>
                  <a:lumOff val="35000"/>
                  <a:shade val="30000"/>
                  <a:satMod val="115000"/>
                </a:schemeClr>
              </a:gs>
              <a:gs pos="50000">
                <a:schemeClr val="bg1">
                  <a:lumMod val="65000"/>
                  <a:lumOff val="35000"/>
                  <a:shade val="67500"/>
                  <a:satMod val="115000"/>
                </a:schemeClr>
              </a:gs>
              <a:gs pos="100000">
                <a:schemeClr val="bg1">
                  <a:lumMod val="65000"/>
                  <a:lumOff val="35000"/>
                  <a:shade val="100000"/>
                  <a:satMod val="115000"/>
                </a:schemeClr>
              </a:gs>
            </a:gsLst>
            <a:lin ang="5400000" scaled="1"/>
            <a:tileRect/>
          </a:gradFill>
          <a:ln>
            <a:noFill/>
          </a:ln>
        </p:spPr>
        <p:txBody>
          <a:bodyPr anchor="ctr">
            <a:spAutoFit/>
          </a:bodyPr>
          <a:lstStyle/>
          <a:p>
            <a:pPr algn="ctr">
              <a:defRPr/>
            </a:pPr>
            <a:endParaRPr lang="en-US" sz="1000" dirty="0">
              <a:latin typeface="Copperplate Gothic Bold" pitchFamily="34" charset="0"/>
            </a:endParaRPr>
          </a:p>
          <a:p>
            <a:pPr algn="ctr">
              <a:defRPr/>
            </a:pPr>
            <a:endParaRPr lang="en-US" sz="1000" dirty="0">
              <a:latin typeface="Copperplate Gothic Bold" pitchFamily="34" charset="0"/>
            </a:endParaRPr>
          </a:p>
          <a:p>
            <a:pPr algn="ctr">
              <a:defRPr/>
            </a:pPr>
            <a:r>
              <a:rPr lang="en-US" sz="2400" b="1" dirty="0" smtClean="0">
                <a:effectLst>
                  <a:outerShdw blurRad="38100" dist="38100" dir="2700000" algn="tl">
                    <a:srgbClr val="000000">
                      <a:alpha val="43137"/>
                    </a:srgbClr>
                  </a:outerShdw>
                </a:effectLst>
                <a:latin typeface="Copperplate Gothic Bold" pitchFamily="34" charset="0"/>
              </a:rPr>
              <a:t>ANALYSIS #4: ICRA PLAN</a:t>
            </a:r>
            <a:endParaRPr lang="en-US" sz="2400" b="1" dirty="0">
              <a:effectLst>
                <a:outerShdw blurRad="38100" dist="38100" dir="2700000" algn="tl">
                  <a:srgbClr val="000000">
                    <a:alpha val="43137"/>
                  </a:srgbClr>
                </a:outerShdw>
              </a:effectLst>
              <a:latin typeface="Copperplate Gothic Bold" pitchFamily="34" charset="0"/>
            </a:endParaRPr>
          </a:p>
          <a:p>
            <a:pPr algn="ctr">
              <a:defRPr/>
            </a:pPr>
            <a:endParaRPr lang="en-US" sz="1000" dirty="0">
              <a:latin typeface="Copperplate Gothic Bold" pitchFamily="34" charset="0"/>
            </a:endParaRPr>
          </a:p>
          <a:p>
            <a:pPr algn="ctr">
              <a:defRPr/>
            </a:pPr>
            <a:endParaRPr lang="en-US" sz="1000" dirty="0">
              <a:latin typeface="Copperplate Gothic Bold" pitchFamily="34" charset="0"/>
            </a:endParaRPr>
          </a:p>
        </p:txBody>
      </p:sp>
      <p:sp>
        <p:nvSpPr>
          <p:cNvPr id="6" name="TextBox 5"/>
          <p:cNvSpPr txBox="1"/>
          <p:nvPr/>
        </p:nvSpPr>
        <p:spPr>
          <a:xfrm>
            <a:off x="0" y="0"/>
            <a:ext cx="9144000" cy="1077913"/>
          </a:xfrm>
          <a:prstGeom prst="rect">
            <a:avLst/>
          </a:prstGeom>
          <a:gradFill flip="none" rotWithShape="1">
            <a:gsLst>
              <a:gs pos="0">
                <a:srgbClr val="2E5C8E">
                  <a:shade val="30000"/>
                  <a:satMod val="115000"/>
                </a:srgbClr>
              </a:gs>
              <a:gs pos="50000">
                <a:srgbClr val="2E5C8E">
                  <a:shade val="67500"/>
                  <a:satMod val="115000"/>
                </a:srgbClr>
              </a:gs>
              <a:gs pos="100000">
                <a:srgbClr val="2E5C8E">
                  <a:shade val="100000"/>
                  <a:satMod val="115000"/>
                </a:srgbClr>
              </a:gs>
            </a:gsLst>
            <a:lin ang="5400000" scaled="1"/>
            <a:tileRect/>
          </a:gradFill>
          <a:ln>
            <a:noFill/>
          </a:ln>
        </p:spPr>
        <p:txBody>
          <a:bodyPr anchor="ctr">
            <a:spAutoFit/>
          </a:bodyPr>
          <a:lstStyle/>
          <a:p>
            <a:pPr algn="ctr">
              <a:defRPr/>
            </a:pPr>
            <a:r>
              <a:rPr lang="en-US" sz="1800" dirty="0" smtClean="0">
                <a:effectLst>
                  <a:outerShdw blurRad="38100" dist="38100" dir="2700000" algn="tl">
                    <a:srgbClr val="000000">
                      <a:alpha val="43137"/>
                    </a:srgbClr>
                  </a:outerShdw>
                </a:effectLst>
                <a:latin typeface="Copperplate Gothic Bold" pitchFamily="34" charset="0"/>
              </a:rPr>
              <a:t>Saint Vincent Health Center</a:t>
            </a:r>
            <a:endParaRPr lang="en-US" sz="1800" dirty="0">
              <a:effectLst>
                <a:outerShdw blurRad="38100" dist="38100" dir="2700000" algn="tl">
                  <a:srgbClr val="000000">
                    <a:alpha val="43137"/>
                  </a:srgbClr>
                </a:outerShdw>
              </a:effectLst>
              <a:latin typeface="Copperplate Gothic Bold" pitchFamily="34" charset="0"/>
            </a:endParaRPr>
          </a:p>
          <a:p>
            <a:pPr algn="ctr">
              <a:defRPr/>
            </a:pPr>
            <a:r>
              <a:rPr lang="en-US" sz="1600" dirty="0" smtClean="0">
                <a:effectLst>
                  <a:outerShdw blurRad="38100" dist="38100" dir="2700000" algn="tl">
                    <a:srgbClr val="000000">
                      <a:alpha val="43137"/>
                    </a:srgbClr>
                  </a:outerShdw>
                </a:effectLst>
                <a:latin typeface="Copperplate Gothic Bold" pitchFamily="34" charset="0"/>
              </a:rPr>
              <a:t>New Addition Building</a:t>
            </a:r>
            <a:endParaRPr lang="en-US" sz="1600" dirty="0">
              <a:effectLst>
                <a:outerShdw blurRad="38100" dist="38100" dir="2700000" algn="tl">
                  <a:srgbClr val="000000">
                    <a:alpha val="43137"/>
                  </a:srgbClr>
                </a:outerShdw>
              </a:effectLst>
              <a:latin typeface="Copperplate Gothic Bold" pitchFamily="34" charset="0"/>
            </a:endParaRPr>
          </a:p>
          <a:p>
            <a:pPr algn="ctr">
              <a:defRPr/>
            </a:pPr>
            <a:r>
              <a:rPr lang="en-US" sz="1200" dirty="0" smtClean="0">
                <a:effectLst>
                  <a:outerShdw blurRad="38100" dist="38100" dir="2700000" algn="tl">
                    <a:srgbClr val="000000">
                      <a:alpha val="43137"/>
                    </a:srgbClr>
                  </a:outerShdw>
                </a:effectLst>
                <a:latin typeface="Copperplate Gothic Bold" pitchFamily="34" charset="0"/>
              </a:rPr>
              <a:t>Erie, PA</a:t>
            </a:r>
            <a:endParaRPr lang="en-US" sz="1200" dirty="0">
              <a:effectLst>
                <a:outerShdw blurRad="38100" dist="38100" dir="2700000" algn="tl">
                  <a:srgbClr val="000000">
                    <a:alpha val="43137"/>
                  </a:srgbClr>
                </a:outerShdw>
              </a:effectLst>
              <a:latin typeface="Copperplate Gothic Bold" pitchFamily="34" charset="0"/>
            </a:endParaRPr>
          </a:p>
          <a:p>
            <a:pPr algn="ctr">
              <a:defRPr/>
            </a:pPr>
            <a:endParaRPr lang="en-US" sz="800" dirty="0">
              <a:effectLst>
                <a:outerShdw blurRad="38100" dist="38100" dir="2700000" algn="tl">
                  <a:srgbClr val="000000">
                    <a:alpha val="43137"/>
                  </a:srgbClr>
                </a:outerShdw>
              </a:effectLst>
              <a:latin typeface="Copperplate Gothic Bold" pitchFamily="34" charset="0"/>
            </a:endParaRPr>
          </a:p>
          <a:p>
            <a:pPr algn="ctr">
              <a:defRPr/>
            </a:pPr>
            <a:r>
              <a:rPr lang="en-US" sz="1000" dirty="0" smtClean="0">
                <a:effectLst>
                  <a:outerShdw blurRad="38100" dist="38100" dir="2700000" algn="tl">
                    <a:srgbClr val="000000">
                      <a:alpha val="43137"/>
                    </a:srgbClr>
                  </a:outerShdw>
                </a:effectLst>
                <a:latin typeface="Copperplate Gothic Bold" pitchFamily="34" charset="0"/>
              </a:rPr>
              <a:t>Tyler </a:t>
            </a:r>
            <a:r>
              <a:rPr lang="en-US" sz="1000" dirty="0" err="1" smtClean="0">
                <a:effectLst>
                  <a:outerShdw blurRad="38100" dist="38100" dir="2700000" algn="tl">
                    <a:srgbClr val="000000">
                      <a:alpha val="43137"/>
                    </a:srgbClr>
                  </a:outerShdw>
                </a:effectLst>
                <a:latin typeface="Copperplate Gothic Bold" pitchFamily="34" charset="0"/>
              </a:rPr>
              <a:t>jaggi</a:t>
            </a:r>
            <a:r>
              <a:rPr lang="en-US" sz="1000" dirty="0" smtClean="0">
                <a:effectLst>
                  <a:outerShdw blurRad="38100" dist="38100" dir="2700000" algn="tl">
                    <a:srgbClr val="000000">
                      <a:alpha val="43137"/>
                    </a:srgbClr>
                  </a:outerShdw>
                </a:effectLst>
                <a:latin typeface="Copperplate Gothic Bold" pitchFamily="34" charset="0"/>
              </a:rPr>
              <a:t> | </a:t>
            </a:r>
            <a:r>
              <a:rPr lang="en-US" sz="1000" dirty="0">
                <a:effectLst>
                  <a:outerShdw blurRad="38100" dist="38100" dir="2700000" algn="tl">
                    <a:srgbClr val="000000">
                      <a:alpha val="43137"/>
                    </a:srgbClr>
                  </a:outerShdw>
                </a:effectLst>
                <a:latin typeface="Copperplate Gothic Bold" pitchFamily="34" charset="0"/>
              </a:rPr>
              <a:t>CONSTRUCTION MANAGEMENT</a:t>
            </a:r>
          </a:p>
        </p:txBody>
      </p:sp>
      <p:sp>
        <p:nvSpPr>
          <p:cNvPr id="4" name="TextBox 3"/>
          <p:cNvSpPr txBox="1"/>
          <p:nvPr/>
        </p:nvSpPr>
        <p:spPr>
          <a:xfrm>
            <a:off x="0" y="1058863"/>
            <a:ext cx="3810000" cy="5899692"/>
          </a:xfrm>
          <a:prstGeom prst="rect">
            <a:avLst/>
          </a:prstGeom>
          <a:solidFill>
            <a:schemeClr val="bg1"/>
          </a:solidFill>
          <a:ln>
            <a:noFill/>
          </a:ln>
        </p:spPr>
        <p:txBody>
          <a:bodyPr wrap="square">
            <a:spAutoFit/>
          </a:bodyPr>
          <a:lstStyle/>
          <a:p>
            <a:pPr>
              <a:defRPr/>
            </a:pPr>
            <a:endParaRPr lang="en-US" sz="1200" dirty="0">
              <a:latin typeface="Copperplate Gothic Bold" pitchFamily="34" charset="0"/>
            </a:endParaRPr>
          </a:p>
          <a:p>
            <a:pPr>
              <a:defRPr/>
            </a:pPr>
            <a:r>
              <a:rPr lang="en-US" sz="1200" dirty="0">
                <a:effectLst>
                  <a:outerShdw blurRad="38100" dist="38100" dir="2700000" algn="tl">
                    <a:srgbClr val="000000">
                      <a:alpha val="43137"/>
                    </a:srgbClr>
                  </a:outerShdw>
                </a:effectLst>
                <a:latin typeface="Copperplate Gothic Bold" pitchFamily="34" charset="0"/>
              </a:rPr>
              <a:t>PRESENTATION OUTLINE:</a:t>
            </a:r>
          </a:p>
          <a:p>
            <a:pPr>
              <a:defRPr/>
            </a:pPr>
            <a:endParaRPr lang="en-US" sz="800" dirty="0">
              <a:latin typeface="Copperplate Gothic Bold" pitchFamily="34" charset="0"/>
            </a:endParaRPr>
          </a:p>
          <a:p>
            <a:pPr marL="857250" lvl="1" indent="-400050">
              <a:lnSpc>
                <a:spcPct val="150000"/>
              </a:lnSpc>
              <a:buFont typeface="+mj-lt"/>
              <a:buAutoNum type="romanUcPeriod"/>
              <a:defRPr/>
            </a:pPr>
            <a:r>
              <a:rPr lang="en-US" sz="1000" dirty="0">
                <a:solidFill>
                  <a:schemeClr val="bg1">
                    <a:lumMod val="50000"/>
                    <a:lumOff val="50000"/>
                  </a:schemeClr>
                </a:solidFill>
                <a:latin typeface="Copperplate Gothic Bold" pitchFamily="34" charset="0"/>
              </a:rPr>
              <a:t>PROJECT BACKGROUND</a:t>
            </a:r>
          </a:p>
          <a:p>
            <a:pPr marL="857250" lvl="1" indent="-400050">
              <a:lnSpc>
                <a:spcPct val="150000"/>
              </a:lnSpc>
              <a:buFont typeface="+mj-lt"/>
              <a:buAutoNum type="romanUcPeriod"/>
              <a:defRPr/>
            </a:pPr>
            <a:r>
              <a:rPr lang="en-US" sz="1000" dirty="0">
                <a:solidFill>
                  <a:schemeClr val="bg1">
                    <a:lumMod val="50000"/>
                    <a:lumOff val="50000"/>
                  </a:schemeClr>
                </a:solidFill>
                <a:latin typeface="Copperplate Gothic Bold" pitchFamily="34" charset="0"/>
              </a:rPr>
              <a:t>ANALYSIS #1: </a:t>
            </a:r>
            <a:r>
              <a:rPr lang="en-US" sz="1000" dirty="0" smtClean="0">
                <a:solidFill>
                  <a:schemeClr val="bg1">
                    <a:lumMod val="50000"/>
                    <a:lumOff val="50000"/>
                  </a:schemeClr>
                </a:solidFill>
                <a:latin typeface="Copperplate Gothic Bold" pitchFamily="34" charset="0"/>
              </a:rPr>
              <a:t>Re-Sequencing Phasing</a:t>
            </a:r>
            <a:endParaRPr lang="en-US" sz="1000" dirty="0">
              <a:solidFill>
                <a:schemeClr val="bg1">
                  <a:lumMod val="50000"/>
                  <a:lumOff val="50000"/>
                </a:schemeClr>
              </a:solidFill>
              <a:latin typeface="Copperplate Gothic Bold" pitchFamily="34" charset="0"/>
            </a:endParaRPr>
          </a:p>
          <a:p>
            <a:pPr marL="1314450" lvl="2" indent="-400050">
              <a:lnSpc>
                <a:spcPct val="150000"/>
              </a:lnSpc>
              <a:buFont typeface="+mj-lt"/>
              <a:buAutoNum type="romanUcPeriod"/>
              <a:defRPr/>
            </a:pPr>
            <a:r>
              <a:rPr lang="en-US" sz="1000" dirty="0" smtClean="0">
                <a:solidFill>
                  <a:schemeClr val="bg1">
                    <a:lumMod val="50000"/>
                    <a:lumOff val="50000"/>
                  </a:schemeClr>
                </a:solidFill>
                <a:latin typeface="Copperplate Gothic Bold" pitchFamily="34" charset="0"/>
              </a:rPr>
              <a:t>Background</a:t>
            </a:r>
            <a:endParaRPr lang="en-US" sz="1000" dirty="0">
              <a:solidFill>
                <a:schemeClr val="bg1">
                  <a:lumMod val="50000"/>
                  <a:lumOff val="50000"/>
                </a:schemeClr>
              </a:solidFill>
              <a:latin typeface="Copperplate Gothic Bold" pitchFamily="34" charset="0"/>
            </a:endParaRPr>
          </a:p>
          <a:p>
            <a:pPr marL="1314450" lvl="2" indent="-400050">
              <a:lnSpc>
                <a:spcPct val="150000"/>
              </a:lnSpc>
              <a:buFont typeface="+mj-lt"/>
              <a:buAutoNum type="romanUcPeriod"/>
              <a:defRPr/>
            </a:pPr>
            <a:r>
              <a:rPr lang="en-US" sz="1000" dirty="0" smtClean="0">
                <a:solidFill>
                  <a:schemeClr val="bg1">
                    <a:lumMod val="50000"/>
                    <a:lumOff val="50000"/>
                  </a:schemeClr>
                </a:solidFill>
                <a:latin typeface="Copperplate Gothic Bold" pitchFamily="34" charset="0"/>
              </a:rPr>
              <a:t>Case Findings</a:t>
            </a:r>
            <a:endParaRPr lang="en-US" sz="1000" dirty="0">
              <a:solidFill>
                <a:schemeClr val="bg1">
                  <a:lumMod val="50000"/>
                  <a:lumOff val="50000"/>
                </a:schemeClr>
              </a:solidFill>
              <a:latin typeface="Copperplate Gothic Bold" pitchFamily="34" charset="0"/>
            </a:endParaRPr>
          </a:p>
          <a:p>
            <a:pPr marL="1314450" lvl="2" indent="-400050">
              <a:lnSpc>
                <a:spcPct val="150000"/>
              </a:lnSpc>
              <a:buFont typeface="+mj-lt"/>
              <a:buAutoNum type="romanUcPeriod"/>
              <a:defRPr/>
            </a:pPr>
            <a:r>
              <a:rPr lang="en-US" sz="1000" dirty="0" smtClean="0">
                <a:solidFill>
                  <a:schemeClr val="bg1">
                    <a:lumMod val="50000"/>
                    <a:lumOff val="50000"/>
                  </a:schemeClr>
                </a:solidFill>
                <a:latin typeface="Copperplate Gothic Bold" pitchFamily="34" charset="0"/>
              </a:rPr>
              <a:t>Recommendations</a:t>
            </a:r>
            <a:endParaRPr lang="en-US" sz="1000" dirty="0">
              <a:solidFill>
                <a:schemeClr val="bg1">
                  <a:lumMod val="50000"/>
                  <a:lumOff val="50000"/>
                </a:schemeClr>
              </a:solidFill>
              <a:latin typeface="Copperplate Gothic Bold" pitchFamily="34" charset="0"/>
            </a:endParaRPr>
          </a:p>
          <a:p>
            <a:pPr marL="857250" lvl="1" indent="-400050">
              <a:lnSpc>
                <a:spcPct val="150000"/>
              </a:lnSpc>
              <a:buFont typeface="+mj-lt"/>
              <a:buAutoNum type="romanUcPeriod"/>
              <a:defRPr/>
            </a:pPr>
            <a:r>
              <a:rPr lang="en-US" sz="1000" dirty="0">
                <a:solidFill>
                  <a:schemeClr val="bg1">
                    <a:lumMod val="50000"/>
                    <a:lumOff val="50000"/>
                  </a:schemeClr>
                </a:solidFill>
                <a:latin typeface="Copperplate Gothic Bold" pitchFamily="34" charset="0"/>
              </a:rPr>
              <a:t>ANALYSIS #2: Precast Façade</a:t>
            </a:r>
          </a:p>
          <a:p>
            <a:pPr marL="1314450" lvl="2" indent="-400050">
              <a:lnSpc>
                <a:spcPct val="150000"/>
              </a:lnSpc>
              <a:buFont typeface="+mj-lt"/>
              <a:buAutoNum type="romanUcPeriod"/>
              <a:defRPr/>
            </a:pPr>
            <a:r>
              <a:rPr lang="en-US" sz="1000" dirty="0">
                <a:solidFill>
                  <a:schemeClr val="bg1">
                    <a:lumMod val="50000"/>
                    <a:lumOff val="50000"/>
                  </a:schemeClr>
                </a:solidFill>
                <a:latin typeface="Copperplate Gothic Bold" pitchFamily="34" charset="0"/>
              </a:rPr>
              <a:t>Design</a:t>
            </a:r>
          </a:p>
          <a:p>
            <a:pPr marL="1314450" lvl="2" indent="-400050">
              <a:lnSpc>
                <a:spcPct val="150000"/>
              </a:lnSpc>
              <a:buFont typeface="+mj-lt"/>
              <a:buAutoNum type="romanUcPeriod"/>
              <a:defRPr/>
            </a:pPr>
            <a:r>
              <a:rPr lang="en-US" sz="1000" dirty="0">
                <a:solidFill>
                  <a:schemeClr val="bg1">
                    <a:lumMod val="50000"/>
                    <a:lumOff val="50000"/>
                  </a:schemeClr>
                </a:solidFill>
                <a:latin typeface="Copperplate Gothic Bold" pitchFamily="34" charset="0"/>
              </a:rPr>
              <a:t>Structural Impact</a:t>
            </a:r>
          </a:p>
          <a:p>
            <a:pPr marL="1314450" lvl="2" indent="-400050">
              <a:lnSpc>
                <a:spcPct val="150000"/>
              </a:lnSpc>
              <a:buFont typeface="+mj-lt"/>
              <a:buAutoNum type="romanUcPeriod"/>
              <a:defRPr/>
            </a:pPr>
            <a:r>
              <a:rPr lang="en-US" sz="1000" dirty="0">
                <a:solidFill>
                  <a:schemeClr val="bg1">
                    <a:lumMod val="50000"/>
                    <a:lumOff val="50000"/>
                  </a:schemeClr>
                </a:solidFill>
                <a:latin typeface="Copperplate Gothic Bold" pitchFamily="34" charset="0"/>
              </a:rPr>
              <a:t>Schedule/Cost Impact</a:t>
            </a:r>
          </a:p>
          <a:p>
            <a:pPr marL="1314450" lvl="2" indent="-400050">
              <a:lnSpc>
                <a:spcPct val="150000"/>
              </a:lnSpc>
              <a:buFont typeface="+mj-lt"/>
              <a:buAutoNum type="romanUcPeriod"/>
              <a:defRPr/>
            </a:pPr>
            <a:r>
              <a:rPr lang="en-US" sz="1000" dirty="0" smtClean="0">
                <a:solidFill>
                  <a:schemeClr val="bg1">
                    <a:lumMod val="50000"/>
                    <a:lumOff val="50000"/>
                  </a:schemeClr>
                </a:solidFill>
                <a:latin typeface="Copperplate Gothic Bold" pitchFamily="34" charset="0"/>
              </a:rPr>
              <a:t>Project Impact</a:t>
            </a:r>
            <a:endParaRPr lang="en-US" sz="1000" dirty="0">
              <a:solidFill>
                <a:schemeClr val="bg1">
                  <a:lumMod val="50000"/>
                  <a:lumOff val="50000"/>
                </a:schemeClr>
              </a:solidFill>
              <a:latin typeface="Copperplate Gothic Bold" pitchFamily="34" charset="0"/>
            </a:endParaRPr>
          </a:p>
          <a:p>
            <a:pPr marL="1314450" lvl="2" indent="-400050">
              <a:lnSpc>
                <a:spcPct val="150000"/>
              </a:lnSpc>
              <a:buFont typeface="+mj-lt"/>
              <a:buAutoNum type="romanUcPeriod"/>
              <a:defRPr/>
            </a:pPr>
            <a:r>
              <a:rPr lang="en-US" sz="1000" dirty="0" smtClean="0">
                <a:solidFill>
                  <a:schemeClr val="bg1">
                    <a:lumMod val="50000"/>
                    <a:lumOff val="50000"/>
                  </a:schemeClr>
                </a:solidFill>
                <a:latin typeface="Copperplate Gothic Bold" pitchFamily="34" charset="0"/>
              </a:rPr>
              <a:t>The Choice</a:t>
            </a:r>
            <a:endParaRPr lang="en-US" sz="1000" dirty="0">
              <a:solidFill>
                <a:schemeClr val="bg1">
                  <a:lumMod val="50000"/>
                  <a:lumOff val="50000"/>
                </a:schemeClr>
              </a:solidFill>
              <a:latin typeface="Copperplate Gothic Bold" pitchFamily="34" charset="0"/>
            </a:endParaRPr>
          </a:p>
          <a:p>
            <a:pPr marL="857250" lvl="1" indent="-400050">
              <a:lnSpc>
                <a:spcPct val="150000"/>
              </a:lnSpc>
              <a:buFont typeface="+mj-lt"/>
              <a:buAutoNum type="romanUcPeriod"/>
              <a:defRPr/>
            </a:pPr>
            <a:r>
              <a:rPr lang="en-US" sz="1000" dirty="0">
                <a:solidFill>
                  <a:schemeClr val="bg1">
                    <a:lumMod val="50000"/>
                    <a:lumOff val="50000"/>
                  </a:schemeClr>
                </a:solidFill>
                <a:latin typeface="Copperplate Gothic Bold" pitchFamily="34" charset="0"/>
              </a:rPr>
              <a:t>ANALYSIS #3: </a:t>
            </a:r>
            <a:r>
              <a:rPr lang="en-US" sz="1000" dirty="0" smtClean="0">
                <a:solidFill>
                  <a:schemeClr val="bg1">
                    <a:lumMod val="50000"/>
                    <a:lumOff val="50000"/>
                  </a:schemeClr>
                </a:solidFill>
                <a:latin typeface="Copperplate Gothic Bold" pitchFamily="34" charset="0"/>
              </a:rPr>
              <a:t> BIM  Implementation </a:t>
            </a:r>
          </a:p>
          <a:p>
            <a:pPr marL="857250" lvl="1" indent="-400050">
              <a:lnSpc>
                <a:spcPct val="150000"/>
              </a:lnSpc>
              <a:buFont typeface="+mj-lt"/>
              <a:buAutoNum type="romanUcPeriod"/>
              <a:defRPr/>
            </a:pPr>
            <a:r>
              <a:rPr lang="en-US" sz="1000" dirty="0" smtClean="0">
                <a:latin typeface="Copperplate Gothic Bold" pitchFamily="34" charset="0"/>
              </a:rPr>
              <a:t>ANALYSIS #4: ICRA Plan</a:t>
            </a:r>
          </a:p>
          <a:p>
            <a:pPr marL="1314450" lvl="2" indent="-400050">
              <a:lnSpc>
                <a:spcPct val="150000"/>
              </a:lnSpc>
              <a:buFont typeface="+mj-lt"/>
              <a:buAutoNum type="romanUcPeriod"/>
              <a:defRPr/>
            </a:pPr>
            <a:r>
              <a:rPr lang="en-US" sz="1000" dirty="0" smtClean="0">
                <a:solidFill>
                  <a:schemeClr val="bg1">
                    <a:lumMod val="50000"/>
                    <a:lumOff val="50000"/>
                  </a:schemeClr>
                </a:solidFill>
                <a:latin typeface="Copperplate Gothic Bold" pitchFamily="34" charset="0"/>
              </a:rPr>
              <a:t>ICRA Matrix</a:t>
            </a:r>
            <a:endParaRPr lang="en-US" sz="1000" dirty="0">
              <a:solidFill>
                <a:schemeClr val="bg1">
                  <a:lumMod val="50000"/>
                  <a:lumOff val="50000"/>
                </a:schemeClr>
              </a:solidFill>
              <a:latin typeface="Copperplate Gothic Bold" pitchFamily="34" charset="0"/>
            </a:endParaRPr>
          </a:p>
          <a:p>
            <a:pPr marL="1314450" lvl="2" indent="-400050">
              <a:lnSpc>
                <a:spcPct val="150000"/>
              </a:lnSpc>
              <a:buFont typeface="+mj-lt"/>
              <a:buAutoNum type="romanUcPeriod"/>
              <a:defRPr/>
            </a:pPr>
            <a:r>
              <a:rPr lang="en-US" sz="1000" dirty="0" smtClean="0">
                <a:solidFill>
                  <a:schemeClr val="bg1">
                    <a:lumMod val="50000"/>
                    <a:lumOff val="50000"/>
                  </a:schemeClr>
                </a:solidFill>
                <a:latin typeface="Copperplate Gothic Bold" pitchFamily="34" charset="0"/>
              </a:rPr>
              <a:t>Areas of Risk</a:t>
            </a:r>
          </a:p>
          <a:p>
            <a:pPr marL="1314450" lvl="2" indent="-400050">
              <a:lnSpc>
                <a:spcPct val="150000"/>
              </a:lnSpc>
              <a:buFont typeface="+mj-lt"/>
              <a:buAutoNum type="romanUcPeriod"/>
              <a:defRPr/>
            </a:pPr>
            <a:r>
              <a:rPr lang="en-US" sz="1000" dirty="0" smtClean="0">
                <a:latin typeface="Copperplate Gothic Bold" pitchFamily="34" charset="0"/>
              </a:rPr>
              <a:t>Construction Precautions</a:t>
            </a:r>
            <a:endParaRPr lang="en-US" sz="1000" dirty="0">
              <a:latin typeface="Copperplate Gothic Bold" pitchFamily="34" charset="0"/>
            </a:endParaRPr>
          </a:p>
          <a:p>
            <a:pPr marL="1314450" lvl="2" indent="-400050">
              <a:lnSpc>
                <a:spcPct val="150000"/>
              </a:lnSpc>
              <a:buFont typeface="+mj-lt"/>
              <a:buAutoNum type="romanUcPeriod"/>
              <a:defRPr/>
            </a:pPr>
            <a:r>
              <a:rPr lang="en-US" sz="1000" dirty="0" smtClean="0">
                <a:solidFill>
                  <a:schemeClr val="bg1">
                    <a:lumMod val="50000"/>
                    <a:lumOff val="50000"/>
                  </a:schemeClr>
                </a:solidFill>
                <a:latin typeface="Copperplate Gothic Bold" pitchFamily="34" charset="0"/>
              </a:rPr>
              <a:t>Mechanical Impact</a:t>
            </a:r>
          </a:p>
          <a:p>
            <a:pPr marL="857250" lvl="1" indent="-400050">
              <a:lnSpc>
                <a:spcPct val="150000"/>
              </a:lnSpc>
              <a:buFont typeface="+mj-lt"/>
              <a:buAutoNum type="romanUcPeriod"/>
              <a:defRPr/>
            </a:pPr>
            <a:r>
              <a:rPr lang="en-US" sz="1000" dirty="0" smtClean="0">
                <a:solidFill>
                  <a:schemeClr val="bg1">
                    <a:lumMod val="50000"/>
                    <a:lumOff val="50000"/>
                  </a:schemeClr>
                </a:solidFill>
                <a:latin typeface="Copperplate Gothic Bold" pitchFamily="34" charset="0"/>
              </a:rPr>
              <a:t>LESSONS </a:t>
            </a:r>
            <a:r>
              <a:rPr lang="en-US" sz="1000" dirty="0">
                <a:solidFill>
                  <a:schemeClr val="bg1">
                    <a:lumMod val="50000"/>
                    <a:lumOff val="50000"/>
                  </a:schemeClr>
                </a:solidFill>
                <a:latin typeface="Copperplate Gothic Bold" pitchFamily="34" charset="0"/>
              </a:rPr>
              <a:t>LEARNED</a:t>
            </a:r>
          </a:p>
          <a:p>
            <a:pPr marL="857250" lvl="1" indent="-400050">
              <a:lnSpc>
                <a:spcPct val="150000"/>
              </a:lnSpc>
              <a:buFont typeface="+mj-lt"/>
              <a:buAutoNum type="romanUcPeriod"/>
              <a:defRPr/>
            </a:pPr>
            <a:r>
              <a:rPr lang="en-US" sz="1000" dirty="0">
                <a:solidFill>
                  <a:schemeClr val="bg1">
                    <a:lumMod val="50000"/>
                    <a:lumOff val="50000"/>
                  </a:schemeClr>
                </a:solidFill>
                <a:latin typeface="Copperplate Gothic Bold" pitchFamily="34" charset="0"/>
              </a:rPr>
              <a:t>ACKNOWLEDGEMENTS </a:t>
            </a:r>
            <a:endParaRPr lang="en-US" sz="1400" dirty="0" smtClean="0">
              <a:solidFill>
                <a:schemeClr val="bg1">
                  <a:lumMod val="50000"/>
                  <a:lumOff val="50000"/>
                </a:schemeClr>
              </a:solidFill>
              <a:latin typeface="Copperplate Gothic Bold" pitchFamily="34" charset="0"/>
            </a:endParaRPr>
          </a:p>
          <a:p>
            <a:pPr marL="857250" lvl="1" indent="-400050">
              <a:lnSpc>
                <a:spcPct val="150000"/>
              </a:lnSpc>
              <a:buFont typeface="+mj-lt"/>
              <a:buAutoNum type="romanUcPeriod"/>
              <a:defRPr/>
            </a:pPr>
            <a:endParaRPr lang="en-US" sz="1400" dirty="0">
              <a:latin typeface="Copperplate Gothic Bold" pitchFamily="34" charset="0"/>
            </a:endParaRPr>
          </a:p>
          <a:p>
            <a:pPr marL="857250" lvl="1" indent="-400050">
              <a:lnSpc>
                <a:spcPct val="125000"/>
              </a:lnSpc>
              <a:defRPr/>
            </a:pPr>
            <a:endParaRPr lang="en-US" sz="1050" dirty="0">
              <a:latin typeface="Copperplate Gothic Bold" pitchFamily="34" charset="0"/>
            </a:endParaRPr>
          </a:p>
          <a:p>
            <a:pPr marL="857250" lvl="1" indent="-400050">
              <a:lnSpc>
                <a:spcPct val="125000"/>
              </a:lnSpc>
              <a:defRPr/>
            </a:pPr>
            <a:endParaRPr lang="en-US" sz="1050" dirty="0">
              <a:latin typeface="Copperplate Gothic Bold" pitchFamily="34" charset="0"/>
            </a:endParaRPr>
          </a:p>
          <a:p>
            <a:pPr marL="857250" lvl="1" indent="-400050">
              <a:lnSpc>
                <a:spcPct val="125000"/>
              </a:lnSpc>
              <a:defRPr/>
            </a:pPr>
            <a:endParaRPr lang="en-US" sz="1050" dirty="0">
              <a:latin typeface="Copperplate Gothic Bold" pitchFamily="34" charset="0"/>
            </a:endParaRPr>
          </a:p>
        </p:txBody>
      </p:sp>
      <p:cxnSp>
        <p:nvCxnSpPr>
          <p:cNvPr id="8" name="Straight Connector 7"/>
          <p:cNvCxnSpPr/>
          <p:nvPr/>
        </p:nvCxnSpPr>
        <p:spPr>
          <a:xfrm rot="5400000" flipH="1" flipV="1">
            <a:off x="914400" y="3962400"/>
            <a:ext cx="57912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0" y="1066800"/>
            <a:ext cx="27432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5400000" flipH="1" flipV="1">
            <a:off x="8610600" y="533400"/>
            <a:ext cx="10668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5400000" flipH="1" flipV="1">
            <a:off x="17754600" y="533400"/>
            <a:ext cx="10668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10042072" y="1295400"/>
            <a:ext cx="7848600" cy="6186309"/>
          </a:xfrm>
          <a:prstGeom prst="rect">
            <a:avLst/>
          </a:prstGeom>
          <a:noFill/>
        </p:spPr>
        <p:txBody>
          <a:bodyPr>
            <a:spAutoFit/>
          </a:bodyPr>
          <a:lstStyle/>
          <a:p>
            <a:pPr algn="ctr"/>
            <a:r>
              <a:rPr lang="en-US" sz="1800" b="1" dirty="0">
                <a:latin typeface="Copperplate Gothic Bold" pitchFamily="34" charset="0"/>
              </a:rPr>
              <a:t>Description of the Required Infection Control Precautions for Class IV</a:t>
            </a:r>
            <a:endParaRPr lang="en-US" sz="1800" dirty="0">
              <a:latin typeface="Copperplate Gothic Bold" pitchFamily="34" charset="0"/>
            </a:endParaRPr>
          </a:p>
          <a:p>
            <a:r>
              <a:rPr lang="en-US" sz="1800" b="1" dirty="0" smtClean="0">
                <a:solidFill>
                  <a:schemeClr val="bg1">
                    <a:lumMod val="50000"/>
                    <a:lumOff val="50000"/>
                  </a:schemeClr>
                </a:solidFill>
                <a:latin typeface="Copperplate Gothic Bold" pitchFamily="34" charset="0"/>
              </a:rPr>
              <a:t>Requirements </a:t>
            </a:r>
            <a:r>
              <a:rPr lang="en-US" sz="1800" b="1" dirty="0">
                <a:solidFill>
                  <a:schemeClr val="bg1">
                    <a:lumMod val="50000"/>
                    <a:lumOff val="50000"/>
                  </a:schemeClr>
                </a:solidFill>
                <a:latin typeface="Copperplate Gothic Bold" pitchFamily="34" charset="0"/>
              </a:rPr>
              <a:t>upon Completion of </a:t>
            </a:r>
            <a:r>
              <a:rPr lang="en-US" sz="1800" b="1" dirty="0" smtClean="0">
                <a:solidFill>
                  <a:schemeClr val="bg1">
                    <a:lumMod val="50000"/>
                    <a:lumOff val="50000"/>
                  </a:schemeClr>
                </a:solidFill>
                <a:latin typeface="Copperplate Gothic Bold" pitchFamily="34" charset="0"/>
              </a:rPr>
              <a:t>Project:</a:t>
            </a:r>
            <a:endParaRPr lang="en-US" sz="1800" dirty="0">
              <a:solidFill>
                <a:schemeClr val="bg1">
                  <a:lumMod val="50000"/>
                  <a:lumOff val="50000"/>
                </a:schemeClr>
              </a:solidFill>
              <a:latin typeface="Copperplate Gothic Bold" pitchFamily="34" charset="0"/>
            </a:endParaRPr>
          </a:p>
          <a:p>
            <a:pPr marL="342900" indent="-342900">
              <a:buAutoNum type="arabicPeriod"/>
            </a:pPr>
            <a:r>
              <a:rPr lang="en-US" sz="1800" dirty="0" smtClean="0">
                <a:latin typeface="Copperplate Gothic Bold" pitchFamily="34" charset="0"/>
              </a:rPr>
              <a:t>Remove </a:t>
            </a:r>
            <a:r>
              <a:rPr lang="en-US" sz="1800" dirty="0">
                <a:latin typeface="Copperplate Gothic Bold" pitchFamily="34" charset="0"/>
              </a:rPr>
              <a:t>barrier material carefully to minimize spreading of dirt and debris associated with construction. </a:t>
            </a:r>
            <a:endParaRPr lang="en-US" sz="1800" dirty="0" smtClean="0">
              <a:latin typeface="Copperplate Gothic Bold" pitchFamily="34" charset="0"/>
            </a:endParaRPr>
          </a:p>
          <a:p>
            <a:endParaRPr lang="en-US" sz="1800" dirty="0">
              <a:latin typeface="Copperplate Gothic Bold" pitchFamily="34" charset="0"/>
            </a:endParaRPr>
          </a:p>
          <a:p>
            <a:r>
              <a:rPr lang="en-US" sz="1800" dirty="0">
                <a:latin typeface="Copperplate Gothic Bold" pitchFamily="34" charset="0"/>
              </a:rPr>
              <a:t>2. Contain construction waste before transport in tightly covered containers. </a:t>
            </a:r>
          </a:p>
          <a:p>
            <a:endParaRPr lang="en-US" sz="1800" dirty="0">
              <a:latin typeface="Copperplate Gothic Bold" pitchFamily="34" charset="0"/>
            </a:endParaRPr>
          </a:p>
          <a:p>
            <a:r>
              <a:rPr lang="en-US" sz="1800" dirty="0">
                <a:latin typeface="Copperplate Gothic Bold" pitchFamily="34" charset="0"/>
              </a:rPr>
              <a:t>3. Cover transport receptacles or carts. Tape covering unless solid lid </a:t>
            </a:r>
            <a:endParaRPr lang="en-US" sz="1800" dirty="0" smtClean="0">
              <a:latin typeface="Copperplate Gothic Bold" pitchFamily="34" charset="0"/>
            </a:endParaRPr>
          </a:p>
          <a:p>
            <a:endParaRPr lang="en-US" sz="1800" dirty="0">
              <a:latin typeface="Copperplate Gothic Bold" pitchFamily="34" charset="0"/>
            </a:endParaRPr>
          </a:p>
          <a:p>
            <a:r>
              <a:rPr lang="en-US" sz="1800" dirty="0">
                <a:latin typeface="Copperplate Gothic Bold" pitchFamily="34" charset="0"/>
              </a:rPr>
              <a:t>4. Vacuum work area with HEPA filtered vacuums. </a:t>
            </a:r>
            <a:endParaRPr lang="en-US" sz="1800" dirty="0" smtClean="0">
              <a:latin typeface="Copperplate Gothic Bold" pitchFamily="34" charset="0"/>
            </a:endParaRPr>
          </a:p>
          <a:p>
            <a:endParaRPr lang="en-US" sz="1800" dirty="0">
              <a:latin typeface="Copperplate Gothic Bold" pitchFamily="34" charset="0"/>
            </a:endParaRPr>
          </a:p>
          <a:p>
            <a:r>
              <a:rPr lang="en-US" sz="1800" dirty="0">
                <a:latin typeface="Copperplate Gothic Bold" pitchFamily="34" charset="0"/>
              </a:rPr>
              <a:t>5. Wet mop area with disinfectant. </a:t>
            </a:r>
            <a:endParaRPr lang="en-US" sz="1800" dirty="0" smtClean="0">
              <a:latin typeface="Copperplate Gothic Bold" pitchFamily="34" charset="0"/>
            </a:endParaRPr>
          </a:p>
          <a:p>
            <a:endParaRPr lang="en-US" sz="1800" dirty="0">
              <a:latin typeface="Copperplate Gothic Bold" pitchFamily="34" charset="0"/>
            </a:endParaRPr>
          </a:p>
          <a:p>
            <a:r>
              <a:rPr lang="en-US" sz="1800" dirty="0">
                <a:latin typeface="Copperplate Gothic Bold" pitchFamily="34" charset="0"/>
              </a:rPr>
              <a:t>6. Remove isolation of HVAC system in areas where work is being performed.</a:t>
            </a:r>
          </a:p>
          <a:p>
            <a:r>
              <a:rPr lang="en-US" sz="1800" b="1" dirty="0"/>
              <a:t> </a:t>
            </a:r>
            <a:endParaRPr lang="en-US" sz="1800" dirty="0"/>
          </a:p>
          <a:p>
            <a:pPr marL="1200150" lvl="2" indent="-285750">
              <a:buFont typeface="Arial" pitchFamily="34" charset="0"/>
              <a:buChar char="•"/>
            </a:pPr>
            <a:endParaRPr lang="en-US" sz="1800" dirty="0">
              <a:latin typeface="Copperplate Gothic Bold" pitchFamily="34" charset="0"/>
            </a:endParaRPr>
          </a:p>
          <a:p>
            <a:pPr lvl="1">
              <a:defRPr/>
            </a:pPr>
            <a:endParaRPr lang="en-US" sz="1800" dirty="0" smtClean="0">
              <a:latin typeface="Copperplate Gothic Bold" pitchFamily="34" charset="0"/>
            </a:endParaRPr>
          </a:p>
        </p:txBody>
      </p:sp>
      <p:pic>
        <p:nvPicPr>
          <p:cNvPr id="23581" name="Picture 52" descr="penns state logo.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4800" y="228600"/>
            <a:ext cx="1114425" cy="593725"/>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23582" name="Picture 53" descr="penns state logo.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6012775" y="228600"/>
            <a:ext cx="1114425" cy="593725"/>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23584" name="TextBox 39"/>
          <p:cNvSpPr txBox="1">
            <a:spLocks noChangeArrowheads="1"/>
          </p:cNvSpPr>
          <p:nvPr/>
        </p:nvSpPr>
        <p:spPr bwMode="auto">
          <a:xfrm>
            <a:off x="26822400" y="6473825"/>
            <a:ext cx="457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200">
                <a:solidFill>
                  <a:schemeClr val="tx1"/>
                </a:solidFill>
                <a:latin typeface="Arial" charset="0"/>
              </a:defRPr>
            </a:lvl1pPr>
            <a:lvl2pPr marL="742950" indent="-285750" eaLnBrk="0" hangingPunct="0">
              <a:defRPr sz="2200">
                <a:solidFill>
                  <a:schemeClr val="tx1"/>
                </a:solidFill>
                <a:latin typeface="Arial" charset="0"/>
              </a:defRPr>
            </a:lvl2pPr>
            <a:lvl3pPr marL="1143000" indent="-228600" eaLnBrk="0" hangingPunct="0">
              <a:defRPr sz="2200">
                <a:solidFill>
                  <a:schemeClr val="tx1"/>
                </a:solidFill>
                <a:latin typeface="Arial" charset="0"/>
              </a:defRPr>
            </a:lvl3pPr>
            <a:lvl4pPr marL="1600200" indent="-228600" eaLnBrk="0" hangingPunct="0">
              <a:defRPr sz="2200">
                <a:solidFill>
                  <a:schemeClr val="tx1"/>
                </a:solidFill>
                <a:latin typeface="Arial" charset="0"/>
              </a:defRPr>
            </a:lvl4pPr>
            <a:lvl5pPr marL="2057400" indent="-228600" eaLnBrk="0" hangingPunct="0">
              <a:defRPr sz="2200">
                <a:solidFill>
                  <a:schemeClr val="tx1"/>
                </a:solidFill>
                <a:latin typeface="Arial" charset="0"/>
              </a:defRPr>
            </a:lvl5pPr>
            <a:lvl6pPr marL="2514600" indent="-228600" eaLnBrk="0" fontAlgn="base" hangingPunct="0">
              <a:spcBef>
                <a:spcPct val="0"/>
              </a:spcBef>
              <a:spcAft>
                <a:spcPct val="0"/>
              </a:spcAft>
              <a:defRPr sz="2200">
                <a:solidFill>
                  <a:schemeClr val="tx1"/>
                </a:solidFill>
                <a:latin typeface="Arial" charset="0"/>
              </a:defRPr>
            </a:lvl6pPr>
            <a:lvl7pPr marL="2971800" indent="-228600" eaLnBrk="0" fontAlgn="base" hangingPunct="0">
              <a:spcBef>
                <a:spcPct val="0"/>
              </a:spcBef>
              <a:spcAft>
                <a:spcPct val="0"/>
              </a:spcAft>
              <a:defRPr sz="2200">
                <a:solidFill>
                  <a:schemeClr val="tx1"/>
                </a:solidFill>
                <a:latin typeface="Arial" charset="0"/>
              </a:defRPr>
            </a:lvl7pPr>
            <a:lvl8pPr marL="3429000" indent="-228600" eaLnBrk="0" fontAlgn="base" hangingPunct="0">
              <a:spcBef>
                <a:spcPct val="0"/>
              </a:spcBef>
              <a:spcAft>
                <a:spcPct val="0"/>
              </a:spcAft>
              <a:defRPr sz="2200">
                <a:solidFill>
                  <a:schemeClr val="tx1"/>
                </a:solidFill>
                <a:latin typeface="Arial" charset="0"/>
              </a:defRPr>
            </a:lvl8pPr>
            <a:lvl9pPr marL="3886200" indent="-228600" eaLnBrk="0" fontAlgn="base" hangingPunct="0">
              <a:spcBef>
                <a:spcPct val="0"/>
              </a:spcBef>
              <a:spcAft>
                <a:spcPct val="0"/>
              </a:spcAft>
              <a:defRPr sz="2200">
                <a:solidFill>
                  <a:schemeClr val="tx1"/>
                </a:solidFill>
                <a:latin typeface="Arial" charset="0"/>
              </a:defRPr>
            </a:lvl9pPr>
          </a:lstStyle>
          <a:p>
            <a:pPr eaLnBrk="1" hangingPunct="1"/>
            <a:fld id="{FBBAE181-011A-42DE-B96B-556D36D4FE92}" type="slidenum">
              <a:rPr lang="en-US" sz="1400" b="1">
                <a:latin typeface="Copperplate Gothic Bold" pitchFamily="34" charset="0"/>
              </a:rPr>
              <a:pPr eaLnBrk="1" hangingPunct="1"/>
              <a:t>31</a:t>
            </a:fld>
            <a:endParaRPr lang="en-US" sz="1400" b="1">
              <a:latin typeface="Copperplate Gothic Bold" pitchFamily="34" charset="0"/>
            </a:endParaRPr>
          </a:p>
        </p:txBody>
      </p:sp>
      <p:pic>
        <p:nvPicPr>
          <p:cNvPr id="36" name="Picture 35"/>
          <p:cNvPicPr/>
          <p:nvPr/>
        </p:nvPicPr>
        <p:blipFill>
          <a:blip r:embed="rId4">
            <a:extLst>
              <a:ext uri="{28A0092B-C50C-407E-A947-70E740481C1C}">
                <a14:useLocalDpi xmlns:a14="http://schemas.microsoft.com/office/drawing/2010/main" val="0"/>
              </a:ext>
            </a:extLst>
          </a:blip>
          <a:srcRect/>
          <a:stretch>
            <a:fillRect/>
          </a:stretch>
        </p:blipFill>
        <p:spPr bwMode="auto">
          <a:xfrm>
            <a:off x="1419225" y="6170610"/>
            <a:ext cx="1728788" cy="457200"/>
          </a:xfrm>
          <a:prstGeom prst="rect">
            <a:avLst/>
          </a:prstGeom>
          <a:noFill/>
          <a:ln>
            <a:noFill/>
          </a:ln>
        </p:spPr>
      </p:pic>
      <p:pic>
        <p:nvPicPr>
          <p:cNvPr id="37" name="Picture 36"/>
          <p:cNvPicPr/>
          <p:nvPr/>
        </p:nvPicPr>
        <p:blipFill>
          <a:blip r:embed="rId5">
            <a:extLst>
              <a:ext uri="{28A0092B-C50C-407E-A947-70E740481C1C}">
                <a14:useLocalDpi xmlns:a14="http://schemas.microsoft.com/office/drawing/2010/main" val="0"/>
              </a:ext>
            </a:extLst>
          </a:blip>
          <a:srcRect/>
          <a:stretch>
            <a:fillRect/>
          </a:stretch>
        </p:blipFill>
        <p:spPr bwMode="auto">
          <a:xfrm>
            <a:off x="570819" y="6170610"/>
            <a:ext cx="582386" cy="457201"/>
          </a:xfrm>
          <a:prstGeom prst="rect">
            <a:avLst/>
          </a:prstGeom>
          <a:noFill/>
          <a:ln>
            <a:noFill/>
          </a:ln>
        </p:spPr>
      </p:pic>
      <p:pic>
        <p:nvPicPr>
          <p:cNvPr id="21507"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53000" y="2362199"/>
            <a:ext cx="2819400" cy="2806869"/>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578"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973925" y="1295400"/>
            <a:ext cx="5772150" cy="540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78206551"/>
      </p:ext>
    </p:extLst>
  </p:cSld>
  <p:clrMapOvr>
    <a:masterClrMapping/>
  </p:clrMapOvr>
  <p:transition spd="med">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p:cNvSpPr txBox="1"/>
          <p:nvPr/>
        </p:nvSpPr>
        <p:spPr>
          <a:xfrm>
            <a:off x="18288000" y="0"/>
            <a:ext cx="9144000" cy="1077913"/>
          </a:xfrm>
          <a:prstGeom prst="rect">
            <a:avLst/>
          </a:prstGeom>
          <a:gradFill flip="none" rotWithShape="1">
            <a:gsLst>
              <a:gs pos="0">
                <a:srgbClr val="2E5C8E">
                  <a:shade val="30000"/>
                  <a:satMod val="115000"/>
                </a:srgbClr>
              </a:gs>
              <a:gs pos="50000">
                <a:srgbClr val="2E5C8E">
                  <a:shade val="67500"/>
                  <a:satMod val="115000"/>
                </a:srgbClr>
              </a:gs>
              <a:gs pos="100000">
                <a:srgbClr val="2E5C8E">
                  <a:shade val="100000"/>
                  <a:satMod val="115000"/>
                </a:srgbClr>
              </a:gs>
            </a:gsLst>
            <a:lin ang="5400000" scaled="1"/>
            <a:tileRect/>
          </a:gradFill>
          <a:ln>
            <a:noFill/>
          </a:ln>
        </p:spPr>
        <p:txBody>
          <a:bodyPr anchor="ctr">
            <a:spAutoFit/>
          </a:bodyPr>
          <a:lstStyle/>
          <a:p>
            <a:pPr algn="ctr">
              <a:defRPr/>
            </a:pPr>
            <a:r>
              <a:rPr lang="en-US" sz="1800" dirty="0">
                <a:effectLst>
                  <a:outerShdw blurRad="38100" dist="38100" dir="2700000" algn="tl">
                    <a:srgbClr val="000000">
                      <a:alpha val="43137"/>
                    </a:srgbClr>
                  </a:outerShdw>
                </a:effectLst>
                <a:latin typeface="Copperplate Gothic Bold" pitchFamily="34" charset="0"/>
              </a:rPr>
              <a:t>Saint Vincent Health Center</a:t>
            </a:r>
          </a:p>
          <a:p>
            <a:pPr algn="ctr">
              <a:defRPr/>
            </a:pPr>
            <a:r>
              <a:rPr lang="en-US" sz="1600" dirty="0">
                <a:effectLst>
                  <a:outerShdw blurRad="38100" dist="38100" dir="2700000" algn="tl">
                    <a:srgbClr val="000000">
                      <a:alpha val="43137"/>
                    </a:srgbClr>
                  </a:outerShdw>
                </a:effectLst>
                <a:latin typeface="Copperplate Gothic Bold" pitchFamily="34" charset="0"/>
              </a:rPr>
              <a:t>New Addition Building</a:t>
            </a:r>
          </a:p>
          <a:p>
            <a:pPr algn="ctr">
              <a:defRPr/>
            </a:pPr>
            <a:r>
              <a:rPr lang="en-US" sz="1200" dirty="0">
                <a:effectLst>
                  <a:outerShdw blurRad="38100" dist="38100" dir="2700000" algn="tl">
                    <a:srgbClr val="000000">
                      <a:alpha val="43137"/>
                    </a:srgbClr>
                  </a:outerShdw>
                </a:effectLst>
                <a:latin typeface="Copperplate Gothic Bold" pitchFamily="34" charset="0"/>
              </a:rPr>
              <a:t>Erie, PA</a:t>
            </a:r>
          </a:p>
          <a:p>
            <a:pPr algn="ctr">
              <a:defRPr/>
            </a:pPr>
            <a:endParaRPr lang="en-US" sz="800" dirty="0" smtClean="0">
              <a:effectLst>
                <a:outerShdw blurRad="38100" dist="38100" dir="2700000" algn="tl">
                  <a:srgbClr val="000000">
                    <a:alpha val="43137"/>
                  </a:srgbClr>
                </a:outerShdw>
              </a:effectLst>
              <a:latin typeface="Copperplate Gothic Bold" pitchFamily="34" charset="0"/>
            </a:endParaRPr>
          </a:p>
          <a:p>
            <a:pPr algn="ctr">
              <a:defRPr/>
            </a:pPr>
            <a:r>
              <a:rPr lang="en-US" sz="1000" dirty="0" smtClean="0">
                <a:effectLst>
                  <a:outerShdw blurRad="38100" dist="38100" dir="2700000" algn="tl">
                    <a:srgbClr val="000000">
                      <a:alpha val="43137"/>
                    </a:srgbClr>
                  </a:outerShdw>
                </a:effectLst>
                <a:latin typeface="Copperplate Gothic Bold" pitchFamily="34" charset="0"/>
              </a:rPr>
              <a:t>TYLER JAGGI | CONSTRUCTION MANAGEMENT</a:t>
            </a:r>
            <a:endParaRPr lang="en-US" sz="1000" dirty="0">
              <a:effectLst>
                <a:outerShdw blurRad="38100" dist="38100" dir="2700000" algn="tl">
                  <a:srgbClr val="000000">
                    <a:alpha val="43137"/>
                  </a:srgbClr>
                </a:outerShdw>
              </a:effectLst>
              <a:latin typeface="Copperplate Gothic Bold" pitchFamily="34" charset="0"/>
            </a:endParaRPr>
          </a:p>
        </p:txBody>
      </p:sp>
      <p:sp>
        <p:nvSpPr>
          <p:cNvPr id="17" name="TextBox 16"/>
          <p:cNvSpPr txBox="1"/>
          <p:nvPr/>
        </p:nvSpPr>
        <p:spPr>
          <a:xfrm>
            <a:off x="9144000" y="0"/>
            <a:ext cx="9144000" cy="1077913"/>
          </a:xfrm>
          <a:prstGeom prst="rect">
            <a:avLst/>
          </a:prstGeom>
          <a:gradFill flip="none" rotWithShape="1">
            <a:gsLst>
              <a:gs pos="0">
                <a:schemeClr val="bg1">
                  <a:lumMod val="65000"/>
                  <a:lumOff val="35000"/>
                  <a:shade val="30000"/>
                  <a:satMod val="115000"/>
                </a:schemeClr>
              </a:gs>
              <a:gs pos="50000">
                <a:schemeClr val="bg1">
                  <a:lumMod val="65000"/>
                  <a:lumOff val="35000"/>
                  <a:shade val="67500"/>
                  <a:satMod val="115000"/>
                </a:schemeClr>
              </a:gs>
              <a:gs pos="100000">
                <a:schemeClr val="bg1">
                  <a:lumMod val="65000"/>
                  <a:lumOff val="35000"/>
                  <a:shade val="100000"/>
                  <a:satMod val="115000"/>
                </a:schemeClr>
              </a:gs>
            </a:gsLst>
            <a:lin ang="5400000" scaled="1"/>
            <a:tileRect/>
          </a:gradFill>
          <a:ln>
            <a:noFill/>
          </a:ln>
        </p:spPr>
        <p:txBody>
          <a:bodyPr anchor="ctr">
            <a:spAutoFit/>
          </a:bodyPr>
          <a:lstStyle/>
          <a:p>
            <a:pPr algn="ctr">
              <a:defRPr/>
            </a:pPr>
            <a:endParaRPr lang="en-US" sz="1000" dirty="0">
              <a:latin typeface="Copperplate Gothic Bold" pitchFamily="34" charset="0"/>
            </a:endParaRPr>
          </a:p>
          <a:p>
            <a:pPr algn="ctr">
              <a:defRPr/>
            </a:pPr>
            <a:endParaRPr lang="en-US" sz="1000" dirty="0">
              <a:latin typeface="Copperplate Gothic Bold" pitchFamily="34" charset="0"/>
            </a:endParaRPr>
          </a:p>
          <a:p>
            <a:pPr algn="ctr">
              <a:defRPr/>
            </a:pPr>
            <a:r>
              <a:rPr lang="en-US" sz="2400" b="1" dirty="0" smtClean="0">
                <a:effectLst>
                  <a:outerShdw blurRad="38100" dist="38100" dir="2700000" algn="tl">
                    <a:srgbClr val="000000">
                      <a:alpha val="43137"/>
                    </a:srgbClr>
                  </a:outerShdw>
                </a:effectLst>
                <a:latin typeface="Copperplate Gothic Bold" pitchFamily="34" charset="0"/>
              </a:rPr>
              <a:t>ANALYSIS #4: ICRA PLAN</a:t>
            </a:r>
            <a:endParaRPr lang="en-US" sz="2400" b="1" dirty="0">
              <a:effectLst>
                <a:outerShdw blurRad="38100" dist="38100" dir="2700000" algn="tl">
                  <a:srgbClr val="000000">
                    <a:alpha val="43137"/>
                  </a:srgbClr>
                </a:outerShdw>
              </a:effectLst>
              <a:latin typeface="Copperplate Gothic Bold" pitchFamily="34" charset="0"/>
            </a:endParaRPr>
          </a:p>
          <a:p>
            <a:pPr algn="ctr">
              <a:defRPr/>
            </a:pPr>
            <a:endParaRPr lang="en-US" sz="1000" dirty="0">
              <a:latin typeface="Copperplate Gothic Bold" pitchFamily="34" charset="0"/>
            </a:endParaRPr>
          </a:p>
          <a:p>
            <a:pPr algn="ctr">
              <a:defRPr/>
            </a:pPr>
            <a:endParaRPr lang="en-US" sz="1000" dirty="0">
              <a:latin typeface="Copperplate Gothic Bold" pitchFamily="34" charset="0"/>
            </a:endParaRPr>
          </a:p>
        </p:txBody>
      </p:sp>
      <p:sp>
        <p:nvSpPr>
          <p:cNvPr id="6" name="TextBox 5"/>
          <p:cNvSpPr txBox="1"/>
          <p:nvPr/>
        </p:nvSpPr>
        <p:spPr>
          <a:xfrm>
            <a:off x="0" y="0"/>
            <a:ext cx="9144000" cy="1077913"/>
          </a:xfrm>
          <a:prstGeom prst="rect">
            <a:avLst/>
          </a:prstGeom>
          <a:gradFill flip="none" rotWithShape="1">
            <a:gsLst>
              <a:gs pos="0">
                <a:srgbClr val="2E5C8E">
                  <a:shade val="30000"/>
                  <a:satMod val="115000"/>
                </a:srgbClr>
              </a:gs>
              <a:gs pos="50000">
                <a:srgbClr val="2E5C8E">
                  <a:shade val="67500"/>
                  <a:satMod val="115000"/>
                </a:srgbClr>
              </a:gs>
              <a:gs pos="100000">
                <a:srgbClr val="2E5C8E">
                  <a:shade val="100000"/>
                  <a:satMod val="115000"/>
                </a:srgbClr>
              </a:gs>
            </a:gsLst>
            <a:lin ang="5400000" scaled="1"/>
            <a:tileRect/>
          </a:gradFill>
          <a:ln>
            <a:noFill/>
          </a:ln>
        </p:spPr>
        <p:txBody>
          <a:bodyPr anchor="ctr">
            <a:spAutoFit/>
          </a:bodyPr>
          <a:lstStyle/>
          <a:p>
            <a:pPr algn="ctr">
              <a:defRPr/>
            </a:pPr>
            <a:r>
              <a:rPr lang="en-US" sz="1800" dirty="0" smtClean="0">
                <a:effectLst>
                  <a:outerShdw blurRad="38100" dist="38100" dir="2700000" algn="tl">
                    <a:srgbClr val="000000">
                      <a:alpha val="43137"/>
                    </a:srgbClr>
                  </a:outerShdw>
                </a:effectLst>
                <a:latin typeface="Copperplate Gothic Bold" pitchFamily="34" charset="0"/>
              </a:rPr>
              <a:t>Saint Vincent Health Center</a:t>
            </a:r>
            <a:endParaRPr lang="en-US" sz="1800" dirty="0">
              <a:effectLst>
                <a:outerShdw blurRad="38100" dist="38100" dir="2700000" algn="tl">
                  <a:srgbClr val="000000">
                    <a:alpha val="43137"/>
                  </a:srgbClr>
                </a:outerShdw>
              </a:effectLst>
              <a:latin typeface="Copperplate Gothic Bold" pitchFamily="34" charset="0"/>
            </a:endParaRPr>
          </a:p>
          <a:p>
            <a:pPr algn="ctr">
              <a:defRPr/>
            </a:pPr>
            <a:r>
              <a:rPr lang="en-US" sz="1600" dirty="0" smtClean="0">
                <a:effectLst>
                  <a:outerShdw blurRad="38100" dist="38100" dir="2700000" algn="tl">
                    <a:srgbClr val="000000">
                      <a:alpha val="43137"/>
                    </a:srgbClr>
                  </a:outerShdw>
                </a:effectLst>
                <a:latin typeface="Copperplate Gothic Bold" pitchFamily="34" charset="0"/>
              </a:rPr>
              <a:t>New Addition Building</a:t>
            </a:r>
            <a:endParaRPr lang="en-US" sz="1600" dirty="0">
              <a:effectLst>
                <a:outerShdw blurRad="38100" dist="38100" dir="2700000" algn="tl">
                  <a:srgbClr val="000000">
                    <a:alpha val="43137"/>
                  </a:srgbClr>
                </a:outerShdw>
              </a:effectLst>
              <a:latin typeface="Copperplate Gothic Bold" pitchFamily="34" charset="0"/>
            </a:endParaRPr>
          </a:p>
          <a:p>
            <a:pPr algn="ctr">
              <a:defRPr/>
            </a:pPr>
            <a:r>
              <a:rPr lang="en-US" sz="1200" dirty="0" smtClean="0">
                <a:effectLst>
                  <a:outerShdw blurRad="38100" dist="38100" dir="2700000" algn="tl">
                    <a:srgbClr val="000000">
                      <a:alpha val="43137"/>
                    </a:srgbClr>
                  </a:outerShdw>
                </a:effectLst>
                <a:latin typeface="Copperplate Gothic Bold" pitchFamily="34" charset="0"/>
              </a:rPr>
              <a:t>Erie, PA</a:t>
            </a:r>
            <a:endParaRPr lang="en-US" sz="1200" dirty="0">
              <a:effectLst>
                <a:outerShdw blurRad="38100" dist="38100" dir="2700000" algn="tl">
                  <a:srgbClr val="000000">
                    <a:alpha val="43137"/>
                  </a:srgbClr>
                </a:outerShdw>
              </a:effectLst>
              <a:latin typeface="Copperplate Gothic Bold" pitchFamily="34" charset="0"/>
            </a:endParaRPr>
          </a:p>
          <a:p>
            <a:pPr algn="ctr">
              <a:defRPr/>
            </a:pPr>
            <a:endParaRPr lang="en-US" sz="800" dirty="0">
              <a:effectLst>
                <a:outerShdw blurRad="38100" dist="38100" dir="2700000" algn="tl">
                  <a:srgbClr val="000000">
                    <a:alpha val="43137"/>
                  </a:srgbClr>
                </a:outerShdw>
              </a:effectLst>
              <a:latin typeface="Copperplate Gothic Bold" pitchFamily="34" charset="0"/>
            </a:endParaRPr>
          </a:p>
          <a:p>
            <a:pPr algn="ctr">
              <a:defRPr/>
            </a:pPr>
            <a:r>
              <a:rPr lang="en-US" sz="1000" dirty="0" smtClean="0">
                <a:effectLst>
                  <a:outerShdw blurRad="38100" dist="38100" dir="2700000" algn="tl">
                    <a:srgbClr val="000000">
                      <a:alpha val="43137"/>
                    </a:srgbClr>
                  </a:outerShdw>
                </a:effectLst>
                <a:latin typeface="Copperplate Gothic Bold" pitchFamily="34" charset="0"/>
              </a:rPr>
              <a:t>Tyler </a:t>
            </a:r>
            <a:r>
              <a:rPr lang="en-US" sz="1000" dirty="0" err="1" smtClean="0">
                <a:effectLst>
                  <a:outerShdw blurRad="38100" dist="38100" dir="2700000" algn="tl">
                    <a:srgbClr val="000000">
                      <a:alpha val="43137"/>
                    </a:srgbClr>
                  </a:outerShdw>
                </a:effectLst>
                <a:latin typeface="Copperplate Gothic Bold" pitchFamily="34" charset="0"/>
              </a:rPr>
              <a:t>jaggi</a:t>
            </a:r>
            <a:r>
              <a:rPr lang="en-US" sz="1000" dirty="0" smtClean="0">
                <a:effectLst>
                  <a:outerShdw blurRad="38100" dist="38100" dir="2700000" algn="tl">
                    <a:srgbClr val="000000">
                      <a:alpha val="43137"/>
                    </a:srgbClr>
                  </a:outerShdw>
                </a:effectLst>
                <a:latin typeface="Copperplate Gothic Bold" pitchFamily="34" charset="0"/>
              </a:rPr>
              <a:t> | </a:t>
            </a:r>
            <a:r>
              <a:rPr lang="en-US" sz="1000" dirty="0">
                <a:effectLst>
                  <a:outerShdw blurRad="38100" dist="38100" dir="2700000" algn="tl">
                    <a:srgbClr val="000000">
                      <a:alpha val="43137"/>
                    </a:srgbClr>
                  </a:outerShdw>
                </a:effectLst>
                <a:latin typeface="Copperplate Gothic Bold" pitchFamily="34" charset="0"/>
              </a:rPr>
              <a:t>CONSTRUCTION MANAGEMENT</a:t>
            </a:r>
          </a:p>
        </p:txBody>
      </p:sp>
      <p:sp>
        <p:nvSpPr>
          <p:cNvPr id="4" name="TextBox 3"/>
          <p:cNvSpPr txBox="1"/>
          <p:nvPr/>
        </p:nvSpPr>
        <p:spPr>
          <a:xfrm>
            <a:off x="0" y="1058863"/>
            <a:ext cx="3810000" cy="5899692"/>
          </a:xfrm>
          <a:prstGeom prst="rect">
            <a:avLst/>
          </a:prstGeom>
          <a:solidFill>
            <a:schemeClr val="bg1"/>
          </a:solidFill>
          <a:ln>
            <a:noFill/>
          </a:ln>
        </p:spPr>
        <p:txBody>
          <a:bodyPr wrap="square">
            <a:spAutoFit/>
          </a:bodyPr>
          <a:lstStyle/>
          <a:p>
            <a:pPr>
              <a:defRPr/>
            </a:pPr>
            <a:endParaRPr lang="en-US" sz="1200" dirty="0">
              <a:latin typeface="Copperplate Gothic Bold" pitchFamily="34" charset="0"/>
            </a:endParaRPr>
          </a:p>
          <a:p>
            <a:pPr>
              <a:defRPr/>
            </a:pPr>
            <a:r>
              <a:rPr lang="en-US" sz="1200" dirty="0">
                <a:effectLst>
                  <a:outerShdw blurRad="38100" dist="38100" dir="2700000" algn="tl">
                    <a:srgbClr val="000000">
                      <a:alpha val="43137"/>
                    </a:srgbClr>
                  </a:outerShdw>
                </a:effectLst>
                <a:latin typeface="Copperplate Gothic Bold" pitchFamily="34" charset="0"/>
              </a:rPr>
              <a:t>PRESENTATION OUTLINE:</a:t>
            </a:r>
          </a:p>
          <a:p>
            <a:pPr>
              <a:defRPr/>
            </a:pPr>
            <a:endParaRPr lang="en-US" sz="800" dirty="0">
              <a:latin typeface="Copperplate Gothic Bold" pitchFamily="34" charset="0"/>
            </a:endParaRPr>
          </a:p>
          <a:p>
            <a:pPr marL="857250" lvl="1" indent="-400050">
              <a:lnSpc>
                <a:spcPct val="150000"/>
              </a:lnSpc>
              <a:buFont typeface="+mj-lt"/>
              <a:buAutoNum type="romanUcPeriod"/>
              <a:defRPr/>
            </a:pPr>
            <a:r>
              <a:rPr lang="en-US" sz="1000" dirty="0">
                <a:solidFill>
                  <a:schemeClr val="bg1">
                    <a:lumMod val="50000"/>
                    <a:lumOff val="50000"/>
                  </a:schemeClr>
                </a:solidFill>
                <a:latin typeface="Copperplate Gothic Bold" pitchFamily="34" charset="0"/>
              </a:rPr>
              <a:t>PROJECT BACKGROUND</a:t>
            </a:r>
          </a:p>
          <a:p>
            <a:pPr marL="857250" lvl="1" indent="-400050">
              <a:lnSpc>
                <a:spcPct val="150000"/>
              </a:lnSpc>
              <a:buFont typeface="+mj-lt"/>
              <a:buAutoNum type="romanUcPeriod"/>
              <a:defRPr/>
            </a:pPr>
            <a:r>
              <a:rPr lang="en-US" sz="1000" dirty="0">
                <a:solidFill>
                  <a:schemeClr val="bg1">
                    <a:lumMod val="50000"/>
                    <a:lumOff val="50000"/>
                  </a:schemeClr>
                </a:solidFill>
                <a:latin typeface="Copperplate Gothic Bold" pitchFamily="34" charset="0"/>
              </a:rPr>
              <a:t>ANALYSIS #1: </a:t>
            </a:r>
            <a:r>
              <a:rPr lang="en-US" sz="1000" dirty="0" smtClean="0">
                <a:solidFill>
                  <a:schemeClr val="bg1">
                    <a:lumMod val="50000"/>
                    <a:lumOff val="50000"/>
                  </a:schemeClr>
                </a:solidFill>
                <a:latin typeface="Copperplate Gothic Bold" pitchFamily="34" charset="0"/>
              </a:rPr>
              <a:t>Re-Sequencing Phasing</a:t>
            </a:r>
            <a:endParaRPr lang="en-US" sz="1000" dirty="0">
              <a:solidFill>
                <a:schemeClr val="bg1">
                  <a:lumMod val="50000"/>
                  <a:lumOff val="50000"/>
                </a:schemeClr>
              </a:solidFill>
              <a:latin typeface="Copperplate Gothic Bold" pitchFamily="34" charset="0"/>
            </a:endParaRPr>
          </a:p>
          <a:p>
            <a:pPr marL="1314450" lvl="2" indent="-400050">
              <a:lnSpc>
                <a:spcPct val="150000"/>
              </a:lnSpc>
              <a:buFont typeface="+mj-lt"/>
              <a:buAutoNum type="romanUcPeriod"/>
              <a:defRPr/>
            </a:pPr>
            <a:r>
              <a:rPr lang="en-US" sz="1000" dirty="0" smtClean="0">
                <a:solidFill>
                  <a:schemeClr val="bg1">
                    <a:lumMod val="50000"/>
                    <a:lumOff val="50000"/>
                  </a:schemeClr>
                </a:solidFill>
                <a:latin typeface="Copperplate Gothic Bold" pitchFamily="34" charset="0"/>
              </a:rPr>
              <a:t>Background</a:t>
            </a:r>
            <a:endParaRPr lang="en-US" sz="1000" dirty="0">
              <a:solidFill>
                <a:schemeClr val="bg1">
                  <a:lumMod val="50000"/>
                  <a:lumOff val="50000"/>
                </a:schemeClr>
              </a:solidFill>
              <a:latin typeface="Copperplate Gothic Bold" pitchFamily="34" charset="0"/>
            </a:endParaRPr>
          </a:p>
          <a:p>
            <a:pPr marL="1314450" lvl="2" indent="-400050">
              <a:lnSpc>
                <a:spcPct val="150000"/>
              </a:lnSpc>
              <a:buFont typeface="+mj-lt"/>
              <a:buAutoNum type="romanUcPeriod"/>
              <a:defRPr/>
            </a:pPr>
            <a:r>
              <a:rPr lang="en-US" sz="1000" dirty="0" smtClean="0">
                <a:solidFill>
                  <a:schemeClr val="bg1">
                    <a:lumMod val="50000"/>
                    <a:lumOff val="50000"/>
                  </a:schemeClr>
                </a:solidFill>
                <a:latin typeface="Copperplate Gothic Bold" pitchFamily="34" charset="0"/>
              </a:rPr>
              <a:t>Case Findings</a:t>
            </a:r>
            <a:endParaRPr lang="en-US" sz="1000" dirty="0">
              <a:solidFill>
                <a:schemeClr val="bg1">
                  <a:lumMod val="50000"/>
                  <a:lumOff val="50000"/>
                </a:schemeClr>
              </a:solidFill>
              <a:latin typeface="Copperplate Gothic Bold" pitchFamily="34" charset="0"/>
            </a:endParaRPr>
          </a:p>
          <a:p>
            <a:pPr marL="1314450" lvl="2" indent="-400050">
              <a:lnSpc>
                <a:spcPct val="150000"/>
              </a:lnSpc>
              <a:buFont typeface="+mj-lt"/>
              <a:buAutoNum type="romanUcPeriod"/>
              <a:defRPr/>
            </a:pPr>
            <a:r>
              <a:rPr lang="en-US" sz="1000" dirty="0" smtClean="0">
                <a:solidFill>
                  <a:schemeClr val="bg1">
                    <a:lumMod val="50000"/>
                    <a:lumOff val="50000"/>
                  </a:schemeClr>
                </a:solidFill>
                <a:latin typeface="Copperplate Gothic Bold" pitchFamily="34" charset="0"/>
              </a:rPr>
              <a:t>Recommendations</a:t>
            </a:r>
            <a:endParaRPr lang="en-US" sz="1000" dirty="0">
              <a:solidFill>
                <a:schemeClr val="bg1">
                  <a:lumMod val="50000"/>
                  <a:lumOff val="50000"/>
                </a:schemeClr>
              </a:solidFill>
              <a:latin typeface="Copperplate Gothic Bold" pitchFamily="34" charset="0"/>
            </a:endParaRPr>
          </a:p>
          <a:p>
            <a:pPr marL="857250" lvl="1" indent="-400050">
              <a:lnSpc>
                <a:spcPct val="150000"/>
              </a:lnSpc>
              <a:buFont typeface="+mj-lt"/>
              <a:buAutoNum type="romanUcPeriod"/>
              <a:defRPr/>
            </a:pPr>
            <a:r>
              <a:rPr lang="en-US" sz="1000" dirty="0">
                <a:solidFill>
                  <a:schemeClr val="bg1">
                    <a:lumMod val="50000"/>
                    <a:lumOff val="50000"/>
                  </a:schemeClr>
                </a:solidFill>
                <a:latin typeface="Copperplate Gothic Bold" pitchFamily="34" charset="0"/>
              </a:rPr>
              <a:t>ANALYSIS #2: Precast Façade</a:t>
            </a:r>
          </a:p>
          <a:p>
            <a:pPr marL="1314450" lvl="2" indent="-400050">
              <a:lnSpc>
                <a:spcPct val="150000"/>
              </a:lnSpc>
              <a:buFont typeface="+mj-lt"/>
              <a:buAutoNum type="romanUcPeriod"/>
              <a:defRPr/>
            </a:pPr>
            <a:r>
              <a:rPr lang="en-US" sz="1000" dirty="0">
                <a:solidFill>
                  <a:schemeClr val="bg1">
                    <a:lumMod val="50000"/>
                    <a:lumOff val="50000"/>
                  </a:schemeClr>
                </a:solidFill>
                <a:latin typeface="Copperplate Gothic Bold" pitchFamily="34" charset="0"/>
              </a:rPr>
              <a:t>Design</a:t>
            </a:r>
          </a:p>
          <a:p>
            <a:pPr marL="1314450" lvl="2" indent="-400050">
              <a:lnSpc>
                <a:spcPct val="150000"/>
              </a:lnSpc>
              <a:buFont typeface="+mj-lt"/>
              <a:buAutoNum type="romanUcPeriod"/>
              <a:defRPr/>
            </a:pPr>
            <a:r>
              <a:rPr lang="en-US" sz="1000" dirty="0">
                <a:solidFill>
                  <a:schemeClr val="bg1">
                    <a:lumMod val="50000"/>
                    <a:lumOff val="50000"/>
                  </a:schemeClr>
                </a:solidFill>
                <a:latin typeface="Copperplate Gothic Bold" pitchFamily="34" charset="0"/>
              </a:rPr>
              <a:t>Structural Impact</a:t>
            </a:r>
          </a:p>
          <a:p>
            <a:pPr marL="1314450" lvl="2" indent="-400050">
              <a:lnSpc>
                <a:spcPct val="150000"/>
              </a:lnSpc>
              <a:buFont typeface="+mj-lt"/>
              <a:buAutoNum type="romanUcPeriod"/>
              <a:defRPr/>
            </a:pPr>
            <a:r>
              <a:rPr lang="en-US" sz="1000" dirty="0">
                <a:solidFill>
                  <a:schemeClr val="bg1">
                    <a:lumMod val="50000"/>
                    <a:lumOff val="50000"/>
                  </a:schemeClr>
                </a:solidFill>
                <a:latin typeface="Copperplate Gothic Bold" pitchFamily="34" charset="0"/>
              </a:rPr>
              <a:t>Schedule/Cost Impact</a:t>
            </a:r>
          </a:p>
          <a:p>
            <a:pPr marL="1314450" lvl="2" indent="-400050">
              <a:lnSpc>
                <a:spcPct val="150000"/>
              </a:lnSpc>
              <a:buFont typeface="+mj-lt"/>
              <a:buAutoNum type="romanUcPeriod"/>
              <a:defRPr/>
            </a:pPr>
            <a:r>
              <a:rPr lang="en-US" sz="1000" dirty="0" smtClean="0">
                <a:solidFill>
                  <a:schemeClr val="bg1">
                    <a:lumMod val="50000"/>
                    <a:lumOff val="50000"/>
                  </a:schemeClr>
                </a:solidFill>
                <a:latin typeface="Copperplate Gothic Bold" pitchFamily="34" charset="0"/>
              </a:rPr>
              <a:t>Project Impact</a:t>
            </a:r>
            <a:endParaRPr lang="en-US" sz="1000" dirty="0">
              <a:solidFill>
                <a:schemeClr val="bg1">
                  <a:lumMod val="50000"/>
                  <a:lumOff val="50000"/>
                </a:schemeClr>
              </a:solidFill>
              <a:latin typeface="Copperplate Gothic Bold" pitchFamily="34" charset="0"/>
            </a:endParaRPr>
          </a:p>
          <a:p>
            <a:pPr marL="1314450" lvl="2" indent="-400050">
              <a:lnSpc>
                <a:spcPct val="150000"/>
              </a:lnSpc>
              <a:buFont typeface="+mj-lt"/>
              <a:buAutoNum type="romanUcPeriod"/>
              <a:defRPr/>
            </a:pPr>
            <a:r>
              <a:rPr lang="en-US" sz="1000" dirty="0" smtClean="0">
                <a:solidFill>
                  <a:schemeClr val="bg1">
                    <a:lumMod val="50000"/>
                    <a:lumOff val="50000"/>
                  </a:schemeClr>
                </a:solidFill>
                <a:latin typeface="Copperplate Gothic Bold" pitchFamily="34" charset="0"/>
              </a:rPr>
              <a:t>The Choice</a:t>
            </a:r>
            <a:endParaRPr lang="en-US" sz="1000" dirty="0">
              <a:solidFill>
                <a:schemeClr val="bg1">
                  <a:lumMod val="50000"/>
                  <a:lumOff val="50000"/>
                </a:schemeClr>
              </a:solidFill>
              <a:latin typeface="Copperplate Gothic Bold" pitchFamily="34" charset="0"/>
            </a:endParaRPr>
          </a:p>
          <a:p>
            <a:pPr marL="857250" lvl="1" indent="-400050">
              <a:lnSpc>
                <a:spcPct val="150000"/>
              </a:lnSpc>
              <a:buFont typeface="+mj-lt"/>
              <a:buAutoNum type="romanUcPeriod"/>
              <a:defRPr/>
            </a:pPr>
            <a:r>
              <a:rPr lang="en-US" sz="1000" dirty="0">
                <a:solidFill>
                  <a:schemeClr val="bg1">
                    <a:lumMod val="50000"/>
                    <a:lumOff val="50000"/>
                  </a:schemeClr>
                </a:solidFill>
                <a:latin typeface="Copperplate Gothic Bold" pitchFamily="34" charset="0"/>
              </a:rPr>
              <a:t>ANALYSIS #3: </a:t>
            </a:r>
            <a:r>
              <a:rPr lang="en-US" sz="1000" dirty="0" smtClean="0">
                <a:solidFill>
                  <a:schemeClr val="bg1">
                    <a:lumMod val="50000"/>
                    <a:lumOff val="50000"/>
                  </a:schemeClr>
                </a:solidFill>
                <a:latin typeface="Copperplate Gothic Bold" pitchFamily="34" charset="0"/>
              </a:rPr>
              <a:t> BIM  Implementation </a:t>
            </a:r>
          </a:p>
          <a:p>
            <a:pPr marL="857250" lvl="1" indent="-400050">
              <a:lnSpc>
                <a:spcPct val="150000"/>
              </a:lnSpc>
              <a:buFont typeface="+mj-lt"/>
              <a:buAutoNum type="romanUcPeriod"/>
              <a:defRPr/>
            </a:pPr>
            <a:r>
              <a:rPr lang="en-US" sz="1000" dirty="0" smtClean="0">
                <a:latin typeface="Copperplate Gothic Bold" pitchFamily="34" charset="0"/>
              </a:rPr>
              <a:t>ANALYSIS #4: ICRA Plan</a:t>
            </a:r>
          </a:p>
          <a:p>
            <a:pPr marL="1314450" lvl="2" indent="-400050">
              <a:lnSpc>
                <a:spcPct val="150000"/>
              </a:lnSpc>
              <a:buFont typeface="+mj-lt"/>
              <a:buAutoNum type="romanUcPeriod"/>
              <a:defRPr/>
            </a:pPr>
            <a:r>
              <a:rPr lang="en-US" sz="1000" dirty="0" smtClean="0">
                <a:solidFill>
                  <a:schemeClr val="bg1">
                    <a:lumMod val="50000"/>
                    <a:lumOff val="50000"/>
                  </a:schemeClr>
                </a:solidFill>
                <a:latin typeface="Copperplate Gothic Bold" pitchFamily="34" charset="0"/>
              </a:rPr>
              <a:t>ICRA Matrix</a:t>
            </a:r>
            <a:endParaRPr lang="en-US" sz="1000" dirty="0">
              <a:solidFill>
                <a:schemeClr val="bg1">
                  <a:lumMod val="50000"/>
                  <a:lumOff val="50000"/>
                </a:schemeClr>
              </a:solidFill>
              <a:latin typeface="Copperplate Gothic Bold" pitchFamily="34" charset="0"/>
            </a:endParaRPr>
          </a:p>
          <a:p>
            <a:pPr marL="1314450" lvl="2" indent="-400050">
              <a:lnSpc>
                <a:spcPct val="150000"/>
              </a:lnSpc>
              <a:buFont typeface="+mj-lt"/>
              <a:buAutoNum type="romanUcPeriod"/>
              <a:defRPr/>
            </a:pPr>
            <a:r>
              <a:rPr lang="en-US" sz="1000" dirty="0" smtClean="0">
                <a:solidFill>
                  <a:schemeClr val="bg1">
                    <a:lumMod val="50000"/>
                    <a:lumOff val="50000"/>
                  </a:schemeClr>
                </a:solidFill>
                <a:latin typeface="Copperplate Gothic Bold" pitchFamily="34" charset="0"/>
              </a:rPr>
              <a:t>Areas of Risk</a:t>
            </a:r>
          </a:p>
          <a:p>
            <a:pPr marL="1314450" lvl="2" indent="-400050">
              <a:lnSpc>
                <a:spcPct val="150000"/>
              </a:lnSpc>
              <a:buFont typeface="+mj-lt"/>
              <a:buAutoNum type="romanUcPeriod"/>
              <a:defRPr/>
            </a:pPr>
            <a:r>
              <a:rPr lang="en-US" sz="1000" dirty="0" smtClean="0">
                <a:solidFill>
                  <a:schemeClr val="bg1">
                    <a:lumMod val="50000"/>
                    <a:lumOff val="50000"/>
                  </a:schemeClr>
                </a:solidFill>
                <a:latin typeface="Copperplate Gothic Bold" pitchFamily="34" charset="0"/>
              </a:rPr>
              <a:t>Construction Precautions</a:t>
            </a:r>
            <a:endParaRPr lang="en-US" sz="1000" dirty="0">
              <a:solidFill>
                <a:schemeClr val="bg1">
                  <a:lumMod val="50000"/>
                  <a:lumOff val="50000"/>
                </a:schemeClr>
              </a:solidFill>
              <a:latin typeface="Copperplate Gothic Bold" pitchFamily="34" charset="0"/>
            </a:endParaRPr>
          </a:p>
          <a:p>
            <a:pPr marL="1314450" lvl="2" indent="-400050">
              <a:lnSpc>
                <a:spcPct val="150000"/>
              </a:lnSpc>
              <a:buFont typeface="+mj-lt"/>
              <a:buAutoNum type="romanUcPeriod"/>
              <a:defRPr/>
            </a:pPr>
            <a:r>
              <a:rPr lang="en-US" sz="1000" dirty="0" smtClean="0">
                <a:latin typeface="Copperplate Gothic Bold" pitchFamily="34" charset="0"/>
              </a:rPr>
              <a:t>Mechanical Impact</a:t>
            </a:r>
          </a:p>
          <a:p>
            <a:pPr marL="857250" lvl="1" indent="-400050">
              <a:lnSpc>
                <a:spcPct val="150000"/>
              </a:lnSpc>
              <a:buFont typeface="+mj-lt"/>
              <a:buAutoNum type="romanUcPeriod"/>
              <a:defRPr/>
            </a:pPr>
            <a:r>
              <a:rPr lang="en-US" sz="1000" dirty="0" smtClean="0">
                <a:solidFill>
                  <a:schemeClr val="bg1">
                    <a:lumMod val="50000"/>
                    <a:lumOff val="50000"/>
                  </a:schemeClr>
                </a:solidFill>
                <a:latin typeface="Copperplate Gothic Bold" pitchFamily="34" charset="0"/>
              </a:rPr>
              <a:t>LESSONS </a:t>
            </a:r>
            <a:r>
              <a:rPr lang="en-US" sz="1000" dirty="0">
                <a:solidFill>
                  <a:schemeClr val="bg1">
                    <a:lumMod val="50000"/>
                    <a:lumOff val="50000"/>
                  </a:schemeClr>
                </a:solidFill>
                <a:latin typeface="Copperplate Gothic Bold" pitchFamily="34" charset="0"/>
              </a:rPr>
              <a:t>LEARNED</a:t>
            </a:r>
          </a:p>
          <a:p>
            <a:pPr marL="857250" lvl="1" indent="-400050">
              <a:lnSpc>
                <a:spcPct val="150000"/>
              </a:lnSpc>
              <a:buFont typeface="+mj-lt"/>
              <a:buAutoNum type="romanUcPeriod"/>
              <a:defRPr/>
            </a:pPr>
            <a:r>
              <a:rPr lang="en-US" sz="1000" dirty="0">
                <a:solidFill>
                  <a:schemeClr val="bg1">
                    <a:lumMod val="50000"/>
                    <a:lumOff val="50000"/>
                  </a:schemeClr>
                </a:solidFill>
                <a:latin typeface="Copperplate Gothic Bold" pitchFamily="34" charset="0"/>
              </a:rPr>
              <a:t>ACKNOWLEDGEMENTS </a:t>
            </a:r>
            <a:endParaRPr lang="en-US" sz="1400" dirty="0" smtClean="0">
              <a:solidFill>
                <a:schemeClr val="bg1">
                  <a:lumMod val="50000"/>
                  <a:lumOff val="50000"/>
                </a:schemeClr>
              </a:solidFill>
              <a:latin typeface="Copperplate Gothic Bold" pitchFamily="34" charset="0"/>
            </a:endParaRPr>
          </a:p>
          <a:p>
            <a:pPr marL="857250" lvl="1" indent="-400050">
              <a:lnSpc>
                <a:spcPct val="150000"/>
              </a:lnSpc>
              <a:buFont typeface="+mj-lt"/>
              <a:buAutoNum type="romanUcPeriod"/>
              <a:defRPr/>
            </a:pPr>
            <a:endParaRPr lang="en-US" sz="1400" dirty="0">
              <a:latin typeface="Copperplate Gothic Bold" pitchFamily="34" charset="0"/>
            </a:endParaRPr>
          </a:p>
          <a:p>
            <a:pPr marL="857250" lvl="1" indent="-400050">
              <a:lnSpc>
                <a:spcPct val="125000"/>
              </a:lnSpc>
              <a:defRPr/>
            </a:pPr>
            <a:endParaRPr lang="en-US" sz="1050" dirty="0">
              <a:latin typeface="Copperplate Gothic Bold" pitchFamily="34" charset="0"/>
            </a:endParaRPr>
          </a:p>
          <a:p>
            <a:pPr marL="857250" lvl="1" indent="-400050">
              <a:lnSpc>
                <a:spcPct val="125000"/>
              </a:lnSpc>
              <a:defRPr/>
            </a:pPr>
            <a:endParaRPr lang="en-US" sz="1050" dirty="0">
              <a:latin typeface="Copperplate Gothic Bold" pitchFamily="34" charset="0"/>
            </a:endParaRPr>
          </a:p>
          <a:p>
            <a:pPr marL="857250" lvl="1" indent="-400050">
              <a:lnSpc>
                <a:spcPct val="125000"/>
              </a:lnSpc>
              <a:defRPr/>
            </a:pPr>
            <a:endParaRPr lang="en-US" sz="1050" dirty="0">
              <a:latin typeface="Copperplate Gothic Bold" pitchFamily="34" charset="0"/>
            </a:endParaRPr>
          </a:p>
        </p:txBody>
      </p:sp>
      <p:cxnSp>
        <p:nvCxnSpPr>
          <p:cNvPr id="8" name="Straight Connector 7"/>
          <p:cNvCxnSpPr/>
          <p:nvPr/>
        </p:nvCxnSpPr>
        <p:spPr>
          <a:xfrm rot="5400000" flipH="1" flipV="1">
            <a:off x="914400" y="3962400"/>
            <a:ext cx="57912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0" y="1066800"/>
            <a:ext cx="27432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5400000" flipH="1" flipV="1">
            <a:off x="8610600" y="533400"/>
            <a:ext cx="10668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5400000" flipH="1" flipV="1">
            <a:off x="17754600" y="533400"/>
            <a:ext cx="10668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10042072" y="1295400"/>
            <a:ext cx="7848600" cy="5632311"/>
          </a:xfrm>
          <a:prstGeom prst="rect">
            <a:avLst/>
          </a:prstGeom>
          <a:noFill/>
        </p:spPr>
        <p:txBody>
          <a:bodyPr>
            <a:spAutoFit/>
          </a:bodyPr>
          <a:lstStyle/>
          <a:p>
            <a:pPr algn="ctr"/>
            <a:r>
              <a:rPr lang="en-US" sz="2400" b="1" dirty="0" smtClean="0">
                <a:latin typeface="Copperplate Gothic Bold" pitchFamily="34" charset="0"/>
              </a:rPr>
              <a:t>Mechanical Breadth</a:t>
            </a:r>
          </a:p>
          <a:p>
            <a:pPr algn="ctr"/>
            <a:r>
              <a:rPr lang="en-US" sz="1800" dirty="0" smtClean="0">
                <a:solidFill>
                  <a:schemeClr val="bg1">
                    <a:lumMod val="50000"/>
                    <a:lumOff val="50000"/>
                  </a:schemeClr>
                </a:solidFill>
                <a:latin typeface="Copperplate Gothic Bold" pitchFamily="34" charset="0"/>
              </a:rPr>
              <a:t>(Not Covered in Presentation) </a:t>
            </a:r>
          </a:p>
          <a:p>
            <a:endParaRPr lang="en-US" sz="1800" b="1" dirty="0" smtClean="0">
              <a:solidFill>
                <a:schemeClr val="bg1">
                  <a:lumMod val="50000"/>
                  <a:lumOff val="50000"/>
                </a:schemeClr>
              </a:solidFill>
              <a:latin typeface="Copperplate Gothic Bold" pitchFamily="34" charset="0"/>
            </a:endParaRPr>
          </a:p>
          <a:p>
            <a:r>
              <a:rPr lang="en-US" sz="1800" b="1" dirty="0" smtClean="0">
                <a:solidFill>
                  <a:schemeClr val="bg1">
                    <a:lumMod val="50000"/>
                    <a:lumOff val="50000"/>
                  </a:schemeClr>
                </a:solidFill>
                <a:latin typeface="Copperplate Gothic Bold" pitchFamily="34" charset="0"/>
              </a:rPr>
              <a:t>Findings:</a:t>
            </a:r>
            <a:endParaRPr lang="en-US" sz="1800" b="1" dirty="0">
              <a:solidFill>
                <a:schemeClr val="bg1">
                  <a:lumMod val="50000"/>
                  <a:lumOff val="50000"/>
                </a:schemeClr>
              </a:solidFill>
              <a:latin typeface="Copperplate Gothic Bold" pitchFamily="34" charset="0"/>
            </a:endParaRPr>
          </a:p>
          <a:p>
            <a:pPr marL="742950" lvl="1" indent="-285750">
              <a:buFont typeface="Arial" pitchFamily="34" charset="0"/>
              <a:buChar char="•"/>
            </a:pPr>
            <a:r>
              <a:rPr lang="en-US" sz="1800" dirty="0" smtClean="0">
                <a:latin typeface="Copperplate Gothic Bold" pitchFamily="34" charset="0"/>
              </a:rPr>
              <a:t>HVAC system is large enough to handle all construction and post-construction needs &amp; loads</a:t>
            </a:r>
          </a:p>
          <a:p>
            <a:pPr lvl="1"/>
            <a:endParaRPr lang="en-US" sz="1800" dirty="0">
              <a:latin typeface="Copperplate Gothic Bold" pitchFamily="34" charset="0"/>
            </a:endParaRPr>
          </a:p>
          <a:p>
            <a:r>
              <a:rPr lang="en-US" sz="1600" b="1" dirty="0" smtClean="0">
                <a:solidFill>
                  <a:schemeClr val="bg1">
                    <a:lumMod val="50000"/>
                    <a:lumOff val="50000"/>
                  </a:schemeClr>
                </a:solidFill>
                <a:latin typeface="Copperplate Gothic Bold" pitchFamily="34" charset="0"/>
              </a:rPr>
              <a:t>Part of Mechanical Calculations: </a:t>
            </a:r>
          </a:p>
          <a:p>
            <a:r>
              <a:rPr lang="en-US" sz="1600" b="1" dirty="0" smtClean="0">
                <a:latin typeface="Copperplate Gothic Bold" pitchFamily="34" charset="0"/>
              </a:rPr>
              <a:t>Calculations</a:t>
            </a:r>
            <a:r>
              <a:rPr lang="en-US" sz="1600" dirty="0" smtClean="0">
                <a:latin typeface="Copperplate Gothic Bold" pitchFamily="34" charset="0"/>
              </a:rPr>
              <a:t> </a:t>
            </a:r>
            <a:r>
              <a:rPr lang="en-US" sz="1600" dirty="0">
                <a:latin typeface="Copperplate Gothic Bold" pitchFamily="34" charset="0"/>
              </a:rPr>
              <a:t>for the ventilation sensible and latent load for a total hospital floor:</a:t>
            </a:r>
          </a:p>
          <a:p>
            <a:r>
              <a:rPr lang="en-US" sz="1600" dirty="0">
                <a:latin typeface="Copperplate Gothic Bold" pitchFamily="34" charset="0"/>
              </a:rPr>
              <a:t>Total volume for ground floor = 145,152 ft</a:t>
            </a:r>
            <a:r>
              <a:rPr lang="en-US" sz="1600" baseline="30000" dirty="0">
                <a:latin typeface="Copperplate Gothic Bold" pitchFamily="34" charset="0"/>
              </a:rPr>
              <a:t>2</a:t>
            </a:r>
            <a:r>
              <a:rPr lang="en-US" sz="1600" dirty="0">
                <a:latin typeface="Copperplate Gothic Bold" pitchFamily="34" charset="0"/>
              </a:rPr>
              <a:t> x 14 </a:t>
            </a:r>
            <a:r>
              <a:rPr lang="en-US" sz="1600" dirty="0" err="1">
                <a:latin typeface="Copperplate Gothic Bold" pitchFamily="34" charset="0"/>
              </a:rPr>
              <a:t>ft</a:t>
            </a:r>
            <a:r>
              <a:rPr lang="en-US" sz="1600" dirty="0">
                <a:latin typeface="Copperplate Gothic Bold" pitchFamily="34" charset="0"/>
              </a:rPr>
              <a:t> story height = </a:t>
            </a:r>
            <a:r>
              <a:rPr lang="en-US" sz="1600" b="1" dirty="0">
                <a:latin typeface="Copperplate Gothic Bold" pitchFamily="34" charset="0"/>
              </a:rPr>
              <a:t>2.032 Million ft</a:t>
            </a:r>
            <a:r>
              <a:rPr lang="en-US" sz="1600" b="1" baseline="30000" dirty="0">
                <a:latin typeface="Copperplate Gothic Bold" pitchFamily="34" charset="0"/>
              </a:rPr>
              <a:t>3</a:t>
            </a:r>
            <a:r>
              <a:rPr lang="en-US" sz="1600" dirty="0">
                <a:latin typeface="Copperplate Gothic Bold" pitchFamily="34" charset="0"/>
              </a:rPr>
              <a:t> </a:t>
            </a:r>
          </a:p>
          <a:p>
            <a:endParaRPr lang="en-US" sz="1600" dirty="0">
              <a:latin typeface="Copperplate Gothic Bold" pitchFamily="34" charset="0"/>
            </a:endParaRPr>
          </a:p>
          <a:p>
            <a:r>
              <a:rPr lang="en-US" sz="1600" dirty="0">
                <a:latin typeface="Copperplate Gothic Bold" pitchFamily="34" charset="0"/>
              </a:rPr>
              <a:t>From ASHRAE 2007 Handbook, the minimum air changes of outside air per hour are between 2 and 5. To simplify and assume worst case scenario, for the calculation I will make all rooms need 5 minimum air changes. The calculations for this are as followed:</a:t>
            </a:r>
          </a:p>
          <a:p>
            <a:r>
              <a:rPr lang="en-US" sz="1600" dirty="0">
                <a:latin typeface="Copperplate Gothic Bold" pitchFamily="34" charset="0"/>
              </a:rPr>
              <a:t>(2.032 million ft</a:t>
            </a:r>
            <a:r>
              <a:rPr lang="en-US" sz="1600" baseline="30000" dirty="0">
                <a:latin typeface="Copperplate Gothic Bold" pitchFamily="34" charset="0"/>
              </a:rPr>
              <a:t>3</a:t>
            </a:r>
            <a:r>
              <a:rPr lang="en-US" sz="1600" dirty="0">
                <a:latin typeface="Copperplate Gothic Bold" pitchFamily="34" charset="0"/>
              </a:rPr>
              <a:t>)/(60 min/5) = </a:t>
            </a:r>
            <a:r>
              <a:rPr lang="en-US" sz="1600" b="1" dirty="0">
                <a:latin typeface="Copperplate Gothic Bold" pitchFamily="34" charset="0"/>
              </a:rPr>
              <a:t>169,400 Total CFM of outside air for ground floor</a:t>
            </a:r>
          </a:p>
          <a:p>
            <a:endParaRPr lang="en-US" sz="1800" dirty="0">
              <a:latin typeface="Copperplate Gothic Bold" pitchFamily="34" charset="0"/>
            </a:endParaRPr>
          </a:p>
          <a:p>
            <a:pPr lvl="1">
              <a:defRPr/>
            </a:pPr>
            <a:endParaRPr lang="en-US" sz="1800" dirty="0" smtClean="0">
              <a:latin typeface="Copperplate Gothic Bold" pitchFamily="34" charset="0"/>
            </a:endParaRPr>
          </a:p>
        </p:txBody>
      </p:sp>
      <p:pic>
        <p:nvPicPr>
          <p:cNvPr id="23581" name="Picture 52" descr="penns state logo.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4800" y="228600"/>
            <a:ext cx="1114425" cy="593725"/>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23582" name="Picture 53" descr="penns state logo.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6012775" y="228600"/>
            <a:ext cx="1114425" cy="593725"/>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23584" name="TextBox 39"/>
          <p:cNvSpPr txBox="1">
            <a:spLocks noChangeArrowheads="1"/>
          </p:cNvSpPr>
          <p:nvPr/>
        </p:nvSpPr>
        <p:spPr bwMode="auto">
          <a:xfrm>
            <a:off x="26822400" y="6473825"/>
            <a:ext cx="457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200">
                <a:solidFill>
                  <a:schemeClr val="tx1"/>
                </a:solidFill>
                <a:latin typeface="Arial" charset="0"/>
              </a:defRPr>
            </a:lvl1pPr>
            <a:lvl2pPr marL="742950" indent="-285750" eaLnBrk="0" hangingPunct="0">
              <a:defRPr sz="2200">
                <a:solidFill>
                  <a:schemeClr val="tx1"/>
                </a:solidFill>
                <a:latin typeface="Arial" charset="0"/>
              </a:defRPr>
            </a:lvl2pPr>
            <a:lvl3pPr marL="1143000" indent="-228600" eaLnBrk="0" hangingPunct="0">
              <a:defRPr sz="2200">
                <a:solidFill>
                  <a:schemeClr val="tx1"/>
                </a:solidFill>
                <a:latin typeface="Arial" charset="0"/>
              </a:defRPr>
            </a:lvl3pPr>
            <a:lvl4pPr marL="1600200" indent="-228600" eaLnBrk="0" hangingPunct="0">
              <a:defRPr sz="2200">
                <a:solidFill>
                  <a:schemeClr val="tx1"/>
                </a:solidFill>
                <a:latin typeface="Arial" charset="0"/>
              </a:defRPr>
            </a:lvl4pPr>
            <a:lvl5pPr marL="2057400" indent="-228600" eaLnBrk="0" hangingPunct="0">
              <a:defRPr sz="2200">
                <a:solidFill>
                  <a:schemeClr val="tx1"/>
                </a:solidFill>
                <a:latin typeface="Arial" charset="0"/>
              </a:defRPr>
            </a:lvl5pPr>
            <a:lvl6pPr marL="2514600" indent="-228600" eaLnBrk="0" fontAlgn="base" hangingPunct="0">
              <a:spcBef>
                <a:spcPct val="0"/>
              </a:spcBef>
              <a:spcAft>
                <a:spcPct val="0"/>
              </a:spcAft>
              <a:defRPr sz="2200">
                <a:solidFill>
                  <a:schemeClr val="tx1"/>
                </a:solidFill>
                <a:latin typeface="Arial" charset="0"/>
              </a:defRPr>
            </a:lvl6pPr>
            <a:lvl7pPr marL="2971800" indent="-228600" eaLnBrk="0" fontAlgn="base" hangingPunct="0">
              <a:spcBef>
                <a:spcPct val="0"/>
              </a:spcBef>
              <a:spcAft>
                <a:spcPct val="0"/>
              </a:spcAft>
              <a:defRPr sz="2200">
                <a:solidFill>
                  <a:schemeClr val="tx1"/>
                </a:solidFill>
                <a:latin typeface="Arial" charset="0"/>
              </a:defRPr>
            </a:lvl7pPr>
            <a:lvl8pPr marL="3429000" indent="-228600" eaLnBrk="0" fontAlgn="base" hangingPunct="0">
              <a:spcBef>
                <a:spcPct val="0"/>
              </a:spcBef>
              <a:spcAft>
                <a:spcPct val="0"/>
              </a:spcAft>
              <a:defRPr sz="2200">
                <a:solidFill>
                  <a:schemeClr val="tx1"/>
                </a:solidFill>
                <a:latin typeface="Arial" charset="0"/>
              </a:defRPr>
            </a:lvl8pPr>
            <a:lvl9pPr marL="3886200" indent="-228600" eaLnBrk="0" fontAlgn="base" hangingPunct="0">
              <a:spcBef>
                <a:spcPct val="0"/>
              </a:spcBef>
              <a:spcAft>
                <a:spcPct val="0"/>
              </a:spcAft>
              <a:defRPr sz="2200">
                <a:solidFill>
                  <a:schemeClr val="tx1"/>
                </a:solidFill>
                <a:latin typeface="Arial" charset="0"/>
              </a:defRPr>
            </a:lvl9pPr>
          </a:lstStyle>
          <a:p>
            <a:pPr eaLnBrk="1" hangingPunct="1"/>
            <a:fld id="{FBBAE181-011A-42DE-B96B-556D36D4FE92}" type="slidenum">
              <a:rPr lang="en-US" sz="1400" b="1">
                <a:latin typeface="Copperplate Gothic Bold" pitchFamily="34" charset="0"/>
              </a:rPr>
              <a:pPr eaLnBrk="1" hangingPunct="1"/>
              <a:t>32</a:t>
            </a:fld>
            <a:endParaRPr lang="en-US" sz="1400" b="1">
              <a:latin typeface="Copperplate Gothic Bold" pitchFamily="34" charset="0"/>
            </a:endParaRPr>
          </a:p>
        </p:txBody>
      </p:sp>
      <p:pic>
        <p:nvPicPr>
          <p:cNvPr id="36" name="Picture 35"/>
          <p:cNvPicPr/>
          <p:nvPr/>
        </p:nvPicPr>
        <p:blipFill>
          <a:blip r:embed="rId4">
            <a:extLst>
              <a:ext uri="{28A0092B-C50C-407E-A947-70E740481C1C}">
                <a14:useLocalDpi xmlns:a14="http://schemas.microsoft.com/office/drawing/2010/main" val="0"/>
              </a:ext>
            </a:extLst>
          </a:blip>
          <a:srcRect/>
          <a:stretch>
            <a:fillRect/>
          </a:stretch>
        </p:blipFill>
        <p:spPr bwMode="auto">
          <a:xfrm>
            <a:off x="1419225" y="6170610"/>
            <a:ext cx="1728788" cy="457200"/>
          </a:xfrm>
          <a:prstGeom prst="rect">
            <a:avLst/>
          </a:prstGeom>
          <a:noFill/>
          <a:ln>
            <a:noFill/>
          </a:ln>
        </p:spPr>
      </p:pic>
      <p:pic>
        <p:nvPicPr>
          <p:cNvPr id="37" name="Picture 36"/>
          <p:cNvPicPr/>
          <p:nvPr/>
        </p:nvPicPr>
        <p:blipFill>
          <a:blip r:embed="rId5">
            <a:extLst>
              <a:ext uri="{28A0092B-C50C-407E-A947-70E740481C1C}">
                <a14:useLocalDpi xmlns:a14="http://schemas.microsoft.com/office/drawing/2010/main" val="0"/>
              </a:ext>
            </a:extLst>
          </a:blip>
          <a:srcRect/>
          <a:stretch>
            <a:fillRect/>
          </a:stretch>
        </p:blipFill>
        <p:spPr bwMode="auto">
          <a:xfrm>
            <a:off x="570819" y="6170610"/>
            <a:ext cx="582386" cy="457201"/>
          </a:xfrm>
          <a:prstGeom prst="rect">
            <a:avLst/>
          </a:prstGeom>
          <a:noFill/>
          <a:ln>
            <a:noFill/>
          </a:ln>
        </p:spPr>
      </p:pic>
      <p:pic>
        <p:nvPicPr>
          <p:cNvPr id="21507"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53000" y="2362199"/>
            <a:ext cx="2819400" cy="2806869"/>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18873786" y="1156900"/>
            <a:ext cx="7948613" cy="4247317"/>
          </a:xfrm>
          <a:prstGeom prst="rect">
            <a:avLst/>
          </a:prstGeom>
        </p:spPr>
        <p:txBody>
          <a:bodyPr wrap="square">
            <a:spAutoFit/>
          </a:bodyPr>
          <a:lstStyle/>
          <a:p>
            <a:endParaRPr lang="en-US" sz="1400" dirty="0">
              <a:latin typeface="Copperplate Gothic Bold" pitchFamily="34" charset="0"/>
            </a:endParaRPr>
          </a:p>
          <a:p>
            <a:endParaRPr lang="en-US" sz="1600" dirty="0" smtClean="0">
              <a:latin typeface="Copperplate Gothic Bold" pitchFamily="34" charset="0"/>
            </a:endParaRPr>
          </a:p>
          <a:p>
            <a:endParaRPr lang="en-US" sz="1600" dirty="0">
              <a:latin typeface="Copperplate Gothic Bold" pitchFamily="34" charset="0"/>
            </a:endParaRPr>
          </a:p>
          <a:p>
            <a:endParaRPr lang="en-US" sz="1600" dirty="0" smtClean="0">
              <a:latin typeface="Copperplate Gothic Bold" pitchFamily="34" charset="0"/>
            </a:endParaRPr>
          </a:p>
          <a:p>
            <a:r>
              <a:rPr lang="en-US" sz="1600" dirty="0" smtClean="0">
                <a:latin typeface="Copperplate Gothic Bold" pitchFamily="34" charset="0"/>
              </a:rPr>
              <a:t>From </a:t>
            </a:r>
            <a:r>
              <a:rPr lang="en-US" sz="1600" dirty="0">
                <a:latin typeface="Copperplate Gothic Bold" pitchFamily="34" charset="0"/>
              </a:rPr>
              <a:t>ASHRAE 2007 Handbook, the minimum total air changes per hour are between 6 and 20 is the max. To simplify and assume worst case scenario, for the calculation I will make all rooms need 20 air changes. The calculations for this are as followed:</a:t>
            </a:r>
          </a:p>
          <a:p>
            <a:r>
              <a:rPr lang="en-US" sz="1600" dirty="0">
                <a:latin typeface="Copperplate Gothic Bold" pitchFamily="34" charset="0"/>
              </a:rPr>
              <a:t>(2.032 million ft</a:t>
            </a:r>
            <a:r>
              <a:rPr lang="en-US" sz="1600" baseline="30000" dirty="0">
                <a:latin typeface="Copperplate Gothic Bold" pitchFamily="34" charset="0"/>
              </a:rPr>
              <a:t>3</a:t>
            </a:r>
            <a:r>
              <a:rPr lang="en-US" sz="1600" dirty="0">
                <a:latin typeface="Copperplate Gothic Bold" pitchFamily="34" charset="0"/>
              </a:rPr>
              <a:t>)/(60 min/20) = </a:t>
            </a:r>
            <a:r>
              <a:rPr lang="en-US" sz="1600" b="1" dirty="0">
                <a:latin typeface="Copperplate Gothic Bold" pitchFamily="34" charset="0"/>
              </a:rPr>
              <a:t>677,400 Total CFM for ground </a:t>
            </a:r>
            <a:r>
              <a:rPr lang="en-US" sz="1600" b="1" dirty="0" smtClean="0">
                <a:latin typeface="Copperplate Gothic Bold" pitchFamily="34" charset="0"/>
              </a:rPr>
              <a:t>floor</a:t>
            </a:r>
          </a:p>
          <a:p>
            <a:endParaRPr lang="en-US" sz="1600" dirty="0">
              <a:latin typeface="Copperplate Gothic Bold" pitchFamily="34" charset="0"/>
            </a:endParaRPr>
          </a:p>
          <a:p>
            <a:r>
              <a:rPr lang="en-US" sz="1600" dirty="0">
                <a:latin typeface="Copperplate Gothic Bold" pitchFamily="34" charset="0"/>
              </a:rPr>
              <a:t>Checking % of outside air for system:</a:t>
            </a:r>
          </a:p>
          <a:p>
            <a:r>
              <a:rPr lang="en-US" sz="1600" dirty="0">
                <a:latin typeface="Copperplate Gothic Bold" pitchFamily="34" charset="0"/>
              </a:rPr>
              <a:t>169,400 outside CFM / 667,400 total CFM = </a:t>
            </a:r>
            <a:r>
              <a:rPr lang="en-US" sz="1600" b="1" dirty="0">
                <a:latin typeface="Copperplate Gothic Bold" pitchFamily="34" charset="0"/>
              </a:rPr>
              <a:t>25.4% outside </a:t>
            </a:r>
            <a:r>
              <a:rPr lang="en-US" sz="1600" b="1" dirty="0" smtClean="0">
                <a:latin typeface="Copperplate Gothic Bold" pitchFamily="34" charset="0"/>
              </a:rPr>
              <a:t>air</a:t>
            </a:r>
          </a:p>
          <a:p>
            <a:endParaRPr lang="en-US" sz="1600" dirty="0">
              <a:latin typeface="Copperplate Gothic Bold" pitchFamily="34" charset="0"/>
            </a:endParaRPr>
          </a:p>
          <a:p>
            <a:r>
              <a:rPr lang="en-US" sz="1600" dirty="0">
                <a:latin typeface="Copperplate Gothic Bold" pitchFamily="34" charset="0"/>
              </a:rPr>
              <a:t>To check typical CFM/</a:t>
            </a:r>
            <a:r>
              <a:rPr lang="en-US" sz="1600" dirty="0" err="1">
                <a:latin typeface="Copperplate Gothic Bold" pitchFamily="34" charset="0"/>
              </a:rPr>
              <a:t>sf</a:t>
            </a:r>
            <a:r>
              <a:rPr lang="en-US" sz="1600" dirty="0">
                <a:latin typeface="Copperplate Gothic Bold" pitchFamily="34" charset="0"/>
              </a:rPr>
              <a:t> should be around</a:t>
            </a:r>
          </a:p>
          <a:p>
            <a:r>
              <a:rPr lang="en-US" sz="1600" dirty="0">
                <a:latin typeface="Copperplate Gothic Bold" pitchFamily="34" charset="0"/>
              </a:rPr>
              <a:t>[1500 tons x 12,000 </a:t>
            </a:r>
            <a:r>
              <a:rPr lang="en-US" sz="1600" dirty="0" err="1">
                <a:latin typeface="Copperplate Gothic Bold" pitchFamily="34" charset="0"/>
              </a:rPr>
              <a:t>btu</a:t>
            </a:r>
            <a:r>
              <a:rPr lang="en-US" sz="1600" dirty="0">
                <a:latin typeface="Copperplate Gothic Bold" pitchFamily="34" charset="0"/>
              </a:rPr>
              <a:t>/ton ] / [1.08 x 3(677,400)] = </a:t>
            </a:r>
            <a:r>
              <a:rPr lang="en-US" sz="1600" b="1" dirty="0">
                <a:latin typeface="Copperplate Gothic Bold" pitchFamily="34" charset="0"/>
              </a:rPr>
              <a:t>8.2 degrees (max delta T for </a:t>
            </a:r>
            <a:r>
              <a:rPr lang="en-US" sz="1600" b="1" dirty="0" smtClean="0">
                <a:latin typeface="Copperplate Gothic Bold" pitchFamily="34" charset="0"/>
              </a:rPr>
              <a:t>cooling)</a:t>
            </a:r>
            <a:endParaRPr lang="en-US" sz="1600" dirty="0">
              <a:latin typeface="Copperplate Gothic Bold" pitchFamily="34" charset="0"/>
            </a:endParaRPr>
          </a:p>
        </p:txBody>
      </p:sp>
    </p:spTree>
    <p:extLst>
      <p:ext uri="{BB962C8B-B14F-4D97-AF65-F5344CB8AC3E}">
        <p14:creationId xmlns:p14="http://schemas.microsoft.com/office/powerpoint/2010/main" val="2803128059"/>
      </p:ext>
    </p:extLst>
  </p:cSld>
  <p:clrMapOvr>
    <a:masterClrMapping/>
  </p:clrMapOvr>
  <p:transition spd="med">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p:cNvSpPr txBox="1"/>
          <p:nvPr/>
        </p:nvSpPr>
        <p:spPr>
          <a:xfrm>
            <a:off x="18288000" y="0"/>
            <a:ext cx="9144000" cy="1077913"/>
          </a:xfrm>
          <a:prstGeom prst="rect">
            <a:avLst/>
          </a:prstGeom>
          <a:gradFill flip="none" rotWithShape="1">
            <a:gsLst>
              <a:gs pos="0">
                <a:srgbClr val="2E5C8E">
                  <a:shade val="30000"/>
                  <a:satMod val="115000"/>
                </a:srgbClr>
              </a:gs>
              <a:gs pos="50000">
                <a:srgbClr val="2E5C8E">
                  <a:shade val="67500"/>
                  <a:satMod val="115000"/>
                </a:srgbClr>
              </a:gs>
              <a:gs pos="100000">
                <a:srgbClr val="2E5C8E">
                  <a:shade val="100000"/>
                  <a:satMod val="115000"/>
                </a:srgbClr>
              </a:gs>
            </a:gsLst>
            <a:lin ang="5400000" scaled="1"/>
            <a:tileRect/>
          </a:gradFill>
          <a:ln>
            <a:noFill/>
          </a:ln>
        </p:spPr>
        <p:txBody>
          <a:bodyPr anchor="ctr">
            <a:spAutoFit/>
          </a:bodyPr>
          <a:lstStyle/>
          <a:p>
            <a:pPr algn="ctr">
              <a:defRPr/>
            </a:pPr>
            <a:r>
              <a:rPr lang="en-US" sz="1800" dirty="0">
                <a:effectLst>
                  <a:outerShdw blurRad="38100" dist="38100" dir="2700000" algn="tl">
                    <a:srgbClr val="000000">
                      <a:alpha val="43137"/>
                    </a:srgbClr>
                  </a:outerShdw>
                </a:effectLst>
                <a:latin typeface="Copperplate Gothic Bold" pitchFamily="34" charset="0"/>
              </a:rPr>
              <a:t>Saint Vincent Health Center</a:t>
            </a:r>
          </a:p>
          <a:p>
            <a:pPr algn="ctr">
              <a:defRPr/>
            </a:pPr>
            <a:r>
              <a:rPr lang="en-US" sz="1600" dirty="0">
                <a:effectLst>
                  <a:outerShdw blurRad="38100" dist="38100" dir="2700000" algn="tl">
                    <a:srgbClr val="000000">
                      <a:alpha val="43137"/>
                    </a:srgbClr>
                  </a:outerShdw>
                </a:effectLst>
                <a:latin typeface="Copperplate Gothic Bold" pitchFamily="34" charset="0"/>
              </a:rPr>
              <a:t>New Addition Building</a:t>
            </a:r>
          </a:p>
          <a:p>
            <a:pPr algn="ctr">
              <a:defRPr/>
            </a:pPr>
            <a:r>
              <a:rPr lang="en-US" sz="1200" dirty="0">
                <a:effectLst>
                  <a:outerShdw blurRad="38100" dist="38100" dir="2700000" algn="tl">
                    <a:srgbClr val="000000">
                      <a:alpha val="43137"/>
                    </a:srgbClr>
                  </a:outerShdw>
                </a:effectLst>
                <a:latin typeface="Copperplate Gothic Bold" pitchFamily="34" charset="0"/>
              </a:rPr>
              <a:t>Erie, PA</a:t>
            </a:r>
          </a:p>
          <a:p>
            <a:pPr algn="ctr">
              <a:defRPr/>
            </a:pPr>
            <a:endParaRPr lang="en-US" sz="800" dirty="0" smtClean="0">
              <a:effectLst>
                <a:outerShdw blurRad="38100" dist="38100" dir="2700000" algn="tl">
                  <a:srgbClr val="000000">
                    <a:alpha val="43137"/>
                  </a:srgbClr>
                </a:outerShdw>
              </a:effectLst>
              <a:latin typeface="Copperplate Gothic Bold" pitchFamily="34" charset="0"/>
            </a:endParaRPr>
          </a:p>
          <a:p>
            <a:pPr algn="ctr">
              <a:defRPr/>
            </a:pPr>
            <a:r>
              <a:rPr lang="en-US" sz="1000" dirty="0" smtClean="0">
                <a:effectLst>
                  <a:outerShdw blurRad="38100" dist="38100" dir="2700000" algn="tl">
                    <a:srgbClr val="000000">
                      <a:alpha val="43137"/>
                    </a:srgbClr>
                  </a:outerShdw>
                </a:effectLst>
                <a:latin typeface="Copperplate Gothic Bold" pitchFamily="34" charset="0"/>
              </a:rPr>
              <a:t>TYLER JAGGI | CONSTRUCTION MANAGEMENT</a:t>
            </a:r>
            <a:endParaRPr lang="en-US" sz="1000" dirty="0">
              <a:effectLst>
                <a:outerShdw blurRad="38100" dist="38100" dir="2700000" algn="tl">
                  <a:srgbClr val="000000">
                    <a:alpha val="43137"/>
                  </a:srgbClr>
                </a:outerShdw>
              </a:effectLst>
              <a:latin typeface="Copperplate Gothic Bold" pitchFamily="34" charset="0"/>
            </a:endParaRPr>
          </a:p>
        </p:txBody>
      </p:sp>
      <p:sp>
        <p:nvSpPr>
          <p:cNvPr id="17" name="TextBox 16"/>
          <p:cNvSpPr txBox="1"/>
          <p:nvPr/>
        </p:nvSpPr>
        <p:spPr>
          <a:xfrm>
            <a:off x="9144000" y="0"/>
            <a:ext cx="9144000" cy="1077913"/>
          </a:xfrm>
          <a:prstGeom prst="rect">
            <a:avLst/>
          </a:prstGeom>
          <a:gradFill flip="none" rotWithShape="1">
            <a:gsLst>
              <a:gs pos="0">
                <a:schemeClr val="bg1">
                  <a:lumMod val="65000"/>
                  <a:lumOff val="35000"/>
                  <a:shade val="30000"/>
                  <a:satMod val="115000"/>
                </a:schemeClr>
              </a:gs>
              <a:gs pos="50000">
                <a:schemeClr val="bg1">
                  <a:lumMod val="65000"/>
                  <a:lumOff val="35000"/>
                  <a:shade val="67500"/>
                  <a:satMod val="115000"/>
                </a:schemeClr>
              </a:gs>
              <a:gs pos="100000">
                <a:schemeClr val="bg1">
                  <a:lumMod val="65000"/>
                  <a:lumOff val="35000"/>
                  <a:shade val="100000"/>
                  <a:satMod val="115000"/>
                </a:schemeClr>
              </a:gs>
            </a:gsLst>
            <a:lin ang="5400000" scaled="1"/>
            <a:tileRect/>
          </a:gradFill>
          <a:ln>
            <a:noFill/>
          </a:ln>
        </p:spPr>
        <p:txBody>
          <a:bodyPr anchor="ctr">
            <a:spAutoFit/>
          </a:bodyPr>
          <a:lstStyle/>
          <a:p>
            <a:pPr algn="ctr">
              <a:defRPr/>
            </a:pPr>
            <a:endParaRPr lang="en-US" sz="1000" dirty="0">
              <a:latin typeface="Copperplate Gothic Bold" pitchFamily="34" charset="0"/>
            </a:endParaRPr>
          </a:p>
          <a:p>
            <a:pPr algn="ctr">
              <a:defRPr/>
            </a:pPr>
            <a:endParaRPr lang="en-US" sz="1000" dirty="0">
              <a:latin typeface="Copperplate Gothic Bold" pitchFamily="34" charset="0"/>
            </a:endParaRPr>
          </a:p>
          <a:p>
            <a:pPr algn="ctr">
              <a:defRPr/>
            </a:pPr>
            <a:r>
              <a:rPr lang="en-US" sz="2400" b="1" dirty="0" smtClean="0">
                <a:effectLst>
                  <a:outerShdw blurRad="38100" dist="38100" dir="2700000" algn="tl">
                    <a:srgbClr val="000000">
                      <a:alpha val="43137"/>
                    </a:srgbClr>
                  </a:outerShdw>
                </a:effectLst>
                <a:latin typeface="Copperplate Gothic Bold" pitchFamily="34" charset="0"/>
              </a:rPr>
              <a:t>SUMMARY OF CONCLUSIONS</a:t>
            </a:r>
            <a:endParaRPr lang="en-US" sz="2400" b="1" dirty="0">
              <a:effectLst>
                <a:outerShdw blurRad="38100" dist="38100" dir="2700000" algn="tl">
                  <a:srgbClr val="000000">
                    <a:alpha val="43137"/>
                  </a:srgbClr>
                </a:outerShdw>
              </a:effectLst>
              <a:latin typeface="Copperplate Gothic Bold" pitchFamily="34" charset="0"/>
            </a:endParaRPr>
          </a:p>
          <a:p>
            <a:pPr algn="ctr">
              <a:defRPr/>
            </a:pPr>
            <a:endParaRPr lang="en-US" sz="1000" dirty="0">
              <a:latin typeface="Copperplate Gothic Bold" pitchFamily="34" charset="0"/>
            </a:endParaRPr>
          </a:p>
          <a:p>
            <a:pPr algn="ctr">
              <a:defRPr/>
            </a:pPr>
            <a:endParaRPr lang="en-US" sz="1000" dirty="0">
              <a:latin typeface="Copperplate Gothic Bold" pitchFamily="34" charset="0"/>
            </a:endParaRPr>
          </a:p>
        </p:txBody>
      </p:sp>
      <p:sp>
        <p:nvSpPr>
          <p:cNvPr id="6" name="TextBox 5"/>
          <p:cNvSpPr txBox="1"/>
          <p:nvPr/>
        </p:nvSpPr>
        <p:spPr>
          <a:xfrm>
            <a:off x="0" y="0"/>
            <a:ext cx="9144000" cy="1077913"/>
          </a:xfrm>
          <a:prstGeom prst="rect">
            <a:avLst/>
          </a:prstGeom>
          <a:gradFill flip="none" rotWithShape="1">
            <a:gsLst>
              <a:gs pos="0">
                <a:srgbClr val="2E5C8E">
                  <a:shade val="30000"/>
                  <a:satMod val="115000"/>
                </a:srgbClr>
              </a:gs>
              <a:gs pos="50000">
                <a:srgbClr val="2E5C8E">
                  <a:shade val="67500"/>
                  <a:satMod val="115000"/>
                </a:srgbClr>
              </a:gs>
              <a:gs pos="100000">
                <a:srgbClr val="2E5C8E">
                  <a:shade val="100000"/>
                  <a:satMod val="115000"/>
                </a:srgbClr>
              </a:gs>
            </a:gsLst>
            <a:lin ang="5400000" scaled="1"/>
            <a:tileRect/>
          </a:gradFill>
          <a:ln>
            <a:noFill/>
          </a:ln>
        </p:spPr>
        <p:txBody>
          <a:bodyPr anchor="ctr">
            <a:spAutoFit/>
          </a:bodyPr>
          <a:lstStyle/>
          <a:p>
            <a:pPr algn="ctr">
              <a:defRPr/>
            </a:pPr>
            <a:r>
              <a:rPr lang="en-US" sz="1800" dirty="0" smtClean="0">
                <a:effectLst>
                  <a:outerShdw blurRad="38100" dist="38100" dir="2700000" algn="tl">
                    <a:srgbClr val="000000">
                      <a:alpha val="43137"/>
                    </a:srgbClr>
                  </a:outerShdw>
                </a:effectLst>
                <a:latin typeface="Copperplate Gothic Bold" pitchFamily="34" charset="0"/>
              </a:rPr>
              <a:t>Saint Vincent Health Center</a:t>
            </a:r>
            <a:endParaRPr lang="en-US" sz="1800" dirty="0">
              <a:effectLst>
                <a:outerShdw blurRad="38100" dist="38100" dir="2700000" algn="tl">
                  <a:srgbClr val="000000">
                    <a:alpha val="43137"/>
                  </a:srgbClr>
                </a:outerShdw>
              </a:effectLst>
              <a:latin typeface="Copperplate Gothic Bold" pitchFamily="34" charset="0"/>
            </a:endParaRPr>
          </a:p>
          <a:p>
            <a:pPr algn="ctr">
              <a:defRPr/>
            </a:pPr>
            <a:r>
              <a:rPr lang="en-US" sz="1600" dirty="0" smtClean="0">
                <a:effectLst>
                  <a:outerShdw blurRad="38100" dist="38100" dir="2700000" algn="tl">
                    <a:srgbClr val="000000">
                      <a:alpha val="43137"/>
                    </a:srgbClr>
                  </a:outerShdw>
                </a:effectLst>
                <a:latin typeface="Copperplate Gothic Bold" pitchFamily="34" charset="0"/>
              </a:rPr>
              <a:t>New Addition Building</a:t>
            </a:r>
            <a:endParaRPr lang="en-US" sz="1600" dirty="0">
              <a:effectLst>
                <a:outerShdw blurRad="38100" dist="38100" dir="2700000" algn="tl">
                  <a:srgbClr val="000000">
                    <a:alpha val="43137"/>
                  </a:srgbClr>
                </a:outerShdw>
              </a:effectLst>
              <a:latin typeface="Copperplate Gothic Bold" pitchFamily="34" charset="0"/>
            </a:endParaRPr>
          </a:p>
          <a:p>
            <a:pPr algn="ctr">
              <a:defRPr/>
            </a:pPr>
            <a:r>
              <a:rPr lang="en-US" sz="1200" dirty="0" smtClean="0">
                <a:effectLst>
                  <a:outerShdw blurRad="38100" dist="38100" dir="2700000" algn="tl">
                    <a:srgbClr val="000000">
                      <a:alpha val="43137"/>
                    </a:srgbClr>
                  </a:outerShdw>
                </a:effectLst>
                <a:latin typeface="Copperplate Gothic Bold" pitchFamily="34" charset="0"/>
              </a:rPr>
              <a:t>Erie, PA</a:t>
            </a:r>
            <a:endParaRPr lang="en-US" sz="1200" dirty="0">
              <a:effectLst>
                <a:outerShdw blurRad="38100" dist="38100" dir="2700000" algn="tl">
                  <a:srgbClr val="000000">
                    <a:alpha val="43137"/>
                  </a:srgbClr>
                </a:outerShdw>
              </a:effectLst>
              <a:latin typeface="Copperplate Gothic Bold" pitchFamily="34" charset="0"/>
            </a:endParaRPr>
          </a:p>
          <a:p>
            <a:pPr algn="ctr">
              <a:defRPr/>
            </a:pPr>
            <a:endParaRPr lang="en-US" sz="800" dirty="0">
              <a:effectLst>
                <a:outerShdw blurRad="38100" dist="38100" dir="2700000" algn="tl">
                  <a:srgbClr val="000000">
                    <a:alpha val="43137"/>
                  </a:srgbClr>
                </a:outerShdw>
              </a:effectLst>
              <a:latin typeface="Copperplate Gothic Bold" pitchFamily="34" charset="0"/>
            </a:endParaRPr>
          </a:p>
          <a:p>
            <a:pPr algn="ctr">
              <a:defRPr/>
            </a:pPr>
            <a:r>
              <a:rPr lang="en-US" sz="1000" dirty="0" smtClean="0">
                <a:effectLst>
                  <a:outerShdw blurRad="38100" dist="38100" dir="2700000" algn="tl">
                    <a:srgbClr val="000000">
                      <a:alpha val="43137"/>
                    </a:srgbClr>
                  </a:outerShdw>
                </a:effectLst>
                <a:latin typeface="Copperplate Gothic Bold" pitchFamily="34" charset="0"/>
              </a:rPr>
              <a:t>Tyler </a:t>
            </a:r>
            <a:r>
              <a:rPr lang="en-US" sz="1000" dirty="0" err="1" smtClean="0">
                <a:effectLst>
                  <a:outerShdw blurRad="38100" dist="38100" dir="2700000" algn="tl">
                    <a:srgbClr val="000000">
                      <a:alpha val="43137"/>
                    </a:srgbClr>
                  </a:outerShdw>
                </a:effectLst>
                <a:latin typeface="Copperplate Gothic Bold" pitchFamily="34" charset="0"/>
              </a:rPr>
              <a:t>jaggi</a:t>
            </a:r>
            <a:r>
              <a:rPr lang="en-US" sz="1000" dirty="0" smtClean="0">
                <a:effectLst>
                  <a:outerShdw blurRad="38100" dist="38100" dir="2700000" algn="tl">
                    <a:srgbClr val="000000">
                      <a:alpha val="43137"/>
                    </a:srgbClr>
                  </a:outerShdw>
                </a:effectLst>
                <a:latin typeface="Copperplate Gothic Bold" pitchFamily="34" charset="0"/>
              </a:rPr>
              <a:t> | </a:t>
            </a:r>
            <a:r>
              <a:rPr lang="en-US" sz="1000" dirty="0">
                <a:effectLst>
                  <a:outerShdw blurRad="38100" dist="38100" dir="2700000" algn="tl">
                    <a:srgbClr val="000000">
                      <a:alpha val="43137"/>
                    </a:srgbClr>
                  </a:outerShdw>
                </a:effectLst>
                <a:latin typeface="Copperplate Gothic Bold" pitchFamily="34" charset="0"/>
              </a:rPr>
              <a:t>CONSTRUCTION MANAGEMENT</a:t>
            </a:r>
          </a:p>
        </p:txBody>
      </p:sp>
      <p:sp>
        <p:nvSpPr>
          <p:cNvPr id="4" name="TextBox 3"/>
          <p:cNvSpPr txBox="1"/>
          <p:nvPr/>
        </p:nvSpPr>
        <p:spPr>
          <a:xfrm>
            <a:off x="0" y="1058863"/>
            <a:ext cx="3810000" cy="5899692"/>
          </a:xfrm>
          <a:prstGeom prst="rect">
            <a:avLst/>
          </a:prstGeom>
          <a:solidFill>
            <a:schemeClr val="bg1"/>
          </a:solidFill>
          <a:ln>
            <a:noFill/>
          </a:ln>
        </p:spPr>
        <p:txBody>
          <a:bodyPr wrap="square">
            <a:spAutoFit/>
          </a:bodyPr>
          <a:lstStyle/>
          <a:p>
            <a:pPr>
              <a:defRPr/>
            </a:pPr>
            <a:endParaRPr lang="en-US" sz="1200" dirty="0">
              <a:latin typeface="Copperplate Gothic Bold" pitchFamily="34" charset="0"/>
            </a:endParaRPr>
          </a:p>
          <a:p>
            <a:pPr>
              <a:defRPr/>
            </a:pPr>
            <a:r>
              <a:rPr lang="en-US" sz="1200" dirty="0">
                <a:effectLst>
                  <a:outerShdw blurRad="38100" dist="38100" dir="2700000" algn="tl">
                    <a:srgbClr val="000000">
                      <a:alpha val="43137"/>
                    </a:srgbClr>
                  </a:outerShdw>
                </a:effectLst>
                <a:latin typeface="Copperplate Gothic Bold" pitchFamily="34" charset="0"/>
              </a:rPr>
              <a:t>PRESENTATION OUTLINE:</a:t>
            </a:r>
          </a:p>
          <a:p>
            <a:pPr>
              <a:defRPr/>
            </a:pPr>
            <a:endParaRPr lang="en-US" sz="800" dirty="0">
              <a:latin typeface="Copperplate Gothic Bold" pitchFamily="34" charset="0"/>
            </a:endParaRPr>
          </a:p>
          <a:p>
            <a:pPr marL="857250" lvl="1" indent="-400050">
              <a:lnSpc>
                <a:spcPct val="150000"/>
              </a:lnSpc>
              <a:buFont typeface="+mj-lt"/>
              <a:buAutoNum type="romanUcPeriod"/>
              <a:defRPr/>
            </a:pPr>
            <a:r>
              <a:rPr lang="en-US" sz="1000" dirty="0">
                <a:solidFill>
                  <a:schemeClr val="bg1">
                    <a:lumMod val="50000"/>
                    <a:lumOff val="50000"/>
                  </a:schemeClr>
                </a:solidFill>
                <a:latin typeface="Copperplate Gothic Bold" pitchFamily="34" charset="0"/>
              </a:rPr>
              <a:t>PROJECT BACKGROUND</a:t>
            </a:r>
          </a:p>
          <a:p>
            <a:pPr marL="857250" lvl="1" indent="-400050">
              <a:lnSpc>
                <a:spcPct val="150000"/>
              </a:lnSpc>
              <a:buFont typeface="+mj-lt"/>
              <a:buAutoNum type="romanUcPeriod"/>
              <a:defRPr/>
            </a:pPr>
            <a:r>
              <a:rPr lang="en-US" sz="1000" dirty="0">
                <a:solidFill>
                  <a:schemeClr val="bg1">
                    <a:lumMod val="50000"/>
                    <a:lumOff val="50000"/>
                  </a:schemeClr>
                </a:solidFill>
                <a:latin typeface="Copperplate Gothic Bold" pitchFamily="34" charset="0"/>
              </a:rPr>
              <a:t>ANALYSIS #1: </a:t>
            </a:r>
            <a:r>
              <a:rPr lang="en-US" sz="1000" dirty="0" smtClean="0">
                <a:solidFill>
                  <a:schemeClr val="bg1">
                    <a:lumMod val="50000"/>
                    <a:lumOff val="50000"/>
                  </a:schemeClr>
                </a:solidFill>
                <a:latin typeface="Copperplate Gothic Bold" pitchFamily="34" charset="0"/>
              </a:rPr>
              <a:t>Re-Sequencing Phasing</a:t>
            </a:r>
            <a:endParaRPr lang="en-US" sz="1000" dirty="0">
              <a:solidFill>
                <a:schemeClr val="bg1">
                  <a:lumMod val="50000"/>
                  <a:lumOff val="50000"/>
                </a:schemeClr>
              </a:solidFill>
              <a:latin typeface="Copperplate Gothic Bold" pitchFamily="34" charset="0"/>
            </a:endParaRPr>
          </a:p>
          <a:p>
            <a:pPr marL="1314450" lvl="2" indent="-400050">
              <a:lnSpc>
                <a:spcPct val="150000"/>
              </a:lnSpc>
              <a:buFont typeface="+mj-lt"/>
              <a:buAutoNum type="romanUcPeriod"/>
              <a:defRPr/>
            </a:pPr>
            <a:r>
              <a:rPr lang="en-US" sz="1000" dirty="0" smtClean="0">
                <a:solidFill>
                  <a:schemeClr val="bg1">
                    <a:lumMod val="50000"/>
                    <a:lumOff val="50000"/>
                  </a:schemeClr>
                </a:solidFill>
                <a:latin typeface="Copperplate Gothic Bold" pitchFamily="34" charset="0"/>
              </a:rPr>
              <a:t>Background</a:t>
            </a:r>
            <a:endParaRPr lang="en-US" sz="1000" dirty="0">
              <a:solidFill>
                <a:schemeClr val="bg1">
                  <a:lumMod val="50000"/>
                  <a:lumOff val="50000"/>
                </a:schemeClr>
              </a:solidFill>
              <a:latin typeface="Copperplate Gothic Bold" pitchFamily="34" charset="0"/>
            </a:endParaRPr>
          </a:p>
          <a:p>
            <a:pPr marL="1314450" lvl="2" indent="-400050">
              <a:lnSpc>
                <a:spcPct val="150000"/>
              </a:lnSpc>
              <a:buFont typeface="+mj-lt"/>
              <a:buAutoNum type="romanUcPeriod"/>
              <a:defRPr/>
            </a:pPr>
            <a:r>
              <a:rPr lang="en-US" sz="1000" dirty="0" smtClean="0">
                <a:solidFill>
                  <a:schemeClr val="bg1">
                    <a:lumMod val="50000"/>
                    <a:lumOff val="50000"/>
                  </a:schemeClr>
                </a:solidFill>
                <a:latin typeface="Copperplate Gothic Bold" pitchFamily="34" charset="0"/>
              </a:rPr>
              <a:t>Case Findings</a:t>
            </a:r>
            <a:endParaRPr lang="en-US" sz="1000" dirty="0">
              <a:solidFill>
                <a:schemeClr val="bg1">
                  <a:lumMod val="50000"/>
                  <a:lumOff val="50000"/>
                </a:schemeClr>
              </a:solidFill>
              <a:latin typeface="Copperplate Gothic Bold" pitchFamily="34" charset="0"/>
            </a:endParaRPr>
          </a:p>
          <a:p>
            <a:pPr marL="1314450" lvl="2" indent="-400050">
              <a:lnSpc>
                <a:spcPct val="150000"/>
              </a:lnSpc>
              <a:buFont typeface="+mj-lt"/>
              <a:buAutoNum type="romanUcPeriod"/>
              <a:defRPr/>
            </a:pPr>
            <a:r>
              <a:rPr lang="en-US" sz="1000" dirty="0" smtClean="0">
                <a:solidFill>
                  <a:schemeClr val="bg1">
                    <a:lumMod val="50000"/>
                    <a:lumOff val="50000"/>
                  </a:schemeClr>
                </a:solidFill>
                <a:latin typeface="Copperplate Gothic Bold" pitchFamily="34" charset="0"/>
              </a:rPr>
              <a:t>Recommendations</a:t>
            </a:r>
            <a:endParaRPr lang="en-US" sz="1000" dirty="0">
              <a:solidFill>
                <a:schemeClr val="bg1">
                  <a:lumMod val="50000"/>
                  <a:lumOff val="50000"/>
                </a:schemeClr>
              </a:solidFill>
              <a:latin typeface="Copperplate Gothic Bold" pitchFamily="34" charset="0"/>
            </a:endParaRPr>
          </a:p>
          <a:p>
            <a:pPr marL="857250" lvl="1" indent="-400050">
              <a:lnSpc>
                <a:spcPct val="150000"/>
              </a:lnSpc>
              <a:buFont typeface="+mj-lt"/>
              <a:buAutoNum type="romanUcPeriod"/>
              <a:defRPr/>
            </a:pPr>
            <a:r>
              <a:rPr lang="en-US" sz="1000" dirty="0">
                <a:solidFill>
                  <a:schemeClr val="bg1">
                    <a:lumMod val="50000"/>
                    <a:lumOff val="50000"/>
                  </a:schemeClr>
                </a:solidFill>
                <a:latin typeface="Copperplate Gothic Bold" pitchFamily="34" charset="0"/>
              </a:rPr>
              <a:t>ANALYSIS #2: Precast Façade</a:t>
            </a:r>
          </a:p>
          <a:p>
            <a:pPr marL="1314450" lvl="2" indent="-400050">
              <a:lnSpc>
                <a:spcPct val="150000"/>
              </a:lnSpc>
              <a:buFont typeface="+mj-lt"/>
              <a:buAutoNum type="romanUcPeriod"/>
              <a:defRPr/>
            </a:pPr>
            <a:r>
              <a:rPr lang="en-US" sz="1000" dirty="0">
                <a:solidFill>
                  <a:schemeClr val="bg1">
                    <a:lumMod val="50000"/>
                    <a:lumOff val="50000"/>
                  </a:schemeClr>
                </a:solidFill>
                <a:latin typeface="Copperplate Gothic Bold" pitchFamily="34" charset="0"/>
              </a:rPr>
              <a:t>Design</a:t>
            </a:r>
          </a:p>
          <a:p>
            <a:pPr marL="1314450" lvl="2" indent="-400050">
              <a:lnSpc>
                <a:spcPct val="150000"/>
              </a:lnSpc>
              <a:buFont typeface="+mj-lt"/>
              <a:buAutoNum type="romanUcPeriod"/>
              <a:defRPr/>
            </a:pPr>
            <a:r>
              <a:rPr lang="en-US" sz="1000" dirty="0">
                <a:solidFill>
                  <a:schemeClr val="bg1">
                    <a:lumMod val="50000"/>
                    <a:lumOff val="50000"/>
                  </a:schemeClr>
                </a:solidFill>
                <a:latin typeface="Copperplate Gothic Bold" pitchFamily="34" charset="0"/>
              </a:rPr>
              <a:t>Structural Impact</a:t>
            </a:r>
          </a:p>
          <a:p>
            <a:pPr marL="1314450" lvl="2" indent="-400050">
              <a:lnSpc>
                <a:spcPct val="150000"/>
              </a:lnSpc>
              <a:buFont typeface="+mj-lt"/>
              <a:buAutoNum type="romanUcPeriod"/>
              <a:defRPr/>
            </a:pPr>
            <a:r>
              <a:rPr lang="en-US" sz="1000" dirty="0">
                <a:solidFill>
                  <a:schemeClr val="bg1">
                    <a:lumMod val="50000"/>
                    <a:lumOff val="50000"/>
                  </a:schemeClr>
                </a:solidFill>
                <a:latin typeface="Copperplate Gothic Bold" pitchFamily="34" charset="0"/>
              </a:rPr>
              <a:t>Schedule/Cost Impact</a:t>
            </a:r>
          </a:p>
          <a:p>
            <a:pPr marL="1314450" lvl="2" indent="-400050">
              <a:lnSpc>
                <a:spcPct val="150000"/>
              </a:lnSpc>
              <a:buFont typeface="+mj-lt"/>
              <a:buAutoNum type="romanUcPeriod"/>
              <a:defRPr/>
            </a:pPr>
            <a:r>
              <a:rPr lang="en-US" sz="1000" dirty="0" smtClean="0">
                <a:solidFill>
                  <a:schemeClr val="bg1">
                    <a:lumMod val="50000"/>
                    <a:lumOff val="50000"/>
                  </a:schemeClr>
                </a:solidFill>
                <a:latin typeface="Copperplate Gothic Bold" pitchFamily="34" charset="0"/>
              </a:rPr>
              <a:t>Project Impact</a:t>
            </a:r>
            <a:endParaRPr lang="en-US" sz="1000" dirty="0">
              <a:solidFill>
                <a:schemeClr val="bg1">
                  <a:lumMod val="50000"/>
                  <a:lumOff val="50000"/>
                </a:schemeClr>
              </a:solidFill>
              <a:latin typeface="Copperplate Gothic Bold" pitchFamily="34" charset="0"/>
            </a:endParaRPr>
          </a:p>
          <a:p>
            <a:pPr marL="1314450" lvl="2" indent="-400050">
              <a:lnSpc>
                <a:spcPct val="150000"/>
              </a:lnSpc>
              <a:buFont typeface="+mj-lt"/>
              <a:buAutoNum type="romanUcPeriod"/>
              <a:defRPr/>
            </a:pPr>
            <a:r>
              <a:rPr lang="en-US" sz="1000" dirty="0" smtClean="0">
                <a:solidFill>
                  <a:schemeClr val="bg1">
                    <a:lumMod val="50000"/>
                    <a:lumOff val="50000"/>
                  </a:schemeClr>
                </a:solidFill>
                <a:latin typeface="Copperplate Gothic Bold" pitchFamily="34" charset="0"/>
              </a:rPr>
              <a:t>The Choice</a:t>
            </a:r>
            <a:endParaRPr lang="en-US" sz="1000" dirty="0">
              <a:solidFill>
                <a:schemeClr val="bg1">
                  <a:lumMod val="50000"/>
                  <a:lumOff val="50000"/>
                </a:schemeClr>
              </a:solidFill>
              <a:latin typeface="Copperplate Gothic Bold" pitchFamily="34" charset="0"/>
            </a:endParaRPr>
          </a:p>
          <a:p>
            <a:pPr marL="857250" lvl="1" indent="-400050">
              <a:lnSpc>
                <a:spcPct val="150000"/>
              </a:lnSpc>
              <a:buFont typeface="+mj-lt"/>
              <a:buAutoNum type="romanUcPeriod"/>
              <a:defRPr/>
            </a:pPr>
            <a:r>
              <a:rPr lang="en-US" sz="1000" dirty="0">
                <a:solidFill>
                  <a:schemeClr val="bg1">
                    <a:lumMod val="50000"/>
                    <a:lumOff val="50000"/>
                  </a:schemeClr>
                </a:solidFill>
                <a:latin typeface="Copperplate Gothic Bold" pitchFamily="34" charset="0"/>
              </a:rPr>
              <a:t>ANALYSIS #3: </a:t>
            </a:r>
            <a:r>
              <a:rPr lang="en-US" sz="1000" dirty="0" smtClean="0">
                <a:solidFill>
                  <a:schemeClr val="bg1">
                    <a:lumMod val="50000"/>
                    <a:lumOff val="50000"/>
                  </a:schemeClr>
                </a:solidFill>
                <a:latin typeface="Copperplate Gothic Bold" pitchFamily="34" charset="0"/>
              </a:rPr>
              <a:t> BIM  Implementation </a:t>
            </a:r>
          </a:p>
          <a:p>
            <a:pPr marL="857250" lvl="1" indent="-400050">
              <a:lnSpc>
                <a:spcPct val="150000"/>
              </a:lnSpc>
              <a:buFont typeface="+mj-lt"/>
              <a:buAutoNum type="romanUcPeriod"/>
              <a:defRPr/>
            </a:pPr>
            <a:r>
              <a:rPr lang="en-US" sz="1000" dirty="0" smtClean="0">
                <a:solidFill>
                  <a:schemeClr val="bg1">
                    <a:lumMod val="50000"/>
                    <a:lumOff val="50000"/>
                  </a:schemeClr>
                </a:solidFill>
                <a:latin typeface="Copperplate Gothic Bold" pitchFamily="34" charset="0"/>
              </a:rPr>
              <a:t>ANALYSIS #4: ICRA Plan</a:t>
            </a:r>
          </a:p>
          <a:p>
            <a:pPr marL="1314450" lvl="2" indent="-400050">
              <a:lnSpc>
                <a:spcPct val="150000"/>
              </a:lnSpc>
              <a:buFont typeface="+mj-lt"/>
              <a:buAutoNum type="romanUcPeriod"/>
              <a:defRPr/>
            </a:pPr>
            <a:r>
              <a:rPr lang="en-US" sz="1000" dirty="0" smtClean="0">
                <a:solidFill>
                  <a:schemeClr val="bg1">
                    <a:lumMod val="50000"/>
                    <a:lumOff val="50000"/>
                  </a:schemeClr>
                </a:solidFill>
                <a:latin typeface="Copperplate Gothic Bold" pitchFamily="34" charset="0"/>
              </a:rPr>
              <a:t>ICRA Matrix</a:t>
            </a:r>
            <a:endParaRPr lang="en-US" sz="1000" dirty="0">
              <a:solidFill>
                <a:schemeClr val="bg1">
                  <a:lumMod val="50000"/>
                  <a:lumOff val="50000"/>
                </a:schemeClr>
              </a:solidFill>
              <a:latin typeface="Copperplate Gothic Bold" pitchFamily="34" charset="0"/>
            </a:endParaRPr>
          </a:p>
          <a:p>
            <a:pPr marL="1314450" lvl="2" indent="-400050">
              <a:lnSpc>
                <a:spcPct val="150000"/>
              </a:lnSpc>
              <a:buFont typeface="+mj-lt"/>
              <a:buAutoNum type="romanUcPeriod"/>
              <a:defRPr/>
            </a:pPr>
            <a:r>
              <a:rPr lang="en-US" sz="1000" dirty="0" smtClean="0">
                <a:solidFill>
                  <a:schemeClr val="bg1">
                    <a:lumMod val="50000"/>
                    <a:lumOff val="50000"/>
                  </a:schemeClr>
                </a:solidFill>
                <a:latin typeface="Copperplate Gothic Bold" pitchFamily="34" charset="0"/>
              </a:rPr>
              <a:t>Areas of Risk</a:t>
            </a:r>
          </a:p>
          <a:p>
            <a:pPr marL="1314450" lvl="2" indent="-400050">
              <a:lnSpc>
                <a:spcPct val="150000"/>
              </a:lnSpc>
              <a:buFont typeface="+mj-lt"/>
              <a:buAutoNum type="romanUcPeriod"/>
              <a:defRPr/>
            </a:pPr>
            <a:r>
              <a:rPr lang="en-US" sz="1000" dirty="0" smtClean="0">
                <a:solidFill>
                  <a:schemeClr val="bg1">
                    <a:lumMod val="50000"/>
                    <a:lumOff val="50000"/>
                  </a:schemeClr>
                </a:solidFill>
                <a:latin typeface="Copperplate Gothic Bold" pitchFamily="34" charset="0"/>
              </a:rPr>
              <a:t>Construction Precautions</a:t>
            </a:r>
            <a:endParaRPr lang="en-US" sz="1000" dirty="0">
              <a:solidFill>
                <a:schemeClr val="bg1">
                  <a:lumMod val="50000"/>
                  <a:lumOff val="50000"/>
                </a:schemeClr>
              </a:solidFill>
              <a:latin typeface="Copperplate Gothic Bold" pitchFamily="34" charset="0"/>
            </a:endParaRPr>
          </a:p>
          <a:p>
            <a:pPr marL="1314450" lvl="2" indent="-400050">
              <a:lnSpc>
                <a:spcPct val="150000"/>
              </a:lnSpc>
              <a:buFont typeface="+mj-lt"/>
              <a:buAutoNum type="romanUcPeriod"/>
              <a:defRPr/>
            </a:pPr>
            <a:r>
              <a:rPr lang="en-US" sz="1000" dirty="0" smtClean="0">
                <a:solidFill>
                  <a:schemeClr val="bg1">
                    <a:lumMod val="50000"/>
                    <a:lumOff val="50000"/>
                  </a:schemeClr>
                </a:solidFill>
                <a:latin typeface="Copperplate Gothic Bold" pitchFamily="34" charset="0"/>
              </a:rPr>
              <a:t>Mechanical Impact</a:t>
            </a:r>
          </a:p>
          <a:p>
            <a:pPr marL="857250" lvl="1" indent="-400050">
              <a:lnSpc>
                <a:spcPct val="150000"/>
              </a:lnSpc>
              <a:buFont typeface="+mj-lt"/>
              <a:buAutoNum type="romanUcPeriod"/>
              <a:defRPr/>
            </a:pPr>
            <a:r>
              <a:rPr lang="en-US" sz="1000" dirty="0" smtClean="0">
                <a:latin typeface="Copperplate Gothic Bold" pitchFamily="34" charset="0"/>
              </a:rPr>
              <a:t>LESSONS </a:t>
            </a:r>
            <a:r>
              <a:rPr lang="en-US" sz="1000" dirty="0">
                <a:latin typeface="Copperplate Gothic Bold" pitchFamily="34" charset="0"/>
              </a:rPr>
              <a:t>LEARNED</a:t>
            </a:r>
          </a:p>
          <a:p>
            <a:pPr marL="857250" lvl="1" indent="-400050">
              <a:lnSpc>
                <a:spcPct val="150000"/>
              </a:lnSpc>
              <a:buFont typeface="+mj-lt"/>
              <a:buAutoNum type="romanUcPeriod"/>
              <a:defRPr/>
            </a:pPr>
            <a:r>
              <a:rPr lang="en-US" sz="1000" dirty="0">
                <a:solidFill>
                  <a:schemeClr val="bg1">
                    <a:lumMod val="50000"/>
                    <a:lumOff val="50000"/>
                  </a:schemeClr>
                </a:solidFill>
                <a:latin typeface="Copperplate Gothic Bold" pitchFamily="34" charset="0"/>
              </a:rPr>
              <a:t>ACKNOWLEDGEMENTS </a:t>
            </a:r>
            <a:endParaRPr lang="en-US" sz="1400" dirty="0" smtClean="0">
              <a:solidFill>
                <a:schemeClr val="bg1">
                  <a:lumMod val="50000"/>
                  <a:lumOff val="50000"/>
                </a:schemeClr>
              </a:solidFill>
              <a:latin typeface="Copperplate Gothic Bold" pitchFamily="34" charset="0"/>
            </a:endParaRPr>
          </a:p>
          <a:p>
            <a:pPr marL="857250" lvl="1" indent="-400050">
              <a:lnSpc>
                <a:spcPct val="150000"/>
              </a:lnSpc>
              <a:buFont typeface="+mj-lt"/>
              <a:buAutoNum type="romanUcPeriod"/>
              <a:defRPr/>
            </a:pPr>
            <a:endParaRPr lang="en-US" sz="1400" dirty="0">
              <a:latin typeface="Copperplate Gothic Bold" pitchFamily="34" charset="0"/>
            </a:endParaRPr>
          </a:p>
          <a:p>
            <a:pPr marL="857250" lvl="1" indent="-400050">
              <a:lnSpc>
                <a:spcPct val="125000"/>
              </a:lnSpc>
              <a:defRPr/>
            </a:pPr>
            <a:endParaRPr lang="en-US" sz="1050" dirty="0">
              <a:latin typeface="Copperplate Gothic Bold" pitchFamily="34" charset="0"/>
            </a:endParaRPr>
          </a:p>
          <a:p>
            <a:pPr marL="857250" lvl="1" indent="-400050">
              <a:lnSpc>
                <a:spcPct val="125000"/>
              </a:lnSpc>
              <a:defRPr/>
            </a:pPr>
            <a:endParaRPr lang="en-US" sz="1050" dirty="0">
              <a:latin typeface="Copperplate Gothic Bold" pitchFamily="34" charset="0"/>
            </a:endParaRPr>
          </a:p>
          <a:p>
            <a:pPr marL="857250" lvl="1" indent="-400050">
              <a:lnSpc>
                <a:spcPct val="125000"/>
              </a:lnSpc>
              <a:defRPr/>
            </a:pPr>
            <a:endParaRPr lang="en-US" sz="1050" dirty="0">
              <a:latin typeface="Copperplate Gothic Bold" pitchFamily="34" charset="0"/>
            </a:endParaRPr>
          </a:p>
        </p:txBody>
      </p:sp>
      <p:cxnSp>
        <p:nvCxnSpPr>
          <p:cNvPr id="8" name="Straight Connector 7"/>
          <p:cNvCxnSpPr/>
          <p:nvPr/>
        </p:nvCxnSpPr>
        <p:spPr>
          <a:xfrm rot="5400000" flipH="1" flipV="1">
            <a:off x="914400" y="3962400"/>
            <a:ext cx="57912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0" y="1066800"/>
            <a:ext cx="27432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5400000" flipH="1" flipV="1">
            <a:off x="8610600" y="533400"/>
            <a:ext cx="10668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5400000" flipH="1" flipV="1">
            <a:off x="17754600" y="533400"/>
            <a:ext cx="10668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10042072" y="1295400"/>
            <a:ext cx="7848600" cy="5355312"/>
          </a:xfrm>
          <a:prstGeom prst="rect">
            <a:avLst/>
          </a:prstGeom>
          <a:noFill/>
        </p:spPr>
        <p:txBody>
          <a:bodyPr>
            <a:spAutoFit/>
          </a:bodyPr>
          <a:lstStyle/>
          <a:p>
            <a:pPr>
              <a:defRPr/>
            </a:pPr>
            <a:r>
              <a:rPr lang="en-US" sz="1800" b="1" dirty="0" smtClean="0">
                <a:solidFill>
                  <a:schemeClr val="bg1">
                    <a:lumMod val="50000"/>
                    <a:lumOff val="50000"/>
                  </a:schemeClr>
                </a:solidFill>
                <a:latin typeface="Copperplate Gothic Bold" pitchFamily="34" charset="0"/>
              </a:rPr>
              <a:t>ANALYSIS </a:t>
            </a:r>
            <a:r>
              <a:rPr lang="en-US" sz="1800" b="1" dirty="0">
                <a:solidFill>
                  <a:schemeClr val="bg1">
                    <a:lumMod val="50000"/>
                    <a:lumOff val="50000"/>
                  </a:schemeClr>
                </a:solidFill>
                <a:latin typeface="Copperplate Gothic Bold" pitchFamily="34" charset="0"/>
              </a:rPr>
              <a:t>#1: RE-SEQUENCING PHASING</a:t>
            </a:r>
          </a:p>
          <a:p>
            <a:pPr marL="742950" lvl="1" indent="-285750">
              <a:buFont typeface="Arial" pitchFamily="34" charset="0"/>
              <a:buChar char="•"/>
            </a:pPr>
            <a:r>
              <a:rPr lang="en-US" sz="1800" dirty="0">
                <a:latin typeface="Copperplate Gothic Bold" pitchFamily="34" charset="0"/>
              </a:rPr>
              <a:t>Project Finishing 13 weeks ahead of original schedule</a:t>
            </a:r>
          </a:p>
          <a:p>
            <a:pPr marL="742950" lvl="1" indent="-285750">
              <a:buFont typeface="Arial" pitchFamily="34" charset="0"/>
              <a:buChar char="•"/>
            </a:pPr>
            <a:r>
              <a:rPr lang="en-US" sz="1800" dirty="0">
                <a:latin typeface="Copperplate Gothic Bold" pitchFamily="34" charset="0"/>
              </a:rPr>
              <a:t>Personal saving due to less time needed on project</a:t>
            </a:r>
          </a:p>
          <a:p>
            <a:pPr marL="1200150" lvl="2" indent="-285750">
              <a:buFont typeface="Arial" pitchFamily="34" charset="0"/>
              <a:buChar char="•"/>
            </a:pPr>
            <a:r>
              <a:rPr lang="en-US" sz="1800" dirty="0">
                <a:latin typeface="Copperplate Gothic Bold" pitchFamily="34" charset="0"/>
              </a:rPr>
              <a:t>Over $110,000 saved</a:t>
            </a:r>
          </a:p>
          <a:p>
            <a:pPr marL="742950" lvl="1" indent="-285750">
              <a:buFont typeface="Arial" pitchFamily="34" charset="0"/>
              <a:buChar char="•"/>
            </a:pPr>
            <a:r>
              <a:rPr lang="en-US" sz="1800" dirty="0">
                <a:latin typeface="Copperplate Gothic Bold" pitchFamily="34" charset="0"/>
              </a:rPr>
              <a:t>General Conditions savings from less time renting equipment and other operational cost</a:t>
            </a:r>
          </a:p>
          <a:p>
            <a:pPr marL="1200150" lvl="2" indent="-285750">
              <a:buFont typeface="Arial" pitchFamily="34" charset="0"/>
              <a:buChar char="•"/>
            </a:pPr>
            <a:r>
              <a:rPr lang="en-US" sz="1800" dirty="0">
                <a:latin typeface="Copperplate Gothic Bold" pitchFamily="34" charset="0"/>
              </a:rPr>
              <a:t>Total General conditions saved = $32,000 </a:t>
            </a:r>
          </a:p>
          <a:p>
            <a:pPr marL="742950" lvl="1" indent="-285750">
              <a:buFont typeface="Arial" pitchFamily="34" charset="0"/>
              <a:buChar char="•"/>
              <a:defRPr/>
            </a:pPr>
            <a:r>
              <a:rPr lang="en-US" sz="1800" dirty="0">
                <a:latin typeface="Copperplate Gothic Bold" pitchFamily="34" charset="0"/>
              </a:rPr>
              <a:t>Total Savings approx. $140,000</a:t>
            </a:r>
          </a:p>
          <a:p>
            <a:pPr>
              <a:defRPr/>
            </a:pPr>
            <a:endParaRPr lang="en-US" sz="1800" b="1" dirty="0">
              <a:solidFill>
                <a:schemeClr val="bg1">
                  <a:lumMod val="50000"/>
                  <a:lumOff val="50000"/>
                </a:schemeClr>
              </a:solidFill>
              <a:latin typeface="Copperplate Gothic Bold" pitchFamily="34" charset="0"/>
            </a:endParaRPr>
          </a:p>
          <a:p>
            <a:pPr>
              <a:defRPr/>
            </a:pPr>
            <a:r>
              <a:rPr lang="en-US" sz="1800" b="1" dirty="0">
                <a:solidFill>
                  <a:schemeClr val="bg1">
                    <a:lumMod val="50000"/>
                    <a:lumOff val="50000"/>
                  </a:schemeClr>
                </a:solidFill>
                <a:latin typeface="Copperplate Gothic Bold" pitchFamily="34" charset="0"/>
              </a:rPr>
              <a:t>ANALYSIS #2: PRECAST FAÇADE </a:t>
            </a:r>
          </a:p>
          <a:p>
            <a:pPr lvl="1">
              <a:buFont typeface="Arial" pitchFamily="34" charset="0"/>
              <a:buChar char="•"/>
              <a:defRPr/>
            </a:pPr>
            <a:r>
              <a:rPr lang="en-US" sz="1800" dirty="0">
                <a:latin typeface="Copperplate Gothic Bold" pitchFamily="34" charset="0"/>
              </a:rPr>
              <a:t>  </a:t>
            </a:r>
            <a:r>
              <a:rPr lang="en-US" sz="1800" dirty="0" smtClean="0">
                <a:latin typeface="Copperplate Gothic Bold" pitchFamily="34" charset="0"/>
              </a:rPr>
              <a:t>Precast </a:t>
            </a:r>
            <a:r>
              <a:rPr lang="en-US" sz="1800" dirty="0">
                <a:latin typeface="Copperplate Gothic Bold" pitchFamily="34" charset="0"/>
              </a:rPr>
              <a:t>façade reduces schedule and cost</a:t>
            </a:r>
          </a:p>
          <a:p>
            <a:pPr lvl="1">
              <a:buFont typeface="Arial" pitchFamily="34" charset="0"/>
              <a:buChar char="•"/>
              <a:defRPr/>
            </a:pPr>
            <a:r>
              <a:rPr lang="en-US" sz="1800" dirty="0">
                <a:latin typeface="Copperplate Gothic Bold" pitchFamily="34" charset="0"/>
              </a:rPr>
              <a:t>  Eliminates site congestion and inefficiencies</a:t>
            </a:r>
          </a:p>
          <a:p>
            <a:pPr lvl="1">
              <a:buFont typeface="Arial" pitchFamily="34" charset="0"/>
              <a:buChar char="•"/>
              <a:defRPr/>
            </a:pPr>
            <a:r>
              <a:rPr lang="en-US" sz="1800" dirty="0">
                <a:latin typeface="Copperplate Gothic Bold" pitchFamily="34" charset="0"/>
              </a:rPr>
              <a:t>  Possible reduction of structural spandrel </a:t>
            </a:r>
            <a:r>
              <a:rPr lang="en-US" sz="1800" dirty="0" smtClean="0">
                <a:latin typeface="Copperplate Gothic Bold" pitchFamily="34" charset="0"/>
              </a:rPr>
              <a:t>beams</a:t>
            </a:r>
          </a:p>
          <a:p>
            <a:pPr lvl="1">
              <a:buFont typeface="Arial" pitchFamily="34" charset="0"/>
              <a:buChar char="•"/>
              <a:defRPr/>
            </a:pPr>
            <a:r>
              <a:rPr lang="en-US" sz="1800" dirty="0">
                <a:latin typeface="Copperplate Gothic Bold" pitchFamily="34" charset="0"/>
              </a:rPr>
              <a:t> </a:t>
            </a:r>
            <a:r>
              <a:rPr lang="en-US" sz="1800" dirty="0" smtClean="0">
                <a:latin typeface="Copperplate Gothic Bold" pitchFamily="34" charset="0"/>
              </a:rPr>
              <a:t> Precast saves $15,000 &amp; 15 days off schedule</a:t>
            </a:r>
          </a:p>
          <a:p>
            <a:pPr lvl="1">
              <a:buFont typeface="Arial" pitchFamily="34" charset="0"/>
              <a:buChar char="•"/>
              <a:defRPr/>
            </a:pPr>
            <a:r>
              <a:rPr lang="en-US" sz="1800" dirty="0">
                <a:latin typeface="Copperplate Gothic Bold" pitchFamily="34" charset="0"/>
              </a:rPr>
              <a:t> </a:t>
            </a:r>
            <a:r>
              <a:rPr lang="en-US" sz="1800" dirty="0" smtClean="0">
                <a:latin typeface="Copperplate Gothic Bold" pitchFamily="34" charset="0"/>
              </a:rPr>
              <a:t> Precast would case local workers to lose work</a:t>
            </a:r>
            <a:endParaRPr lang="en-US" sz="1800" dirty="0">
              <a:latin typeface="Copperplate Gothic Bold" pitchFamily="34" charset="0"/>
            </a:endParaRPr>
          </a:p>
          <a:p>
            <a:pPr>
              <a:defRPr/>
            </a:pPr>
            <a:endParaRPr lang="en-US" sz="1800" b="1" dirty="0">
              <a:solidFill>
                <a:schemeClr val="bg1">
                  <a:lumMod val="50000"/>
                  <a:lumOff val="50000"/>
                </a:schemeClr>
              </a:solidFill>
              <a:latin typeface="Copperplate Gothic Bold" pitchFamily="34" charset="0"/>
            </a:endParaRPr>
          </a:p>
          <a:p>
            <a:pPr>
              <a:defRPr/>
            </a:pPr>
            <a:r>
              <a:rPr lang="en-US" sz="1800" dirty="0" smtClean="0">
                <a:latin typeface="Copperplate Gothic Bold" pitchFamily="34" charset="0"/>
              </a:rPr>
              <a:t> </a:t>
            </a:r>
            <a:endParaRPr lang="en-US" sz="1800" dirty="0">
              <a:latin typeface="Copperplate Gothic Bold" pitchFamily="34" charset="0"/>
            </a:endParaRPr>
          </a:p>
          <a:p>
            <a:pPr lvl="1">
              <a:defRPr/>
            </a:pPr>
            <a:endParaRPr lang="en-US" sz="1800" dirty="0" smtClean="0">
              <a:latin typeface="Copperplate Gothic Bold" pitchFamily="34" charset="0"/>
            </a:endParaRPr>
          </a:p>
        </p:txBody>
      </p:sp>
      <p:pic>
        <p:nvPicPr>
          <p:cNvPr id="23581" name="Picture 52" descr="penns state logo.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4800" y="228600"/>
            <a:ext cx="1114425" cy="593725"/>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23582" name="Picture 53" descr="penns state logo.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6012775" y="228600"/>
            <a:ext cx="1114425" cy="593725"/>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23584" name="TextBox 39"/>
          <p:cNvSpPr txBox="1">
            <a:spLocks noChangeArrowheads="1"/>
          </p:cNvSpPr>
          <p:nvPr/>
        </p:nvSpPr>
        <p:spPr bwMode="auto">
          <a:xfrm>
            <a:off x="26822400" y="6473825"/>
            <a:ext cx="457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200">
                <a:solidFill>
                  <a:schemeClr val="tx1"/>
                </a:solidFill>
                <a:latin typeface="Arial" charset="0"/>
              </a:defRPr>
            </a:lvl1pPr>
            <a:lvl2pPr marL="742950" indent="-285750" eaLnBrk="0" hangingPunct="0">
              <a:defRPr sz="2200">
                <a:solidFill>
                  <a:schemeClr val="tx1"/>
                </a:solidFill>
                <a:latin typeface="Arial" charset="0"/>
              </a:defRPr>
            </a:lvl2pPr>
            <a:lvl3pPr marL="1143000" indent="-228600" eaLnBrk="0" hangingPunct="0">
              <a:defRPr sz="2200">
                <a:solidFill>
                  <a:schemeClr val="tx1"/>
                </a:solidFill>
                <a:latin typeface="Arial" charset="0"/>
              </a:defRPr>
            </a:lvl3pPr>
            <a:lvl4pPr marL="1600200" indent="-228600" eaLnBrk="0" hangingPunct="0">
              <a:defRPr sz="2200">
                <a:solidFill>
                  <a:schemeClr val="tx1"/>
                </a:solidFill>
                <a:latin typeface="Arial" charset="0"/>
              </a:defRPr>
            </a:lvl4pPr>
            <a:lvl5pPr marL="2057400" indent="-228600" eaLnBrk="0" hangingPunct="0">
              <a:defRPr sz="2200">
                <a:solidFill>
                  <a:schemeClr val="tx1"/>
                </a:solidFill>
                <a:latin typeface="Arial" charset="0"/>
              </a:defRPr>
            </a:lvl5pPr>
            <a:lvl6pPr marL="2514600" indent="-228600" eaLnBrk="0" fontAlgn="base" hangingPunct="0">
              <a:spcBef>
                <a:spcPct val="0"/>
              </a:spcBef>
              <a:spcAft>
                <a:spcPct val="0"/>
              </a:spcAft>
              <a:defRPr sz="2200">
                <a:solidFill>
                  <a:schemeClr val="tx1"/>
                </a:solidFill>
                <a:latin typeface="Arial" charset="0"/>
              </a:defRPr>
            </a:lvl6pPr>
            <a:lvl7pPr marL="2971800" indent="-228600" eaLnBrk="0" fontAlgn="base" hangingPunct="0">
              <a:spcBef>
                <a:spcPct val="0"/>
              </a:spcBef>
              <a:spcAft>
                <a:spcPct val="0"/>
              </a:spcAft>
              <a:defRPr sz="2200">
                <a:solidFill>
                  <a:schemeClr val="tx1"/>
                </a:solidFill>
                <a:latin typeface="Arial" charset="0"/>
              </a:defRPr>
            </a:lvl7pPr>
            <a:lvl8pPr marL="3429000" indent="-228600" eaLnBrk="0" fontAlgn="base" hangingPunct="0">
              <a:spcBef>
                <a:spcPct val="0"/>
              </a:spcBef>
              <a:spcAft>
                <a:spcPct val="0"/>
              </a:spcAft>
              <a:defRPr sz="2200">
                <a:solidFill>
                  <a:schemeClr val="tx1"/>
                </a:solidFill>
                <a:latin typeface="Arial" charset="0"/>
              </a:defRPr>
            </a:lvl8pPr>
            <a:lvl9pPr marL="3886200" indent="-228600" eaLnBrk="0" fontAlgn="base" hangingPunct="0">
              <a:spcBef>
                <a:spcPct val="0"/>
              </a:spcBef>
              <a:spcAft>
                <a:spcPct val="0"/>
              </a:spcAft>
              <a:defRPr sz="2200">
                <a:solidFill>
                  <a:schemeClr val="tx1"/>
                </a:solidFill>
                <a:latin typeface="Arial" charset="0"/>
              </a:defRPr>
            </a:lvl9pPr>
          </a:lstStyle>
          <a:p>
            <a:pPr eaLnBrk="1" hangingPunct="1"/>
            <a:fld id="{FBBAE181-011A-42DE-B96B-556D36D4FE92}" type="slidenum">
              <a:rPr lang="en-US" sz="1400" b="1">
                <a:latin typeface="Copperplate Gothic Bold" pitchFamily="34" charset="0"/>
              </a:rPr>
              <a:pPr eaLnBrk="1" hangingPunct="1"/>
              <a:t>33</a:t>
            </a:fld>
            <a:endParaRPr lang="en-US" sz="1400" b="1">
              <a:latin typeface="Copperplate Gothic Bold" pitchFamily="34" charset="0"/>
            </a:endParaRPr>
          </a:p>
        </p:txBody>
      </p:sp>
      <p:pic>
        <p:nvPicPr>
          <p:cNvPr id="36" name="Picture 35"/>
          <p:cNvPicPr/>
          <p:nvPr/>
        </p:nvPicPr>
        <p:blipFill>
          <a:blip r:embed="rId4">
            <a:extLst>
              <a:ext uri="{28A0092B-C50C-407E-A947-70E740481C1C}">
                <a14:useLocalDpi xmlns:a14="http://schemas.microsoft.com/office/drawing/2010/main" val="0"/>
              </a:ext>
            </a:extLst>
          </a:blip>
          <a:srcRect/>
          <a:stretch>
            <a:fillRect/>
          </a:stretch>
        </p:blipFill>
        <p:spPr bwMode="auto">
          <a:xfrm>
            <a:off x="1419225" y="6170610"/>
            <a:ext cx="1728788" cy="457200"/>
          </a:xfrm>
          <a:prstGeom prst="rect">
            <a:avLst/>
          </a:prstGeom>
          <a:noFill/>
          <a:ln>
            <a:noFill/>
          </a:ln>
        </p:spPr>
      </p:pic>
      <p:pic>
        <p:nvPicPr>
          <p:cNvPr id="37" name="Picture 36"/>
          <p:cNvPicPr/>
          <p:nvPr/>
        </p:nvPicPr>
        <p:blipFill>
          <a:blip r:embed="rId5">
            <a:extLst>
              <a:ext uri="{28A0092B-C50C-407E-A947-70E740481C1C}">
                <a14:useLocalDpi xmlns:a14="http://schemas.microsoft.com/office/drawing/2010/main" val="0"/>
              </a:ext>
            </a:extLst>
          </a:blip>
          <a:srcRect/>
          <a:stretch>
            <a:fillRect/>
          </a:stretch>
        </p:blipFill>
        <p:spPr bwMode="auto">
          <a:xfrm>
            <a:off x="570819" y="6170610"/>
            <a:ext cx="582386" cy="457201"/>
          </a:xfrm>
          <a:prstGeom prst="rect">
            <a:avLst/>
          </a:prstGeom>
          <a:noFill/>
          <a:ln>
            <a:noFill/>
          </a:ln>
        </p:spPr>
      </p:pic>
      <p:sp>
        <p:nvSpPr>
          <p:cNvPr id="2" name="Rectangle 1"/>
          <p:cNvSpPr/>
          <p:nvPr/>
        </p:nvSpPr>
        <p:spPr>
          <a:xfrm>
            <a:off x="18873786" y="1156900"/>
            <a:ext cx="7948613" cy="1292662"/>
          </a:xfrm>
          <a:prstGeom prst="rect">
            <a:avLst/>
          </a:prstGeom>
        </p:spPr>
        <p:txBody>
          <a:bodyPr wrap="square">
            <a:spAutoFit/>
          </a:bodyPr>
          <a:lstStyle/>
          <a:p>
            <a:endParaRPr lang="en-US" sz="1400" dirty="0">
              <a:latin typeface="Copperplate Gothic Bold" pitchFamily="34" charset="0"/>
            </a:endParaRPr>
          </a:p>
          <a:p>
            <a:endParaRPr lang="en-US" sz="1600" dirty="0" smtClean="0">
              <a:latin typeface="Copperplate Gothic Bold" pitchFamily="34" charset="0"/>
            </a:endParaRPr>
          </a:p>
          <a:p>
            <a:endParaRPr lang="en-US" sz="1600" dirty="0">
              <a:latin typeface="Copperplate Gothic Bold" pitchFamily="34" charset="0"/>
            </a:endParaRPr>
          </a:p>
          <a:p>
            <a:endParaRPr lang="en-US" sz="1600" dirty="0" smtClean="0">
              <a:latin typeface="Copperplate Gothic Bold" pitchFamily="34" charset="0"/>
            </a:endParaRPr>
          </a:p>
          <a:p>
            <a:endParaRPr lang="en-US" sz="1600" dirty="0">
              <a:latin typeface="Copperplate Gothic Bold" pitchFamily="34" charset="0"/>
            </a:endParaRPr>
          </a:p>
        </p:txBody>
      </p:sp>
      <p:sp>
        <p:nvSpPr>
          <p:cNvPr id="3" name="Rectangle 2"/>
          <p:cNvSpPr/>
          <p:nvPr/>
        </p:nvSpPr>
        <p:spPr>
          <a:xfrm>
            <a:off x="18779556" y="1524000"/>
            <a:ext cx="8137072" cy="4801314"/>
          </a:xfrm>
          <a:prstGeom prst="rect">
            <a:avLst/>
          </a:prstGeom>
        </p:spPr>
        <p:txBody>
          <a:bodyPr wrap="square">
            <a:spAutoFit/>
          </a:bodyPr>
          <a:lstStyle/>
          <a:p>
            <a:pPr>
              <a:defRPr/>
            </a:pPr>
            <a:r>
              <a:rPr lang="en-US" sz="1800" b="1" dirty="0">
                <a:solidFill>
                  <a:schemeClr val="bg1">
                    <a:lumMod val="50000"/>
                    <a:lumOff val="50000"/>
                  </a:schemeClr>
                </a:solidFill>
                <a:latin typeface="Copperplate Gothic Bold" pitchFamily="34" charset="0"/>
              </a:rPr>
              <a:t>ANALYSIS #3: BIM IMPLEMENTATION</a:t>
            </a:r>
          </a:p>
          <a:p>
            <a:pPr marL="742950" lvl="1" indent="-285750">
              <a:buFont typeface="Arial" pitchFamily="34" charset="0"/>
              <a:buChar char="•"/>
              <a:defRPr/>
            </a:pPr>
            <a:r>
              <a:rPr lang="en-US" sz="1800" dirty="0" smtClean="0">
                <a:latin typeface="Copperplate Gothic Bold" pitchFamily="34" charset="0"/>
              </a:rPr>
              <a:t>Saint Vincent would benefit by implementing BIM</a:t>
            </a:r>
          </a:p>
          <a:p>
            <a:pPr marL="742950" lvl="1" indent="-285750">
              <a:buFont typeface="Arial" pitchFamily="34" charset="0"/>
              <a:buChar char="•"/>
              <a:defRPr/>
            </a:pPr>
            <a:r>
              <a:rPr lang="en-US" sz="1800" dirty="0" smtClean="0">
                <a:latin typeface="Copperplate Gothic Bold" pitchFamily="34" charset="0"/>
              </a:rPr>
              <a:t>BIM has many advantages </a:t>
            </a:r>
          </a:p>
          <a:p>
            <a:pPr marL="1200150" lvl="2" indent="-285750">
              <a:buFont typeface="Arial" pitchFamily="34" charset="0"/>
              <a:buChar char="•"/>
              <a:defRPr/>
            </a:pPr>
            <a:r>
              <a:rPr lang="en-US" sz="1800" dirty="0" smtClean="0">
                <a:latin typeface="Copperplate Gothic Bold" pitchFamily="34" charset="0"/>
              </a:rPr>
              <a:t>Improved coordination</a:t>
            </a:r>
          </a:p>
          <a:p>
            <a:pPr marL="1200150" lvl="2" indent="-285750">
              <a:buFont typeface="Arial" pitchFamily="34" charset="0"/>
              <a:buChar char="•"/>
              <a:defRPr/>
            </a:pPr>
            <a:r>
              <a:rPr lang="en-US" sz="1800" dirty="0" smtClean="0">
                <a:latin typeface="Copperplate Gothic Bold" pitchFamily="34" charset="0"/>
              </a:rPr>
              <a:t>3D visualization</a:t>
            </a:r>
          </a:p>
          <a:p>
            <a:pPr marL="1200150" lvl="2" indent="-285750">
              <a:buFont typeface="Arial" pitchFamily="34" charset="0"/>
              <a:buChar char="•"/>
              <a:defRPr/>
            </a:pPr>
            <a:r>
              <a:rPr lang="en-US" sz="1800" dirty="0" smtClean="0">
                <a:latin typeface="Copperplate Gothic Bold" pitchFamily="34" charset="0"/>
              </a:rPr>
              <a:t>Clash detection</a:t>
            </a:r>
          </a:p>
          <a:p>
            <a:pPr lvl="2">
              <a:defRPr/>
            </a:pPr>
            <a:endParaRPr lang="en-US" sz="1800" dirty="0">
              <a:latin typeface="Copperplate Gothic Bold" pitchFamily="34" charset="0"/>
            </a:endParaRPr>
          </a:p>
          <a:p>
            <a:pPr>
              <a:defRPr/>
            </a:pPr>
            <a:endParaRPr lang="en-US" sz="1800" b="1" dirty="0">
              <a:solidFill>
                <a:schemeClr val="bg1">
                  <a:lumMod val="50000"/>
                  <a:lumOff val="50000"/>
                </a:schemeClr>
              </a:solidFill>
              <a:latin typeface="Copperplate Gothic Bold" pitchFamily="34" charset="0"/>
            </a:endParaRPr>
          </a:p>
          <a:p>
            <a:pPr>
              <a:defRPr/>
            </a:pPr>
            <a:r>
              <a:rPr lang="en-US" sz="1800" b="1" dirty="0">
                <a:solidFill>
                  <a:schemeClr val="bg1">
                    <a:lumMod val="50000"/>
                    <a:lumOff val="50000"/>
                  </a:schemeClr>
                </a:solidFill>
                <a:latin typeface="Copperplate Gothic Bold" pitchFamily="34" charset="0"/>
              </a:rPr>
              <a:t>ANALYSIS #4: ICRA PLAN</a:t>
            </a:r>
            <a:endParaRPr lang="en-US" sz="1800" dirty="0">
              <a:latin typeface="Copperplate Gothic Bold" pitchFamily="34" charset="0"/>
            </a:endParaRPr>
          </a:p>
          <a:p>
            <a:pPr marL="742950" lvl="1" indent="-285750">
              <a:buFont typeface="Arial" pitchFamily="34" charset="0"/>
              <a:buChar char="•"/>
              <a:defRPr/>
            </a:pPr>
            <a:r>
              <a:rPr lang="en-US" sz="1800" dirty="0" smtClean="0">
                <a:latin typeface="Copperplate Gothic Bold" pitchFamily="34" charset="0"/>
              </a:rPr>
              <a:t>ICRA </a:t>
            </a:r>
            <a:r>
              <a:rPr lang="en-US" sz="1800" dirty="0">
                <a:latin typeface="Copperplate Gothic Bold" pitchFamily="34" charset="0"/>
              </a:rPr>
              <a:t>Plan for Saint Vincent </a:t>
            </a:r>
            <a:r>
              <a:rPr lang="en-US" sz="1800" dirty="0" smtClean="0">
                <a:latin typeface="Copperplate Gothic Bold" pitchFamily="34" charset="0"/>
              </a:rPr>
              <a:t>Project</a:t>
            </a:r>
          </a:p>
          <a:p>
            <a:pPr marL="742950" lvl="1" indent="-285750">
              <a:buFont typeface="Arial" pitchFamily="34" charset="0"/>
              <a:buChar char="•"/>
              <a:defRPr/>
            </a:pPr>
            <a:r>
              <a:rPr lang="en-US" sz="1800" dirty="0" smtClean="0">
                <a:latin typeface="Copperplate Gothic Bold" pitchFamily="34" charset="0"/>
              </a:rPr>
              <a:t>Saint Vincent construction type is D</a:t>
            </a:r>
          </a:p>
          <a:p>
            <a:pPr marL="742950" lvl="1" indent="-285750">
              <a:buFont typeface="Arial" pitchFamily="34" charset="0"/>
              <a:buChar char="•"/>
              <a:defRPr/>
            </a:pPr>
            <a:r>
              <a:rPr lang="en-US" sz="1800" dirty="0" smtClean="0">
                <a:latin typeface="Copperplate Gothic Bold" pitchFamily="34" charset="0"/>
              </a:rPr>
              <a:t>The hospital has both High &amp; lower areas of risk</a:t>
            </a:r>
          </a:p>
          <a:p>
            <a:pPr marL="1200150" lvl="2" indent="-285750">
              <a:buFont typeface="Arial" pitchFamily="34" charset="0"/>
              <a:buChar char="•"/>
              <a:defRPr/>
            </a:pPr>
            <a:r>
              <a:rPr lang="en-US" sz="1800" dirty="0" smtClean="0">
                <a:latin typeface="Copperplate Gothic Bold" pitchFamily="34" charset="0"/>
              </a:rPr>
              <a:t>Need to meet requirements for higher risk</a:t>
            </a:r>
          </a:p>
          <a:p>
            <a:pPr marL="742950" lvl="1" indent="-285750">
              <a:buFont typeface="Arial" pitchFamily="34" charset="0"/>
              <a:buChar char="•"/>
              <a:defRPr/>
            </a:pPr>
            <a:r>
              <a:rPr lang="en-US" sz="1800" dirty="0" smtClean="0">
                <a:latin typeface="Copperplate Gothic Bold" pitchFamily="34" charset="0"/>
              </a:rPr>
              <a:t>Saint </a:t>
            </a:r>
            <a:r>
              <a:rPr lang="en-US" sz="1800" dirty="0">
                <a:latin typeface="Copperplate Gothic Bold" pitchFamily="34" charset="0"/>
              </a:rPr>
              <a:t>Vincent project is Class IV</a:t>
            </a:r>
          </a:p>
          <a:p>
            <a:pPr marL="742950" lvl="1" indent="-285750">
              <a:buFont typeface="Arial" pitchFamily="34" charset="0"/>
              <a:buChar char="•"/>
              <a:defRPr/>
            </a:pPr>
            <a:r>
              <a:rPr lang="en-US" sz="1800" dirty="0" smtClean="0">
                <a:latin typeface="Copperplate Gothic Bold" pitchFamily="34" charset="0"/>
              </a:rPr>
              <a:t>Mechanical </a:t>
            </a:r>
            <a:r>
              <a:rPr lang="en-US" sz="1800" dirty="0">
                <a:latin typeface="Copperplate Gothic Bold" pitchFamily="34" charset="0"/>
              </a:rPr>
              <a:t>Calculations </a:t>
            </a:r>
            <a:r>
              <a:rPr lang="en-US" sz="1800" dirty="0" smtClean="0">
                <a:latin typeface="Copperplate Gothic Bold" pitchFamily="34" charset="0"/>
              </a:rPr>
              <a:t>check that </a:t>
            </a:r>
            <a:r>
              <a:rPr lang="en-US" sz="1800" dirty="0">
                <a:latin typeface="Copperplate Gothic Bold" pitchFamily="34" charset="0"/>
              </a:rPr>
              <a:t>system </a:t>
            </a:r>
            <a:r>
              <a:rPr lang="en-US" sz="1800" dirty="0" smtClean="0">
                <a:latin typeface="Copperplate Gothic Bold" pitchFamily="34" charset="0"/>
              </a:rPr>
              <a:t>sizing enough  </a:t>
            </a:r>
            <a:endParaRPr lang="en-US" sz="1800" dirty="0">
              <a:latin typeface="Copperplate Gothic Bold" pitchFamily="34" charset="0"/>
            </a:endParaRPr>
          </a:p>
          <a:p>
            <a:pPr lvl="1">
              <a:defRPr/>
            </a:pPr>
            <a:endParaRPr lang="en-US" sz="1800" dirty="0">
              <a:latin typeface="Copperplate Gothic Bold" pitchFamily="34" charset="0"/>
            </a:endParaRPr>
          </a:p>
        </p:txBody>
      </p:sp>
      <p:pic>
        <p:nvPicPr>
          <p:cNvPr id="26626"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529536" y="4284986"/>
            <a:ext cx="2188839" cy="21888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76799" y="1405467"/>
            <a:ext cx="3494314" cy="258391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378990397"/>
      </p:ext>
    </p:extLst>
  </p:cSld>
  <p:clrMapOvr>
    <a:masterClrMapping/>
  </p:clrMapOvr>
  <p:transition spd="med">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p:cNvSpPr txBox="1"/>
          <p:nvPr/>
        </p:nvSpPr>
        <p:spPr>
          <a:xfrm>
            <a:off x="18288000" y="0"/>
            <a:ext cx="9144000" cy="1077913"/>
          </a:xfrm>
          <a:prstGeom prst="rect">
            <a:avLst/>
          </a:prstGeom>
          <a:gradFill flip="none" rotWithShape="1">
            <a:gsLst>
              <a:gs pos="0">
                <a:srgbClr val="2E5C8E">
                  <a:shade val="30000"/>
                  <a:satMod val="115000"/>
                </a:srgbClr>
              </a:gs>
              <a:gs pos="50000">
                <a:srgbClr val="2E5C8E">
                  <a:shade val="67500"/>
                  <a:satMod val="115000"/>
                </a:srgbClr>
              </a:gs>
              <a:gs pos="100000">
                <a:srgbClr val="2E5C8E">
                  <a:shade val="100000"/>
                  <a:satMod val="115000"/>
                </a:srgbClr>
              </a:gs>
            </a:gsLst>
            <a:lin ang="5400000" scaled="1"/>
            <a:tileRect/>
          </a:gradFill>
          <a:ln>
            <a:noFill/>
          </a:ln>
        </p:spPr>
        <p:txBody>
          <a:bodyPr anchor="ctr">
            <a:spAutoFit/>
          </a:bodyPr>
          <a:lstStyle/>
          <a:p>
            <a:pPr algn="ctr">
              <a:defRPr/>
            </a:pPr>
            <a:r>
              <a:rPr lang="en-US" sz="1800" dirty="0">
                <a:effectLst>
                  <a:outerShdw blurRad="38100" dist="38100" dir="2700000" algn="tl">
                    <a:srgbClr val="000000">
                      <a:alpha val="43137"/>
                    </a:srgbClr>
                  </a:outerShdw>
                </a:effectLst>
                <a:latin typeface="Copperplate Gothic Bold" pitchFamily="34" charset="0"/>
              </a:rPr>
              <a:t>Saint Vincent Health Center</a:t>
            </a:r>
          </a:p>
          <a:p>
            <a:pPr algn="ctr">
              <a:defRPr/>
            </a:pPr>
            <a:r>
              <a:rPr lang="en-US" sz="1600" dirty="0">
                <a:effectLst>
                  <a:outerShdw blurRad="38100" dist="38100" dir="2700000" algn="tl">
                    <a:srgbClr val="000000">
                      <a:alpha val="43137"/>
                    </a:srgbClr>
                  </a:outerShdw>
                </a:effectLst>
                <a:latin typeface="Copperplate Gothic Bold" pitchFamily="34" charset="0"/>
              </a:rPr>
              <a:t>New Addition Building</a:t>
            </a:r>
          </a:p>
          <a:p>
            <a:pPr algn="ctr">
              <a:defRPr/>
            </a:pPr>
            <a:r>
              <a:rPr lang="en-US" sz="1200" dirty="0">
                <a:effectLst>
                  <a:outerShdw blurRad="38100" dist="38100" dir="2700000" algn="tl">
                    <a:srgbClr val="000000">
                      <a:alpha val="43137"/>
                    </a:srgbClr>
                  </a:outerShdw>
                </a:effectLst>
                <a:latin typeface="Copperplate Gothic Bold" pitchFamily="34" charset="0"/>
              </a:rPr>
              <a:t>Erie, PA</a:t>
            </a:r>
          </a:p>
          <a:p>
            <a:pPr algn="ctr">
              <a:defRPr/>
            </a:pPr>
            <a:endParaRPr lang="en-US" sz="800" dirty="0" smtClean="0">
              <a:effectLst>
                <a:outerShdw blurRad="38100" dist="38100" dir="2700000" algn="tl">
                  <a:srgbClr val="000000">
                    <a:alpha val="43137"/>
                  </a:srgbClr>
                </a:outerShdw>
              </a:effectLst>
              <a:latin typeface="Copperplate Gothic Bold" pitchFamily="34" charset="0"/>
            </a:endParaRPr>
          </a:p>
          <a:p>
            <a:pPr algn="ctr">
              <a:defRPr/>
            </a:pPr>
            <a:r>
              <a:rPr lang="en-US" sz="1000" dirty="0" smtClean="0">
                <a:effectLst>
                  <a:outerShdw blurRad="38100" dist="38100" dir="2700000" algn="tl">
                    <a:srgbClr val="000000">
                      <a:alpha val="43137"/>
                    </a:srgbClr>
                  </a:outerShdw>
                </a:effectLst>
                <a:latin typeface="Copperplate Gothic Bold" pitchFamily="34" charset="0"/>
              </a:rPr>
              <a:t>TYLER JAGGI | CONSTRUCTION MANAGEMENT</a:t>
            </a:r>
            <a:endParaRPr lang="en-US" sz="1000" dirty="0">
              <a:effectLst>
                <a:outerShdw blurRad="38100" dist="38100" dir="2700000" algn="tl">
                  <a:srgbClr val="000000">
                    <a:alpha val="43137"/>
                  </a:srgbClr>
                </a:outerShdw>
              </a:effectLst>
              <a:latin typeface="Copperplate Gothic Bold" pitchFamily="34" charset="0"/>
            </a:endParaRPr>
          </a:p>
        </p:txBody>
      </p:sp>
      <p:sp>
        <p:nvSpPr>
          <p:cNvPr id="17" name="TextBox 16"/>
          <p:cNvSpPr txBox="1"/>
          <p:nvPr/>
        </p:nvSpPr>
        <p:spPr>
          <a:xfrm>
            <a:off x="9144000" y="0"/>
            <a:ext cx="9144000" cy="1077913"/>
          </a:xfrm>
          <a:prstGeom prst="rect">
            <a:avLst/>
          </a:prstGeom>
          <a:gradFill flip="none" rotWithShape="1">
            <a:gsLst>
              <a:gs pos="0">
                <a:schemeClr val="bg1">
                  <a:lumMod val="65000"/>
                  <a:lumOff val="35000"/>
                  <a:shade val="30000"/>
                  <a:satMod val="115000"/>
                </a:schemeClr>
              </a:gs>
              <a:gs pos="50000">
                <a:schemeClr val="bg1">
                  <a:lumMod val="65000"/>
                  <a:lumOff val="35000"/>
                  <a:shade val="67500"/>
                  <a:satMod val="115000"/>
                </a:schemeClr>
              </a:gs>
              <a:gs pos="100000">
                <a:schemeClr val="bg1">
                  <a:lumMod val="65000"/>
                  <a:lumOff val="35000"/>
                  <a:shade val="100000"/>
                  <a:satMod val="115000"/>
                </a:schemeClr>
              </a:gs>
            </a:gsLst>
            <a:lin ang="5400000" scaled="1"/>
            <a:tileRect/>
          </a:gradFill>
          <a:ln>
            <a:noFill/>
          </a:ln>
        </p:spPr>
        <p:txBody>
          <a:bodyPr anchor="ctr">
            <a:spAutoFit/>
          </a:bodyPr>
          <a:lstStyle/>
          <a:p>
            <a:pPr algn="ctr">
              <a:defRPr/>
            </a:pPr>
            <a:endParaRPr lang="en-US" sz="1000" dirty="0">
              <a:latin typeface="Copperplate Gothic Bold" pitchFamily="34" charset="0"/>
            </a:endParaRPr>
          </a:p>
          <a:p>
            <a:pPr algn="ctr">
              <a:defRPr/>
            </a:pPr>
            <a:endParaRPr lang="en-US" sz="1000" dirty="0">
              <a:latin typeface="Copperplate Gothic Bold" pitchFamily="34" charset="0"/>
            </a:endParaRPr>
          </a:p>
          <a:p>
            <a:pPr algn="ctr">
              <a:defRPr/>
            </a:pPr>
            <a:r>
              <a:rPr lang="en-US" sz="2400" b="1" dirty="0" smtClean="0">
                <a:effectLst>
                  <a:outerShdw blurRad="38100" dist="38100" dir="2700000" algn="tl">
                    <a:srgbClr val="000000">
                      <a:alpha val="43137"/>
                    </a:srgbClr>
                  </a:outerShdw>
                </a:effectLst>
                <a:latin typeface="Copperplate Gothic Bold" pitchFamily="34" charset="0"/>
              </a:rPr>
              <a:t>ACKNOWLEDGEMENTS</a:t>
            </a:r>
            <a:endParaRPr lang="en-US" sz="2400" b="1" dirty="0">
              <a:effectLst>
                <a:outerShdw blurRad="38100" dist="38100" dir="2700000" algn="tl">
                  <a:srgbClr val="000000">
                    <a:alpha val="43137"/>
                  </a:srgbClr>
                </a:outerShdw>
              </a:effectLst>
              <a:latin typeface="Copperplate Gothic Bold" pitchFamily="34" charset="0"/>
            </a:endParaRPr>
          </a:p>
          <a:p>
            <a:pPr algn="ctr">
              <a:defRPr/>
            </a:pPr>
            <a:endParaRPr lang="en-US" sz="1000" dirty="0">
              <a:latin typeface="Copperplate Gothic Bold" pitchFamily="34" charset="0"/>
            </a:endParaRPr>
          </a:p>
          <a:p>
            <a:pPr algn="ctr">
              <a:defRPr/>
            </a:pPr>
            <a:endParaRPr lang="en-US" sz="1000" dirty="0">
              <a:latin typeface="Copperplate Gothic Bold" pitchFamily="34" charset="0"/>
            </a:endParaRPr>
          </a:p>
        </p:txBody>
      </p:sp>
      <p:sp>
        <p:nvSpPr>
          <p:cNvPr id="6" name="TextBox 5"/>
          <p:cNvSpPr txBox="1"/>
          <p:nvPr/>
        </p:nvSpPr>
        <p:spPr>
          <a:xfrm>
            <a:off x="0" y="0"/>
            <a:ext cx="9144000" cy="1077913"/>
          </a:xfrm>
          <a:prstGeom prst="rect">
            <a:avLst/>
          </a:prstGeom>
          <a:gradFill flip="none" rotWithShape="1">
            <a:gsLst>
              <a:gs pos="0">
                <a:srgbClr val="2E5C8E">
                  <a:shade val="30000"/>
                  <a:satMod val="115000"/>
                </a:srgbClr>
              </a:gs>
              <a:gs pos="50000">
                <a:srgbClr val="2E5C8E">
                  <a:shade val="67500"/>
                  <a:satMod val="115000"/>
                </a:srgbClr>
              </a:gs>
              <a:gs pos="100000">
                <a:srgbClr val="2E5C8E">
                  <a:shade val="100000"/>
                  <a:satMod val="115000"/>
                </a:srgbClr>
              </a:gs>
            </a:gsLst>
            <a:lin ang="5400000" scaled="1"/>
            <a:tileRect/>
          </a:gradFill>
          <a:ln>
            <a:noFill/>
          </a:ln>
        </p:spPr>
        <p:txBody>
          <a:bodyPr anchor="ctr">
            <a:spAutoFit/>
          </a:bodyPr>
          <a:lstStyle/>
          <a:p>
            <a:pPr algn="ctr">
              <a:defRPr/>
            </a:pPr>
            <a:r>
              <a:rPr lang="en-US" sz="1800" dirty="0" smtClean="0">
                <a:effectLst>
                  <a:outerShdw blurRad="38100" dist="38100" dir="2700000" algn="tl">
                    <a:srgbClr val="000000">
                      <a:alpha val="43137"/>
                    </a:srgbClr>
                  </a:outerShdw>
                </a:effectLst>
                <a:latin typeface="Copperplate Gothic Bold" pitchFamily="34" charset="0"/>
              </a:rPr>
              <a:t>Saint Vincent Health Center</a:t>
            </a:r>
            <a:endParaRPr lang="en-US" sz="1800" dirty="0">
              <a:effectLst>
                <a:outerShdw blurRad="38100" dist="38100" dir="2700000" algn="tl">
                  <a:srgbClr val="000000">
                    <a:alpha val="43137"/>
                  </a:srgbClr>
                </a:outerShdw>
              </a:effectLst>
              <a:latin typeface="Copperplate Gothic Bold" pitchFamily="34" charset="0"/>
            </a:endParaRPr>
          </a:p>
          <a:p>
            <a:pPr algn="ctr">
              <a:defRPr/>
            </a:pPr>
            <a:r>
              <a:rPr lang="en-US" sz="1600" dirty="0" smtClean="0">
                <a:effectLst>
                  <a:outerShdw blurRad="38100" dist="38100" dir="2700000" algn="tl">
                    <a:srgbClr val="000000">
                      <a:alpha val="43137"/>
                    </a:srgbClr>
                  </a:outerShdw>
                </a:effectLst>
                <a:latin typeface="Copperplate Gothic Bold" pitchFamily="34" charset="0"/>
              </a:rPr>
              <a:t>New Addition Building</a:t>
            </a:r>
            <a:endParaRPr lang="en-US" sz="1600" dirty="0">
              <a:effectLst>
                <a:outerShdw blurRad="38100" dist="38100" dir="2700000" algn="tl">
                  <a:srgbClr val="000000">
                    <a:alpha val="43137"/>
                  </a:srgbClr>
                </a:outerShdw>
              </a:effectLst>
              <a:latin typeface="Copperplate Gothic Bold" pitchFamily="34" charset="0"/>
            </a:endParaRPr>
          </a:p>
          <a:p>
            <a:pPr algn="ctr">
              <a:defRPr/>
            </a:pPr>
            <a:r>
              <a:rPr lang="en-US" sz="1200" dirty="0" smtClean="0">
                <a:effectLst>
                  <a:outerShdw blurRad="38100" dist="38100" dir="2700000" algn="tl">
                    <a:srgbClr val="000000">
                      <a:alpha val="43137"/>
                    </a:srgbClr>
                  </a:outerShdw>
                </a:effectLst>
                <a:latin typeface="Copperplate Gothic Bold" pitchFamily="34" charset="0"/>
              </a:rPr>
              <a:t>Erie, PA</a:t>
            </a:r>
            <a:endParaRPr lang="en-US" sz="1200" dirty="0">
              <a:effectLst>
                <a:outerShdw blurRad="38100" dist="38100" dir="2700000" algn="tl">
                  <a:srgbClr val="000000">
                    <a:alpha val="43137"/>
                  </a:srgbClr>
                </a:outerShdw>
              </a:effectLst>
              <a:latin typeface="Copperplate Gothic Bold" pitchFamily="34" charset="0"/>
            </a:endParaRPr>
          </a:p>
          <a:p>
            <a:pPr algn="ctr">
              <a:defRPr/>
            </a:pPr>
            <a:endParaRPr lang="en-US" sz="800" dirty="0">
              <a:effectLst>
                <a:outerShdw blurRad="38100" dist="38100" dir="2700000" algn="tl">
                  <a:srgbClr val="000000">
                    <a:alpha val="43137"/>
                  </a:srgbClr>
                </a:outerShdw>
              </a:effectLst>
              <a:latin typeface="Copperplate Gothic Bold" pitchFamily="34" charset="0"/>
            </a:endParaRPr>
          </a:p>
          <a:p>
            <a:pPr algn="ctr">
              <a:defRPr/>
            </a:pPr>
            <a:r>
              <a:rPr lang="en-US" sz="1000" dirty="0" smtClean="0">
                <a:effectLst>
                  <a:outerShdw blurRad="38100" dist="38100" dir="2700000" algn="tl">
                    <a:srgbClr val="000000">
                      <a:alpha val="43137"/>
                    </a:srgbClr>
                  </a:outerShdw>
                </a:effectLst>
                <a:latin typeface="Copperplate Gothic Bold" pitchFamily="34" charset="0"/>
              </a:rPr>
              <a:t>Tyler </a:t>
            </a:r>
            <a:r>
              <a:rPr lang="en-US" sz="1000" dirty="0" err="1" smtClean="0">
                <a:effectLst>
                  <a:outerShdw blurRad="38100" dist="38100" dir="2700000" algn="tl">
                    <a:srgbClr val="000000">
                      <a:alpha val="43137"/>
                    </a:srgbClr>
                  </a:outerShdw>
                </a:effectLst>
                <a:latin typeface="Copperplate Gothic Bold" pitchFamily="34" charset="0"/>
              </a:rPr>
              <a:t>jaggi</a:t>
            </a:r>
            <a:r>
              <a:rPr lang="en-US" sz="1000" dirty="0" smtClean="0">
                <a:effectLst>
                  <a:outerShdw blurRad="38100" dist="38100" dir="2700000" algn="tl">
                    <a:srgbClr val="000000">
                      <a:alpha val="43137"/>
                    </a:srgbClr>
                  </a:outerShdw>
                </a:effectLst>
                <a:latin typeface="Copperplate Gothic Bold" pitchFamily="34" charset="0"/>
              </a:rPr>
              <a:t> | </a:t>
            </a:r>
            <a:r>
              <a:rPr lang="en-US" sz="1000" dirty="0">
                <a:effectLst>
                  <a:outerShdw blurRad="38100" dist="38100" dir="2700000" algn="tl">
                    <a:srgbClr val="000000">
                      <a:alpha val="43137"/>
                    </a:srgbClr>
                  </a:outerShdw>
                </a:effectLst>
                <a:latin typeface="Copperplate Gothic Bold" pitchFamily="34" charset="0"/>
              </a:rPr>
              <a:t>CONSTRUCTION MANAGEMENT</a:t>
            </a:r>
          </a:p>
        </p:txBody>
      </p:sp>
      <p:sp>
        <p:nvSpPr>
          <p:cNvPr id="4" name="TextBox 3"/>
          <p:cNvSpPr txBox="1"/>
          <p:nvPr/>
        </p:nvSpPr>
        <p:spPr>
          <a:xfrm>
            <a:off x="0" y="1058863"/>
            <a:ext cx="3810000" cy="5899692"/>
          </a:xfrm>
          <a:prstGeom prst="rect">
            <a:avLst/>
          </a:prstGeom>
          <a:solidFill>
            <a:schemeClr val="bg1"/>
          </a:solidFill>
          <a:ln>
            <a:noFill/>
          </a:ln>
        </p:spPr>
        <p:txBody>
          <a:bodyPr wrap="square">
            <a:spAutoFit/>
          </a:bodyPr>
          <a:lstStyle/>
          <a:p>
            <a:pPr>
              <a:defRPr/>
            </a:pPr>
            <a:endParaRPr lang="en-US" sz="1200" dirty="0">
              <a:latin typeface="Copperplate Gothic Bold" pitchFamily="34" charset="0"/>
            </a:endParaRPr>
          </a:p>
          <a:p>
            <a:pPr>
              <a:defRPr/>
            </a:pPr>
            <a:r>
              <a:rPr lang="en-US" sz="1200" dirty="0">
                <a:effectLst>
                  <a:outerShdw blurRad="38100" dist="38100" dir="2700000" algn="tl">
                    <a:srgbClr val="000000">
                      <a:alpha val="43137"/>
                    </a:srgbClr>
                  </a:outerShdw>
                </a:effectLst>
                <a:latin typeface="Copperplate Gothic Bold" pitchFamily="34" charset="0"/>
              </a:rPr>
              <a:t>PRESENTATION OUTLINE:</a:t>
            </a:r>
          </a:p>
          <a:p>
            <a:pPr>
              <a:defRPr/>
            </a:pPr>
            <a:endParaRPr lang="en-US" sz="800" dirty="0">
              <a:latin typeface="Copperplate Gothic Bold" pitchFamily="34" charset="0"/>
            </a:endParaRPr>
          </a:p>
          <a:p>
            <a:pPr marL="857250" lvl="1" indent="-400050">
              <a:lnSpc>
                <a:spcPct val="150000"/>
              </a:lnSpc>
              <a:buFont typeface="+mj-lt"/>
              <a:buAutoNum type="romanUcPeriod"/>
              <a:defRPr/>
            </a:pPr>
            <a:r>
              <a:rPr lang="en-US" sz="1000" dirty="0">
                <a:solidFill>
                  <a:schemeClr val="bg1">
                    <a:lumMod val="50000"/>
                    <a:lumOff val="50000"/>
                  </a:schemeClr>
                </a:solidFill>
                <a:latin typeface="Copperplate Gothic Bold" pitchFamily="34" charset="0"/>
              </a:rPr>
              <a:t>PROJECT BACKGROUND</a:t>
            </a:r>
          </a:p>
          <a:p>
            <a:pPr marL="857250" lvl="1" indent="-400050">
              <a:lnSpc>
                <a:spcPct val="150000"/>
              </a:lnSpc>
              <a:buFont typeface="+mj-lt"/>
              <a:buAutoNum type="romanUcPeriod"/>
              <a:defRPr/>
            </a:pPr>
            <a:r>
              <a:rPr lang="en-US" sz="1000" dirty="0">
                <a:solidFill>
                  <a:schemeClr val="bg1">
                    <a:lumMod val="50000"/>
                    <a:lumOff val="50000"/>
                  </a:schemeClr>
                </a:solidFill>
                <a:latin typeface="Copperplate Gothic Bold" pitchFamily="34" charset="0"/>
              </a:rPr>
              <a:t>ANALYSIS #1: </a:t>
            </a:r>
            <a:r>
              <a:rPr lang="en-US" sz="1000" dirty="0" smtClean="0">
                <a:solidFill>
                  <a:schemeClr val="bg1">
                    <a:lumMod val="50000"/>
                    <a:lumOff val="50000"/>
                  </a:schemeClr>
                </a:solidFill>
                <a:latin typeface="Copperplate Gothic Bold" pitchFamily="34" charset="0"/>
              </a:rPr>
              <a:t>Re-Sequencing Phasing</a:t>
            </a:r>
            <a:endParaRPr lang="en-US" sz="1000" dirty="0">
              <a:solidFill>
                <a:schemeClr val="bg1">
                  <a:lumMod val="50000"/>
                  <a:lumOff val="50000"/>
                </a:schemeClr>
              </a:solidFill>
              <a:latin typeface="Copperplate Gothic Bold" pitchFamily="34" charset="0"/>
            </a:endParaRPr>
          </a:p>
          <a:p>
            <a:pPr marL="1314450" lvl="2" indent="-400050">
              <a:lnSpc>
                <a:spcPct val="150000"/>
              </a:lnSpc>
              <a:buFont typeface="+mj-lt"/>
              <a:buAutoNum type="romanUcPeriod"/>
              <a:defRPr/>
            </a:pPr>
            <a:r>
              <a:rPr lang="en-US" sz="1000" dirty="0" smtClean="0">
                <a:solidFill>
                  <a:schemeClr val="bg1">
                    <a:lumMod val="50000"/>
                    <a:lumOff val="50000"/>
                  </a:schemeClr>
                </a:solidFill>
                <a:latin typeface="Copperplate Gothic Bold" pitchFamily="34" charset="0"/>
              </a:rPr>
              <a:t>Background</a:t>
            </a:r>
            <a:endParaRPr lang="en-US" sz="1000" dirty="0">
              <a:solidFill>
                <a:schemeClr val="bg1">
                  <a:lumMod val="50000"/>
                  <a:lumOff val="50000"/>
                </a:schemeClr>
              </a:solidFill>
              <a:latin typeface="Copperplate Gothic Bold" pitchFamily="34" charset="0"/>
            </a:endParaRPr>
          </a:p>
          <a:p>
            <a:pPr marL="1314450" lvl="2" indent="-400050">
              <a:lnSpc>
                <a:spcPct val="150000"/>
              </a:lnSpc>
              <a:buFont typeface="+mj-lt"/>
              <a:buAutoNum type="romanUcPeriod"/>
              <a:defRPr/>
            </a:pPr>
            <a:r>
              <a:rPr lang="en-US" sz="1000" dirty="0" smtClean="0">
                <a:solidFill>
                  <a:schemeClr val="bg1">
                    <a:lumMod val="50000"/>
                    <a:lumOff val="50000"/>
                  </a:schemeClr>
                </a:solidFill>
                <a:latin typeface="Copperplate Gothic Bold" pitchFamily="34" charset="0"/>
              </a:rPr>
              <a:t>Case Findings</a:t>
            </a:r>
            <a:endParaRPr lang="en-US" sz="1000" dirty="0">
              <a:solidFill>
                <a:schemeClr val="bg1">
                  <a:lumMod val="50000"/>
                  <a:lumOff val="50000"/>
                </a:schemeClr>
              </a:solidFill>
              <a:latin typeface="Copperplate Gothic Bold" pitchFamily="34" charset="0"/>
            </a:endParaRPr>
          </a:p>
          <a:p>
            <a:pPr marL="1314450" lvl="2" indent="-400050">
              <a:lnSpc>
                <a:spcPct val="150000"/>
              </a:lnSpc>
              <a:buFont typeface="+mj-lt"/>
              <a:buAutoNum type="romanUcPeriod"/>
              <a:defRPr/>
            </a:pPr>
            <a:r>
              <a:rPr lang="en-US" sz="1000" dirty="0" smtClean="0">
                <a:solidFill>
                  <a:schemeClr val="bg1">
                    <a:lumMod val="50000"/>
                    <a:lumOff val="50000"/>
                  </a:schemeClr>
                </a:solidFill>
                <a:latin typeface="Copperplate Gothic Bold" pitchFamily="34" charset="0"/>
              </a:rPr>
              <a:t>Recommendations</a:t>
            </a:r>
            <a:endParaRPr lang="en-US" sz="1000" dirty="0">
              <a:solidFill>
                <a:schemeClr val="bg1">
                  <a:lumMod val="50000"/>
                  <a:lumOff val="50000"/>
                </a:schemeClr>
              </a:solidFill>
              <a:latin typeface="Copperplate Gothic Bold" pitchFamily="34" charset="0"/>
            </a:endParaRPr>
          </a:p>
          <a:p>
            <a:pPr marL="857250" lvl="1" indent="-400050">
              <a:lnSpc>
                <a:spcPct val="150000"/>
              </a:lnSpc>
              <a:buFont typeface="+mj-lt"/>
              <a:buAutoNum type="romanUcPeriod"/>
              <a:defRPr/>
            </a:pPr>
            <a:r>
              <a:rPr lang="en-US" sz="1000" dirty="0">
                <a:solidFill>
                  <a:schemeClr val="bg1">
                    <a:lumMod val="50000"/>
                    <a:lumOff val="50000"/>
                  </a:schemeClr>
                </a:solidFill>
                <a:latin typeface="Copperplate Gothic Bold" pitchFamily="34" charset="0"/>
              </a:rPr>
              <a:t>ANALYSIS #2: Precast Façade</a:t>
            </a:r>
          </a:p>
          <a:p>
            <a:pPr marL="1314450" lvl="2" indent="-400050">
              <a:lnSpc>
                <a:spcPct val="150000"/>
              </a:lnSpc>
              <a:buFont typeface="+mj-lt"/>
              <a:buAutoNum type="romanUcPeriod"/>
              <a:defRPr/>
            </a:pPr>
            <a:r>
              <a:rPr lang="en-US" sz="1000" dirty="0">
                <a:solidFill>
                  <a:schemeClr val="bg1">
                    <a:lumMod val="50000"/>
                    <a:lumOff val="50000"/>
                  </a:schemeClr>
                </a:solidFill>
                <a:latin typeface="Copperplate Gothic Bold" pitchFamily="34" charset="0"/>
              </a:rPr>
              <a:t>Design</a:t>
            </a:r>
          </a:p>
          <a:p>
            <a:pPr marL="1314450" lvl="2" indent="-400050">
              <a:lnSpc>
                <a:spcPct val="150000"/>
              </a:lnSpc>
              <a:buFont typeface="+mj-lt"/>
              <a:buAutoNum type="romanUcPeriod"/>
              <a:defRPr/>
            </a:pPr>
            <a:r>
              <a:rPr lang="en-US" sz="1000" dirty="0">
                <a:solidFill>
                  <a:schemeClr val="bg1">
                    <a:lumMod val="50000"/>
                    <a:lumOff val="50000"/>
                  </a:schemeClr>
                </a:solidFill>
                <a:latin typeface="Copperplate Gothic Bold" pitchFamily="34" charset="0"/>
              </a:rPr>
              <a:t>Structural Impact</a:t>
            </a:r>
          </a:p>
          <a:p>
            <a:pPr marL="1314450" lvl="2" indent="-400050">
              <a:lnSpc>
                <a:spcPct val="150000"/>
              </a:lnSpc>
              <a:buFont typeface="+mj-lt"/>
              <a:buAutoNum type="romanUcPeriod"/>
              <a:defRPr/>
            </a:pPr>
            <a:r>
              <a:rPr lang="en-US" sz="1000" dirty="0">
                <a:solidFill>
                  <a:schemeClr val="bg1">
                    <a:lumMod val="50000"/>
                    <a:lumOff val="50000"/>
                  </a:schemeClr>
                </a:solidFill>
                <a:latin typeface="Copperplate Gothic Bold" pitchFamily="34" charset="0"/>
              </a:rPr>
              <a:t>Schedule/Cost Impact</a:t>
            </a:r>
          </a:p>
          <a:p>
            <a:pPr marL="1314450" lvl="2" indent="-400050">
              <a:lnSpc>
                <a:spcPct val="150000"/>
              </a:lnSpc>
              <a:buFont typeface="+mj-lt"/>
              <a:buAutoNum type="romanUcPeriod"/>
              <a:defRPr/>
            </a:pPr>
            <a:r>
              <a:rPr lang="en-US" sz="1000" dirty="0" smtClean="0">
                <a:solidFill>
                  <a:schemeClr val="bg1">
                    <a:lumMod val="50000"/>
                    <a:lumOff val="50000"/>
                  </a:schemeClr>
                </a:solidFill>
                <a:latin typeface="Copperplate Gothic Bold" pitchFamily="34" charset="0"/>
              </a:rPr>
              <a:t>Project Impact</a:t>
            </a:r>
            <a:endParaRPr lang="en-US" sz="1000" dirty="0">
              <a:solidFill>
                <a:schemeClr val="bg1">
                  <a:lumMod val="50000"/>
                  <a:lumOff val="50000"/>
                </a:schemeClr>
              </a:solidFill>
              <a:latin typeface="Copperplate Gothic Bold" pitchFamily="34" charset="0"/>
            </a:endParaRPr>
          </a:p>
          <a:p>
            <a:pPr marL="1314450" lvl="2" indent="-400050">
              <a:lnSpc>
                <a:spcPct val="150000"/>
              </a:lnSpc>
              <a:buFont typeface="+mj-lt"/>
              <a:buAutoNum type="romanUcPeriod"/>
              <a:defRPr/>
            </a:pPr>
            <a:r>
              <a:rPr lang="en-US" sz="1000" dirty="0" smtClean="0">
                <a:solidFill>
                  <a:schemeClr val="bg1">
                    <a:lumMod val="50000"/>
                    <a:lumOff val="50000"/>
                  </a:schemeClr>
                </a:solidFill>
                <a:latin typeface="Copperplate Gothic Bold" pitchFamily="34" charset="0"/>
              </a:rPr>
              <a:t>The Choice</a:t>
            </a:r>
            <a:endParaRPr lang="en-US" sz="1000" dirty="0">
              <a:solidFill>
                <a:schemeClr val="bg1">
                  <a:lumMod val="50000"/>
                  <a:lumOff val="50000"/>
                </a:schemeClr>
              </a:solidFill>
              <a:latin typeface="Copperplate Gothic Bold" pitchFamily="34" charset="0"/>
            </a:endParaRPr>
          </a:p>
          <a:p>
            <a:pPr marL="857250" lvl="1" indent="-400050">
              <a:lnSpc>
                <a:spcPct val="150000"/>
              </a:lnSpc>
              <a:buFont typeface="+mj-lt"/>
              <a:buAutoNum type="romanUcPeriod"/>
              <a:defRPr/>
            </a:pPr>
            <a:r>
              <a:rPr lang="en-US" sz="1000" dirty="0">
                <a:solidFill>
                  <a:schemeClr val="bg1">
                    <a:lumMod val="50000"/>
                    <a:lumOff val="50000"/>
                  </a:schemeClr>
                </a:solidFill>
                <a:latin typeface="Copperplate Gothic Bold" pitchFamily="34" charset="0"/>
              </a:rPr>
              <a:t>ANALYSIS #3: </a:t>
            </a:r>
            <a:r>
              <a:rPr lang="en-US" sz="1000" dirty="0" smtClean="0">
                <a:solidFill>
                  <a:schemeClr val="bg1">
                    <a:lumMod val="50000"/>
                    <a:lumOff val="50000"/>
                  </a:schemeClr>
                </a:solidFill>
                <a:latin typeface="Copperplate Gothic Bold" pitchFamily="34" charset="0"/>
              </a:rPr>
              <a:t> BIM  Implementation </a:t>
            </a:r>
          </a:p>
          <a:p>
            <a:pPr marL="857250" lvl="1" indent="-400050">
              <a:lnSpc>
                <a:spcPct val="150000"/>
              </a:lnSpc>
              <a:buFont typeface="+mj-lt"/>
              <a:buAutoNum type="romanUcPeriod"/>
              <a:defRPr/>
            </a:pPr>
            <a:r>
              <a:rPr lang="en-US" sz="1000" dirty="0" smtClean="0">
                <a:solidFill>
                  <a:schemeClr val="bg1">
                    <a:lumMod val="50000"/>
                    <a:lumOff val="50000"/>
                  </a:schemeClr>
                </a:solidFill>
                <a:latin typeface="Copperplate Gothic Bold" pitchFamily="34" charset="0"/>
              </a:rPr>
              <a:t>ANALYSIS #4: ICRA Plan</a:t>
            </a:r>
          </a:p>
          <a:p>
            <a:pPr marL="1314450" lvl="2" indent="-400050">
              <a:lnSpc>
                <a:spcPct val="150000"/>
              </a:lnSpc>
              <a:buFont typeface="+mj-lt"/>
              <a:buAutoNum type="romanUcPeriod"/>
              <a:defRPr/>
            </a:pPr>
            <a:r>
              <a:rPr lang="en-US" sz="1000" dirty="0" smtClean="0">
                <a:solidFill>
                  <a:schemeClr val="bg1">
                    <a:lumMod val="50000"/>
                    <a:lumOff val="50000"/>
                  </a:schemeClr>
                </a:solidFill>
                <a:latin typeface="Copperplate Gothic Bold" pitchFamily="34" charset="0"/>
              </a:rPr>
              <a:t>ICRA Matrix</a:t>
            </a:r>
            <a:endParaRPr lang="en-US" sz="1000" dirty="0">
              <a:solidFill>
                <a:schemeClr val="bg1">
                  <a:lumMod val="50000"/>
                  <a:lumOff val="50000"/>
                </a:schemeClr>
              </a:solidFill>
              <a:latin typeface="Copperplate Gothic Bold" pitchFamily="34" charset="0"/>
            </a:endParaRPr>
          </a:p>
          <a:p>
            <a:pPr marL="1314450" lvl="2" indent="-400050">
              <a:lnSpc>
                <a:spcPct val="150000"/>
              </a:lnSpc>
              <a:buFont typeface="+mj-lt"/>
              <a:buAutoNum type="romanUcPeriod"/>
              <a:defRPr/>
            </a:pPr>
            <a:r>
              <a:rPr lang="en-US" sz="1000" dirty="0" smtClean="0">
                <a:solidFill>
                  <a:schemeClr val="bg1">
                    <a:lumMod val="50000"/>
                    <a:lumOff val="50000"/>
                  </a:schemeClr>
                </a:solidFill>
                <a:latin typeface="Copperplate Gothic Bold" pitchFamily="34" charset="0"/>
              </a:rPr>
              <a:t>Areas of Risk</a:t>
            </a:r>
          </a:p>
          <a:p>
            <a:pPr marL="1314450" lvl="2" indent="-400050">
              <a:lnSpc>
                <a:spcPct val="150000"/>
              </a:lnSpc>
              <a:buFont typeface="+mj-lt"/>
              <a:buAutoNum type="romanUcPeriod"/>
              <a:defRPr/>
            </a:pPr>
            <a:r>
              <a:rPr lang="en-US" sz="1000" dirty="0" smtClean="0">
                <a:solidFill>
                  <a:schemeClr val="bg1">
                    <a:lumMod val="50000"/>
                    <a:lumOff val="50000"/>
                  </a:schemeClr>
                </a:solidFill>
                <a:latin typeface="Copperplate Gothic Bold" pitchFamily="34" charset="0"/>
              </a:rPr>
              <a:t>Construction Precautions</a:t>
            </a:r>
            <a:endParaRPr lang="en-US" sz="1000" dirty="0">
              <a:solidFill>
                <a:schemeClr val="bg1">
                  <a:lumMod val="50000"/>
                  <a:lumOff val="50000"/>
                </a:schemeClr>
              </a:solidFill>
              <a:latin typeface="Copperplate Gothic Bold" pitchFamily="34" charset="0"/>
            </a:endParaRPr>
          </a:p>
          <a:p>
            <a:pPr marL="1314450" lvl="2" indent="-400050">
              <a:lnSpc>
                <a:spcPct val="150000"/>
              </a:lnSpc>
              <a:buFont typeface="+mj-lt"/>
              <a:buAutoNum type="romanUcPeriod"/>
              <a:defRPr/>
            </a:pPr>
            <a:r>
              <a:rPr lang="en-US" sz="1000" dirty="0" smtClean="0">
                <a:solidFill>
                  <a:schemeClr val="bg1">
                    <a:lumMod val="50000"/>
                    <a:lumOff val="50000"/>
                  </a:schemeClr>
                </a:solidFill>
                <a:latin typeface="Copperplate Gothic Bold" pitchFamily="34" charset="0"/>
              </a:rPr>
              <a:t>Mechanical Impact</a:t>
            </a:r>
          </a:p>
          <a:p>
            <a:pPr marL="857250" lvl="1" indent="-400050">
              <a:lnSpc>
                <a:spcPct val="150000"/>
              </a:lnSpc>
              <a:buFont typeface="+mj-lt"/>
              <a:buAutoNum type="romanUcPeriod"/>
              <a:defRPr/>
            </a:pPr>
            <a:r>
              <a:rPr lang="en-US" sz="1000" dirty="0" smtClean="0">
                <a:solidFill>
                  <a:schemeClr val="bg1">
                    <a:lumMod val="50000"/>
                    <a:lumOff val="50000"/>
                  </a:schemeClr>
                </a:solidFill>
                <a:latin typeface="Copperplate Gothic Bold" pitchFamily="34" charset="0"/>
              </a:rPr>
              <a:t>LESSONS </a:t>
            </a:r>
            <a:r>
              <a:rPr lang="en-US" sz="1000" dirty="0">
                <a:solidFill>
                  <a:schemeClr val="bg1">
                    <a:lumMod val="50000"/>
                    <a:lumOff val="50000"/>
                  </a:schemeClr>
                </a:solidFill>
                <a:latin typeface="Copperplate Gothic Bold" pitchFamily="34" charset="0"/>
              </a:rPr>
              <a:t>LEARNED</a:t>
            </a:r>
          </a:p>
          <a:p>
            <a:pPr marL="857250" lvl="1" indent="-400050">
              <a:lnSpc>
                <a:spcPct val="150000"/>
              </a:lnSpc>
              <a:buFont typeface="+mj-lt"/>
              <a:buAutoNum type="romanUcPeriod"/>
              <a:defRPr/>
            </a:pPr>
            <a:r>
              <a:rPr lang="en-US" sz="1000" dirty="0">
                <a:latin typeface="Copperplate Gothic Bold" pitchFamily="34" charset="0"/>
              </a:rPr>
              <a:t>ACKNOWLEDGEMENTS </a:t>
            </a:r>
            <a:endParaRPr lang="en-US" sz="1400" dirty="0" smtClean="0">
              <a:latin typeface="Copperplate Gothic Bold" pitchFamily="34" charset="0"/>
            </a:endParaRPr>
          </a:p>
          <a:p>
            <a:pPr marL="857250" lvl="1" indent="-400050">
              <a:lnSpc>
                <a:spcPct val="150000"/>
              </a:lnSpc>
              <a:buFont typeface="+mj-lt"/>
              <a:buAutoNum type="romanUcPeriod"/>
              <a:defRPr/>
            </a:pPr>
            <a:endParaRPr lang="en-US" sz="1400" dirty="0">
              <a:latin typeface="Copperplate Gothic Bold" pitchFamily="34" charset="0"/>
            </a:endParaRPr>
          </a:p>
          <a:p>
            <a:pPr marL="857250" lvl="1" indent="-400050">
              <a:lnSpc>
                <a:spcPct val="125000"/>
              </a:lnSpc>
              <a:defRPr/>
            </a:pPr>
            <a:endParaRPr lang="en-US" sz="1050" dirty="0">
              <a:latin typeface="Copperplate Gothic Bold" pitchFamily="34" charset="0"/>
            </a:endParaRPr>
          </a:p>
          <a:p>
            <a:pPr marL="857250" lvl="1" indent="-400050">
              <a:lnSpc>
                <a:spcPct val="125000"/>
              </a:lnSpc>
              <a:defRPr/>
            </a:pPr>
            <a:endParaRPr lang="en-US" sz="1050" dirty="0">
              <a:latin typeface="Copperplate Gothic Bold" pitchFamily="34" charset="0"/>
            </a:endParaRPr>
          </a:p>
          <a:p>
            <a:pPr marL="857250" lvl="1" indent="-400050">
              <a:lnSpc>
                <a:spcPct val="125000"/>
              </a:lnSpc>
              <a:defRPr/>
            </a:pPr>
            <a:endParaRPr lang="en-US" sz="1050" dirty="0">
              <a:latin typeface="Copperplate Gothic Bold" pitchFamily="34" charset="0"/>
            </a:endParaRPr>
          </a:p>
        </p:txBody>
      </p:sp>
      <p:cxnSp>
        <p:nvCxnSpPr>
          <p:cNvPr id="8" name="Straight Connector 7"/>
          <p:cNvCxnSpPr/>
          <p:nvPr/>
        </p:nvCxnSpPr>
        <p:spPr>
          <a:xfrm rot="5400000" flipH="1" flipV="1">
            <a:off x="914400" y="3962400"/>
            <a:ext cx="57912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0" y="1066800"/>
            <a:ext cx="27432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5400000" flipH="1" flipV="1">
            <a:off x="8610600" y="533400"/>
            <a:ext cx="10668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5400000" flipH="1" flipV="1">
            <a:off x="17754600" y="533400"/>
            <a:ext cx="10668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10058400" y="1295400"/>
            <a:ext cx="7848600" cy="4708981"/>
          </a:xfrm>
          <a:prstGeom prst="rect">
            <a:avLst/>
          </a:prstGeom>
          <a:noFill/>
        </p:spPr>
        <p:txBody>
          <a:bodyPr>
            <a:spAutoFit/>
          </a:bodyPr>
          <a:lstStyle/>
          <a:p>
            <a:pPr algn="ctr"/>
            <a:endParaRPr lang="en-US" sz="2400" b="1" i="1" dirty="0" smtClean="0">
              <a:latin typeface="Copperplate Gothic Bold" pitchFamily="34" charset="0"/>
            </a:endParaRPr>
          </a:p>
          <a:p>
            <a:pPr algn="ctr"/>
            <a:r>
              <a:rPr lang="en-US" sz="2400" b="1" i="1" dirty="0" smtClean="0">
                <a:latin typeface="Copperplate Gothic Bold" pitchFamily="34" charset="0"/>
              </a:rPr>
              <a:t>Academic </a:t>
            </a:r>
            <a:r>
              <a:rPr lang="en-US" sz="2400" b="1" i="1" dirty="0">
                <a:latin typeface="Copperplate Gothic Bold" pitchFamily="34" charset="0"/>
              </a:rPr>
              <a:t>Acknowledgments:</a:t>
            </a:r>
            <a:endParaRPr lang="en-US" sz="2400" dirty="0">
              <a:latin typeface="Copperplate Gothic Bold" pitchFamily="34" charset="0"/>
            </a:endParaRPr>
          </a:p>
          <a:p>
            <a:pPr algn="ctr"/>
            <a:r>
              <a:rPr lang="en-US" sz="1800" b="1" i="1" dirty="0">
                <a:latin typeface="Copperplate Gothic Bold" pitchFamily="34" charset="0"/>
              </a:rPr>
              <a:t> </a:t>
            </a:r>
            <a:endParaRPr lang="en-US" sz="1800" dirty="0">
              <a:latin typeface="Copperplate Gothic Bold" pitchFamily="34" charset="0"/>
            </a:endParaRPr>
          </a:p>
          <a:p>
            <a:pPr algn="ctr"/>
            <a:r>
              <a:rPr lang="en-US" sz="1800" dirty="0">
                <a:latin typeface="Copperplate Gothic Bold" pitchFamily="34" charset="0"/>
              </a:rPr>
              <a:t>Penn State AE Faculty</a:t>
            </a:r>
          </a:p>
          <a:p>
            <a:pPr algn="ctr"/>
            <a:r>
              <a:rPr lang="en-US" sz="1800" dirty="0">
                <a:latin typeface="Copperplate Gothic Bold" pitchFamily="34" charset="0"/>
              </a:rPr>
              <a:t>Dr. David Riley – CM </a:t>
            </a:r>
            <a:r>
              <a:rPr lang="en-US" sz="1800" dirty="0" smtClean="0">
                <a:latin typeface="Copperplate Gothic Bold" pitchFamily="34" charset="0"/>
              </a:rPr>
              <a:t>Advisor</a:t>
            </a:r>
          </a:p>
          <a:p>
            <a:pPr algn="ctr"/>
            <a:endParaRPr lang="en-US" sz="1800" b="1" i="1" dirty="0" smtClean="0"/>
          </a:p>
          <a:p>
            <a:pPr algn="ctr"/>
            <a:endParaRPr lang="en-US" sz="1800" b="1" i="1" dirty="0" smtClean="0"/>
          </a:p>
          <a:p>
            <a:pPr algn="ctr"/>
            <a:endParaRPr lang="en-US" sz="1800" b="1" i="1" dirty="0" smtClean="0"/>
          </a:p>
          <a:p>
            <a:pPr algn="ctr"/>
            <a:r>
              <a:rPr lang="en-US" sz="1800" b="1" i="1" dirty="0" smtClean="0">
                <a:latin typeface="Copperplate Gothic Bold" pitchFamily="34" charset="0"/>
              </a:rPr>
              <a:t>Special </a:t>
            </a:r>
            <a:r>
              <a:rPr lang="en-US" sz="1800" b="1" i="1" dirty="0">
                <a:latin typeface="Copperplate Gothic Bold" pitchFamily="34" charset="0"/>
              </a:rPr>
              <a:t>Thanks To:</a:t>
            </a:r>
            <a:endParaRPr lang="en-US" sz="1800" b="1" dirty="0">
              <a:latin typeface="Copperplate Gothic Bold" pitchFamily="34" charset="0"/>
            </a:endParaRPr>
          </a:p>
          <a:p>
            <a:pPr algn="ctr"/>
            <a:r>
              <a:rPr lang="en-US" sz="1800" b="1" i="1" dirty="0">
                <a:latin typeface="Copperplate Gothic Bold" pitchFamily="34" charset="0"/>
              </a:rPr>
              <a:t> </a:t>
            </a:r>
            <a:endParaRPr lang="en-US" sz="1800" dirty="0">
              <a:latin typeface="Copperplate Gothic Bold" pitchFamily="34" charset="0"/>
            </a:endParaRPr>
          </a:p>
          <a:p>
            <a:pPr algn="ctr"/>
            <a:r>
              <a:rPr lang="en-US" sz="1800" dirty="0">
                <a:latin typeface="Copperplate Gothic Bold" pitchFamily="34" charset="0"/>
              </a:rPr>
              <a:t>Saint Vincent Health Center</a:t>
            </a:r>
          </a:p>
          <a:p>
            <a:pPr algn="ctr"/>
            <a:r>
              <a:rPr lang="en-US" sz="1800" dirty="0">
                <a:latin typeface="Copperplate Gothic Bold" pitchFamily="34" charset="0"/>
              </a:rPr>
              <a:t>EE Austin’s Project Team</a:t>
            </a:r>
          </a:p>
          <a:p>
            <a:pPr algn="ctr"/>
            <a:r>
              <a:rPr lang="en-US" sz="1800" dirty="0">
                <a:latin typeface="Copperplate Gothic Bold" pitchFamily="34" charset="0"/>
              </a:rPr>
              <a:t>Saint Vincent Project Team</a:t>
            </a:r>
          </a:p>
          <a:p>
            <a:pPr algn="ctr"/>
            <a:r>
              <a:rPr lang="en-US" sz="1800" dirty="0">
                <a:latin typeface="Copperplate Gothic Bold" pitchFamily="34" charset="0"/>
              </a:rPr>
              <a:t>PACE Industry Members</a:t>
            </a:r>
          </a:p>
          <a:p>
            <a:pPr algn="ctr"/>
            <a:r>
              <a:rPr lang="en-US" sz="1800" dirty="0">
                <a:latin typeface="Copperplate Gothic Bold" pitchFamily="34" charset="0"/>
              </a:rPr>
              <a:t>My Family and Friends</a:t>
            </a:r>
          </a:p>
          <a:p>
            <a:pPr algn="ctr"/>
            <a:endParaRPr lang="en-US" sz="1800" dirty="0">
              <a:latin typeface="Copperplate Gothic Bold" pitchFamily="34" charset="0"/>
            </a:endParaRPr>
          </a:p>
        </p:txBody>
      </p:sp>
      <p:pic>
        <p:nvPicPr>
          <p:cNvPr id="23581" name="Picture 52" descr="penns state logo.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4800" y="228600"/>
            <a:ext cx="1114425" cy="593725"/>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23582" name="Picture 53" descr="penns state logo.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6012775" y="228600"/>
            <a:ext cx="1114425" cy="593725"/>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23584" name="TextBox 39"/>
          <p:cNvSpPr txBox="1">
            <a:spLocks noChangeArrowheads="1"/>
          </p:cNvSpPr>
          <p:nvPr/>
        </p:nvSpPr>
        <p:spPr bwMode="auto">
          <a:xfrm>
            <a:off x="26822400" y="6473825"/>
            <a:ext cx="457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200">
                <a:solidFill>
                  <a:schemeClr val="tx1"/>
                </a:solidFill>
                <a:latin typeface="Arial" charset="0"/>
              </a:defRPr>
            </a:lvl1pPr>
            <a:lvl2pPr marL="742950" indent="-285750" eaLnBrk="0" hangingPunct="0">
              <a:defRPr sz="2200">
                <a:solidFill>
                  <a:schemeClr val="tx1"/>
                </a:solidFill>
                <a:latin typeface="Arial" charset="0"/>
              </a:defRPr>
            </a:lvl2pPr>
            <a:lvl3pPr marL="1143000" indent="-228600" eaLnBrk="0" hangingPunct="0">
              <a:defRPr sz="2200">
                <a:solidFill>
                  <a:schemeClr val="tx1"/>
                </a:solidFill>
                <a:latin typeface="Arial" charset="0"/>
              </a:defRPr>
            </a:lvl3pPr>
            <a:lvl4pPr marL="1600200" indent="-228600" eaLnBrk="0" hangingPunct="0">
              <a:defRPr sz="2200">
                <a:solidFill>
                  <a:schemeClr val="tx1"/>
                </a:solidFill>
                <a:latin typeface="Arial" charset="0"/>
              </a:defRPr>
            </a:lvl4pPr>
            <a:lvl5pPr marL="2057400" indent="-228600" eaLnBrk="0" hangingPunct="0">
              <a:defRPr sz="2200">
                <a:solidFill>
                  <a:schemeClr val="tx1"/>
                </a:solidFill>
                <a:latin typeface="Arial" charset="0"/>
              </a:defRPr>
            </a:lvl5pPr>
            <a:lvl6pPr marL="2514600" indent="-228600" eaLnBrk="0" fontAlgn="base" hangingPunct="0">
              <a:spcBef>
                <a:spcPct val="0"/>
              </a:spcBef>
              <a:spcAft>
                <a:spcPct val="0"/>
              </a:spcAft>
              <a:defRPr sz="2200">
                <a:solidFill>
                  <a:schemeClr val="tx1"/>
                </a:solidFill>
                <a:latin typeface="Arial" charset="0"/>
              </a:defRPr>
            </a:lvl6pPr>
            <a:lvl7pPr marL="2971800" indent="-228600" eaLnBrk="0" fontAlgn="base" hangingPunct="0">
              <a:spcBef>
                <a:spcPct val="0"/>
              </a:spcBef>
              <a:spcAft>
                <a:spcPct val="0"/>
              </a:spcAft>
              <a:defRPr sz="2200">
                <a:solidFill>
                  <a:schemeClr val="tx1"/>
                </a:solidFill>
                <a:latin typeface="Arial" charset="0"/>
              </a:defRPr>
            </a:lvl7pPr>
            <a:lvl8pPr marL="3429000" indent="-228600" eaLnBrk="0" fontAlgn="base" hangingPunct="0">
              <a:spcBef>
                <a:spcPct val="0"/>
              </a:spcBef>
              <a:spcAft>
                <a:spcPct val="0"/>
              </a:spcAft>
              <a:defRPr sz="2200">
                <a:solidFill>
                  <a:schemeClr val="tx1"/>
                </a:solidFill>
                <a:latin typeface="Arial" charset="0"/>
              </a:defRPr>
            </a:lvl8pPr>
            <a:lvl9pPr marL="3886200" indent="-228600" eaLnBrk="0" fontAlgn="base" hangingPunct="0">
              <a:spcBef>
                <a:spcPct val="0"/>
              </a:spcBef>
              <a:spcAft>
                <a:spcPct val="0"/>
              </a:spcAft>
              <a:defRPr sz="2200">
                <a:solidFill>
                  <a:schemeClr val="tx1"/>
                </a:solidFill>
                <a:latin typeface="Arial" charset="0"/>
              </a:defRPr>
            </a:lvl9pPr>
          </a:lstStyle>
          <a:p>
            <a:pPr eaLnBrk="1" hangingPunct="1"/>
            <a:fld id="{FBBAE181-011A-42DE-B96B-556D36D4FE92}" type="slidenum">
              <a:rPr lang="en-US" sz="1400" b="1">
                <a:latin typeface="Copperplate Gothic Bold" pitchFamily="34" charset="0"/>
              </a:rPr>
              <a:pPr eaLnBrk="1" hangingPunct="1"/>
              <a:t>34</a:t>
            </a:fld>
            <a:endParaRPr lang="en-US" sz="1400" b="1">
              <a:latin typeface="Copperplate Gothic Bold" pitchFamily="34" charset="0"/>
            </a:endParaRPr>
          </a:p>
        </p:txBody>
      </p:sp>
      <p:pic>
        <p:nvPicPr>
          <p:cNvPr id="36" name="Picture 35"/>
          <p:cNvPicPr/>
          <p:nvPr/>
        </p:nvPicPr>
        <p:blipFill>
          <a:blip r:embed="rId4">
            <a:extLst>
              <a:ext uri="{28A0092B-C50C-407E-A947-70E740481C1C}">
                <a14:useLocalDpi xmlns:a14="http://schemas.microsoft.com/office/drawing/2010/main" val="0"/>
              </a:ext>
            </a:extLst>
          </a:blip>
          <a:srcRect/>
          <a:stretch>
            <a:fillRect/>
          </a:stretch>
        </p:blipFill>
        <p:spPr bwMode="auto">
          <a:xfrm>
            <a:off x="1419225" y="6170610"/>
            <a:ext cx="1728788" cy="457200"/>
          </a:xfrm>
          <a:prstGeom prst="rect">
            <a:avLst/>
          </a:prstGeom>
          <a:noFill/>
          <a:ln>
            <a:noFill/>
          </a:ln>
        </p:spPr>
      </p:pic>
      <p:pic>
        <p:nvPicPr>
          <p:cNvPr id="37" name="Picture 36"/>
          <p:cNvPicPr/>
          <p:nvPr/>
        </p:nvPicPr>
        <p:blipFill>
          <a:blip r:embed="rId5">
            <a:extLst>
              <a:ext uri="{28A0092B-C50C-407E-A947-70E740481C1C}">
                <a14:useLocalDpi xmlns:a14="http://schemas.microsoft.com/office/drawing/2010/main" val="0"/>
              </a:ext>
            </a:extLst>
          </a:blip>
          <a:srcRect/>
          <a:stretch>
            <a:fillRect/>
          </a:stretch>
        </p:blipFill>
        <p:spPr bwMode="auto">
          <a:xfrm>
            <a:off x="570819" y="6170610"/>
            <a:ext cx="582386" cy="457201"/>
          </a:xfrm>
          <a:prstGeom prst="rect">
            <a:avLst/>
          </a:prstGeom>
          <a:noFill/>
          <a:ln>
            <a:noFill/>
          </a:ln>
        </p:spPr>
      </p:pic>
      <p:sp>
        <p:nvSpPr>
          <p:cNvPr id="2" name="Rectangle 1"/>
          <p:cNvSpPr/>
          <p:nvPr/>
        </p:nvSpPr>
        <p:spPr>
          <a:xfrm>
            <a:off x="18885693" y="1464677"/>
            <a:ext cx="7948613" cy="461665"/>
          </a:xfrm>
          <a:prstGeom prst="rect">
            <a:avLst/>
          </a:prstGeom>
        </p:spPr>
        <p:txBody>
          <a:bodyPr wrap="square">
            <a:spAutoFit/>
          </a:bodyPr>
          <a:lstStyle/>
          <a:p>
            <a:pPr algn="ctr"/>
            <a:r>
              <a:rPr lang="en-US" sz="2400" b="1" i="1" dirty="0">
                <a:latin typeface="Copperplate Gothic Bold" pitchFamily="34" charset="0"/>
              </a:rPr>
              <a:t>Industry Acknowledgments</a:t>
            </a:r>
            <a:r>
              <a:rPr lang="en-US" sz="1400" b="1" i="1" dirty="0"/>
              <a:t>:</a:t>
            </a:r>
            <a:endParaRPr lang="en-US" sz="1400" dirty="0"/>
          </a:p>
        </p:txBody>
      </p:sp>
      <p:pic>
        <p:nvPicPr>
          <p:cNvPr id="27651"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9495975" y="2261645"/>
            <a:ext cx="6728049" cy="45201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653"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00600" y="2657473"/>
            <a:ext cx="3802526" cy="260985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906188023"/>
      </p:ext>
    </p:extLst>
  </p:cSld>
  <p:clrMapOvr>
    <a:masterClrMapping/>
  </p:clrMapOvr>
  <p:transition spd="med">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288000" y="0"/>
            <a:ext cx="9144000" cy="6858000"/>
          </a:xfrm>
          <a:prstGeom prst="rect">
            <a:avLst/>
          </a:prstGeom>
          <a:solidFill>
            <a:schemeClr val="bg1"/>
          </a:solidFill>
          <a:ln w="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lang="en-US"/>
          </a:p>
        </p:txBody>
      </p:sp>
      <p:sp>
        <p:nvSpPr>
          <p:cNvPr id="3" name="Rectangle 2"/>
          <p:cNvSpPr/>
          <p:nvPr/>
        </p:nvSpPr>
        <p:spPr>
          <a:xfrm>
            <a:off x="0" y="0"/>
            <a:ext cx="9144000" cy="6858000"/>
          </a:xfrm>
          <a:prstGeom prst="rect">
            <a:avLst/>
          </a:prstGeom>
          <a:solidFill>
            <a:schemeClr val="bg1"/>
          </a:solidFill>
          <a:ln w="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lang="en-US"/>
          </a:p>
        </p:txBody>
      </p:sp>
      <p:sp>
        <p:nvSpPr>
          <p:cNvPr id="4" name="Rectangle 3"/>
          <p:cNvSpPr/>
          <p:nvPr/>
        </p:nvSpPr>
        <p:spPr>
          <a:xfrm>
            <a:off x="9144000" y="0"/>
            <a:ext cx="9144000" cy="6858000"/>
          </a:xfrm>
          <a:prstGeom prst="rect">
            <a:avLst/>
          </a:prstGeom>
          <a:solidFill>
            <a:schemeClr val="bg1"/>
          </a:solidFill>
          <a:ln w="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lang="en-US"/>
          </a:p>
        </p:txBody>
      </p:sp>
    </p:spTree>
  </p:cSld>
  <p:clrMapOvr>
    <a:masterClrMapping/>
  </p:clrMapOvr>
  <p:transition spd="med">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p:cNvSpPr txBox="1"/>
          <p:nvPr/>
        </p:nvSpPr>
        <p:spPr>
          <a:xfrm>
            <a:off x="18288000" y="0"/>
            <a:ext cx="9144000" cy="1077913"/>
          </a:xfrm>
          <a:prstGeom prst="rect">
            <a:avLst/>
          </a:prstGeom>
          <a:gradFill flip="none" rotWithShape="1">
            <a:gsLst>
              <a:gs pos="0">
                <a:srgbClr val="2E5C8E">
                  <a:shade val="30000"/>
                  <a:satMod val="115000"/>
                </a:srgbClr>
              </a:gs>
              <a:gs pos="50000">
                <a:srgbClr val="2E5C8E">
                  <a:shade val="67500"/>
                  <a:satMod val="115000"/>
                </a:srgbClr>
              </a:gs>
              <a:gs pos="100000">
                <a:srgbClr val="2E5C8E">
                  <a:shade val="100000"/>
                  <a:satMod val="115000"/>
                </a:srgbClr>
              </a:gs>
            </a:gsLst>
            <a:lin ang="5400000" scaled="1"/>
            <a:tileRect/>
          </a:gradFill>
          <a:ln>
            <a:noFill/>
          </a:ln>
        </p:spPr>
        <p:txBody>
          <a:bodyPr anchor="ctr">
            <a:spAutoFit/>
          </a:bodyPr>
          <a:lstStyle/>
          <a:p>
            <a:pPr algn="ctr">
              <a:defRPr/>
            </a:pPr>
            <a:r>
              <a:rPr lang="en-US" sz="1800" dirty="0">
                <a:effectLst>
                  <a:outerShdw blurRad="38100" dist="38100" dir="2700000" algn="tl">
                    <a:srgbClr val="000000">
                      <a:alpha val="43137"/>
                    </a:srgbClr>
                  </a:outerShdw>
                </a:effectLst>
                <a:latin typeface="Copperplate Gothic Bold" pitchFamily="34" charset="0"/>
              </a:rPr>
              <a:t>Saint Vincent Health Center</a:t>
            </a:r>
          </a:p>
          <a:p>
            <a:pPr algn="ctr">
              <a:defRPr/>
            </a:pPr>
            <a:r>
              <a:rPr lang="en-US" sz="1600" dirty="0">
                <a:effectLst>
                  <a:outerShdw blurRad="38100" dist="38100" dir="2700000" algn="tl">
                    <a:srgbClr val="000000">
                      <a:alpha val="43137"/>
                    </a:srgbClr>
                  </a:outerShdw>
                </a:effectLst>
                <a:latin typeface="Copperplate Gothic Bold" pitchFamily="34" charset="0"/>
              </a:rPr>
              <a:t>New Addition Building</a:t>
            </a:r>
          </a:p>
          <a:p>
            <a:pPr algn="ctr">
              <a:defRPr/>
            </a:pPr>
            <a:r>
              <a:rPr lang="en-US" sz="1200" dirty="0">
                <a:effectLst>
                  <a:outerShdw blurRad="38100" dist="38100" dir="2700000" algn="tl">
                    <a:srgbClr val="000000">
                      <a:alpha val="43137"/>
                    </a:srgbClr>
                  </a:outerShdw>
                </a:effectLst>
                <a:latin typeface="Copperplate Gothic Bold" pitchFamily="34" charset="0"/>
              </a:rPr>
              <a:t>Erie, PA</a:t>
            </a:r>
          </a:p>
          <a:p>
            <a:pPr algn="ctr">
              <a:defRPr/>
            </a:pPr>
            <a:endParaRPr lang="en-US" sz="800" dirty="0" smtClean="0">
              <a:effectLst>
                <a:outerShdw blurRad="38100" dist="38100" dir="2700000" algn="tl">
                  <a:srgbClr val="000000">
                    <a:alpha val="43137"/>
                  </a:srgbClr>
                </a:outerShdw>
              </a:effectLst>
              <a:latin typeface="Copperplate Gothic Bold" pitchFamily="34" charset="0"/>
            </a:endParaRPr>
          </a:p>
          <a:p>
            <a:pPr algn="ctr">
              <a:defRPr/>
            </a:pPr>
            <a:r>
              <a:rPr lang="en-US" sz="1000" dirty="0" smtClean="0">
                <a:effectLst>
                  <a:outerShdw blurRad="38100" dist="38100" dir="2700000" algn="tl">
                    <a:srgbClr val="000000">
                      <a:alpha val="43137"/>
                    </a:srgbClr>
                  </a:outerShdw>
                </a:effectLst>
                <a:latin typeface="Copperplate Gothic Bold" pitchFamily="34" charset="0"/>
              </a:rPr>
              <a:t>TYLER JAGGI | CONSTRUCTION MANAGEMENT</a:t>
            </a:r>
            <a:endParaRPr lang="en-US" sz="1000" dirty="0">
              <a:effectLst>
                <a:outerShdw blurRad="38100" dist="38100" dir="2700000" algn="tl">
                  <a:srgbClr val="000000">
                    <a:alpha val="43137"/>
                  </a:srgbClr>
                </a:outerShdw>
              </a:effectLst>
              <a:latin typeface="Copperplate Gothic Bold" pitchFamily="34" charset="0"/>
            </a:endParaRPr>
          </a:p>
        </p:txBody>
      </p:sp>
      <p:sp>
        <p:nvSpPr>
          <p:cNvPr id="17" name="TextBox 16"/>
          <p:cNvSpPr txBox="1"/>
          <p:nvPr/>
        </p:nvSpPr>
        <p:spPr>
          <a:xfrm>
            <a:off x="9144000" y="0"/>
            <a:ext cx="9144000" cy="1077913"/>
          </a:xfrm>
          <a:prstGeom prst="rect">
            <a:avLst/>
          </a:prstGeom>
          <a:gradFill flip="none" rotWithShape="1">
            <a:gsLst>
              <a:gs pos="0">
                <a:schemeClr val="bg1">
                  <a:lumMod val="65000"/>
                  <a:lumOff val="35000"/>
                  <a:shade val="30000"/>
                  <a:satMod val="115000"/>
                </a:schemeClr>
              </a:gs>
              <a:gs pos="50000">
                <a:schemeClr val="bg1">
                  <a:lumMod val="65000"/>
                  <a:lumOff val="35000"/>
                  <a:shade val="67500"/>
                  <a:satMod val="115000"/>
                </a:schemeClr>
              </a:gs>
              <a:gs pos="100000">
                <a:schemeClr val="bg1">
                  <a:lumMod val="65000"/>
                  <a:lumOff val="35000"/>
                  <a:shade val="100000"/>
                  <a:satMod val="115000"/>
                </a:schemeClr>
              </a:gs>
            </a:gsLst>
            <a:lin ang="5400000" scaled="1"/>
            <a:tileRect/>
          </a:gradFill>
          <a:ln>
            <a:noFill/>
          </a:ln>
        </p:spPr>
        <p:txBody>
          <a:bodyPr anchor="ctr">
            <a:spAutoFit/>
          </a:bodyPr>
          <a:lstStyle/>
          <a:p>
            <a:pPr algn="ctr">
              <a:defRPr/>
            </a:pPr>
            <a:endParaRPr lang="en-US" sz="1000" dirty="0">
              <a:latin typeface="Copperplate Gothic Bold" pitchFamily="34" charset="0"/>
            </a:endParaRPr>
          </a:p>
          <a:p>
            <a:pPr algn="ctr">
              <a:defRPr/>
            </a:pPr>
            <a:endParaRPr lang="en-US" sz="1000" dirty="0">
              <a:latin typeface="Copperplate Gothic Bold" pitchFamily="34" charset="0"/>
            </a:endParaRPr>
          </a:p>
          <a:p>
            <a:pPr algn="ctr">
              <a:defRPr/>
            </a:pPr>
            <a:r>
              <a:rPr lang="en-US" sz="2400" b="1" dirty="0" smtClean="0">
                <a:effectLst>
                  <a:outerShdw blurRad="38100" dist="38100" dir="2700000" algn="tl">
                    <a:srgbClr val="000000">
                      <a:alpha val="43137"/>
                    </a:srgbClr>
                  </a:outerShdw>
                </a:effectLst>
                <a:latin typeface="Copperplate Gothic Bold" pitchFamily="34" charset="0"/>
              </a:rPr>
              <a:t>Precast Façade vs. Hand-Laid Masonry </a:t>
            </a:r>
            <a:endParaRPr lang="en-US" sz="2400" b="1" dirty="0">
              <a:effectLst>
                <a:outerShdw blurRad="38100" dist="38100" dir="2700000" algn="tl">
                  <a:srgbClr val="000000">
                    <a:alpha val="43137"/>
                  </a:srgbClr>
                </a:outerShdw>
              </a:effectLst>
              <a:latin typeface="Copperplate Gothic Bold" pitchFamily="34" charset="0"/>
            </a:endParaRPr>
          </a:p>
          <a:p>
            <a:pPr algn="ctr">
              <a:defRPr/>
            </a:pPr>
            <a:endParaRPr lang="en-US" sz="1000" dirty="0">
              <a:latin typeface="Copperplate Gothic Bold" pitchFamily="34" charset="0"/>
            </a:endParaRPr>
          </a:p>
          <a:p>
            <a:pPr algn="ctr">
              <a:defRPr/>
            </a:pPr>
            <a:endParaRPr lang="en-US" sz="1000" dirty="0">
              <a:latin typeface="Copperplate Gothic Bold" pitchFamily="34" charset="0"/>
            </a:endParaRPr>
          </a:p>
        </p:txBody>
      </p:sp>
      <p:sp>
        <p:nvSpPr>
          <p:cNvPr id="6" name="TextBox 5"/>
          <p:cNvSpPr txBox="1"/>
          <p:nvPr/>
        </p:nvSpPr>
        <p:spPr>
          <a:xfrm>
            <a:off x="0" y="0"/>
            <a:ext cx="9144000" cy="1077913"/>
          </a:xfrm>
          <a:prstGeom prst="rect">
            <a:avLst/>
          </a:prstGeom>
          <a:gradFill flip="none" rotWithShape="1">
            <a:gsLst>
              <a:gs pos="0">
                <a:srgbClr val="2E5C8E">
                  <a:shade val="30000"/>
                  <a:satMod val="115000"/>
                </a:srgbClr>
              </a:gs>
              <a:gs pos="50000">
                <a:srgbClr val="2E5C8E">
                  <a:shade val="67500"/>
                  <a:satMod val="115000"/>
                </a:srgbClr>
              </a:gs>
              <a:gs pos="100000">
                <a:srgbClr val="2E5C8E">
                  <a:shade val="100000"/>
                  <a:satMod val="115000"/>
                </a:srgbClr>
              </a:gs>
            </a:gsLst>
            <a:lin ang="5400000" scaled="1"/>
            <a:tileRect/>
          </a:gradFill>
          <a:ln>
            <a:noFill/>
          </a:ln>
        </p:spPr>
        <p:txBody>
          <a:bodyPr anchor="ctr">
            <a:spAutoFit/>
          </a:bodyPr>
          <a:lstStyle/>
          <a:p>
            <a:pPr algn="ctr">
              <a:defRPr/>
            </a:pPr>
            <a:r>
              <a:rPr lang="en-US" sz="1800" dirty="0" smtClean="0">
                <a:effectLst>
                  <a:outerShdw blurRad="38100" dist="38100" dir="2700000" algn="tl">
                    <a:srgbClr val="000000">
                      <a:alpha val="43137"/>
                    </a:srgbClr>
                  </a:outerShdw>
                </a:effectLst>
                <a:latin typeface="Copperplate Gothic Bold" pitchFamily="34" charset="0"/>
              </a:rPr>
              <a:t>Saint Vincent Health Center</a:t>
            </a:r>
            <a:endParaRPr lang="en-US" sz="1800" dirty="0">
              <a:effectLst>
                <a:outerShdw blurRad="38100" dist="38100" dir="2700000" algn="tl">
                  <a:srgbClr val="000000">
                    <a:alpha val="43137"/>
                  </a:srgbClr>
                </a:outerShdw>
              </a:effectLst>
              <a:latin typeface="Copperplate Gothic Bold" pitchFamily="34" charset="0"/>
            </a:endParaRPr>
          </a:p>
          <a:p>
            <a:pPr algn="ctr">
              <a:defRPr/>
            </a:pPr>
            <a:r>
              <a:rPr lang="en-US" sz="1600" dirty="0" smtClean="0">
                <a:effectLst>
                  <a:outerShdw blurRad="38100" dist="38100" dir="2700000" algn="tl">
                    <a:srgbClr val="000000">
                      <a:alpha val="43137"/>
                    </a:srgbClr>
                  </a:outerShdw>
                </a:effectLst>
                <a:latin typeface="Copperplate Gothic Bold" pitchFamily="34" charset="0"/>
              </a:rPr>
              <a:t>New Addition Building</a:t>
            </a:r>
            <a:endParaRPr lang="en-US" sz="1600" dirty="0">
              <a:effectLst>
                <a:outerShdw blurRad="38100" dist="38100" dir="2700000" algn="tl">
                  <a:srgbClr val="000000">
                    <a:alpha val="43137"/>
                  </a:srgbClr>
                </a:outerShdw>
              </a:effectLst>
              <a:latin typeface="Copperplate Gothic Bold" pitchFamily="34" charset="0"/>
            </a:endParaRPr>
          </a:p>
          <a:p>
            <a:pPr algn="ctr">
              <a:defRPr/>
            </a:pPr>
            <a:r>
              <a:rPr lang="en-US" sz="1200" dirty="0" smtClean="0">
                <a:effectLst>
                  <a:outerShdw blurRad="38100" dist="38100" dir="2700000" algn="tl">
                    <a:srgbClr val="000000">
                      <a:alpha val="43137"/>
                    </a:srgbClr>
                  </a:outerShdw>
                </a:effectLst>
                <a:latin typeface="Copperplate Gothic Bold" pitchFamily="34" charset="0"/>
              </a:rPr>
              <a:t>Erie, PA</a:t>
            </a:r>
            <a:endParaRPr lang="en-US" sz="1200" dirty="0">
              <a:effectLst>
                <a:outerShdw blurRad="38100" dist="38100" dir="2700000" algn="tl">
                  <a:srgbClr val="000000">
                    <a:alpha val="43137"/>
                  </a:srgbClr>
                </a:outerShdw>
              </a:effectLst>
              <a:latin typeface="Copperplate Gothic Bold" pitchFamily="34" charset="0"/>
            </a:endParaRPr>
          </a:p>
          <a:p>
            <a:pPr algn="ctr">
              <a:defRPr/>
            </a:pPr>
            <a:endParaRPr lang="en-US" sz="800" dirty="0">
              <a:effectLst>
                <a:outerShdw blurRad="38100" dist="38100" dir="2700000" algn="tl">
                  <a:srgbClr val="000000">
                    <a:alpha val="43137"/>
                  </a:srgbClr>
                </a:outerShdw>
              </a:effectLst>
              <a:latin typeface="Copperplate Gothic Bold" pitchFamily="34" charset="0"/>
            </a:endParaRPr>
          </a:p>
          <a:p>
            <a:pPr algn="ctr">
              <a:defRPr/>
            </a:pPr>
            <a:r>
              <a:rPr lang="en-US" sz="1000" dirty="0" smtClean="0">
                <a:effectLst>
                  <a:outerShdw blurRad="38100" dist="38100" dir="2700000" algn="tl">
                    <a:srgbClr val="000000">
                      <a:alpha val="43137"/>
                    </a:srgbClr>
                  </a:outerShdw>
                </a:effectLst>
                <a:latin typeface="Copperplate Gothic Bold" pitchFamily="34" charset="0"/>
              </a:rPr>
              <a:t>Tyler </a:t>
            </a:r>
            <a:r>
              <a:rPr lang="en-US" sz="1000" dirty="0" err="1" smtClean="0">
                <a:effectLst>
                  <a:outerShdw blurRad="38100" dist="38100" dir="2700000" algn="tl">
                    <a:srgbClr val="000000">
                      <a:alpha val="43137"/>
                    </a:srgbClr>
                  </a:outerShdw>
                </a:effectLst>
                <a:latin typeface="Copperplate Gothic Bold" pitchFamily="34" charset="0"/>
              </a:rPr>
              <a:t>jaggi</a:t>
            </a:r>
            <a:r>
              <a:rPr lang="en-US" sz="1000" dirty="0" smtClean="0">
                <a:effectLst>
                  <a:outerShdw blurRad="38100" dist="38100" dir="2700000" algn="tl">
                    <a:srgbClr val="000000">
                      <a:alpha val="43137"/>
                    </a:srgbClr>
                  </a:outerShdw>
                </a:effectLst>
                <a:latin typeface="Copperplate Gothic Bold" pitchFamily="34" charset="0"/>
              </a:rPr>
              <a:t> | </a:t>
            </a:r>
            <a:r>
              <a:rPr lang="en-US" sz="1000" dirty="0">
                <a:effectLst>
                  <a:outerShdw blurRad="38100" dist="38100" dir="2700000" algn="tl">
                    <a:srgbClr val="000000">
                      <a:alpha val="43137"/>
                    </a:srgbClr>
                  </a:outerShdw>
                </a:effectLst>
                <a:latin typeface="Copperplate Gothic Bold" pitchFamily="34" charset="0"/>
              </a:rPr>
              <a:t>CONSTRUCTION MANAGEMENT</a:t>
            </a:r>
          </a:p>
        </p:txBody>
      </p:sp>
      <p:sp>
        <p:nvSpPr>
          <p:cNvPr id="4" name="TextBox 3"/>
          <p:cNvSpPr txBox="1"/>
          <p:nvPr/>
        </p:nvSpPr>
        <p:spPr>
          <a:xfrm>
            <a:off x="0" y="1058863"/>
            <a:ext cx="3810000" cy="5899692"/>
          </a:xfrm>
          <a:prstGeom prst="rect">
            <a:avLst/>
          </a:prstGeom>
          <a:solidFill>
            <a:schemeClr val="bg1"/>
          </a:solidFill>
          <a:ln>
            <a:noFill/>
          </a:ln>
        </p:spPr>
        <p:txBody>
          <a:bodyPr wrap="square">
            <a:spAutoFit/>
          </a:bodyPr>
          <a:lstStyle/>
          <a:p>
            <a:pPr>
              <a:defRPr/>
            </a:pPr>
            <a:endParaRPr lang="en-US" sz="1200" dirty="0">
              <a:latin typeface="Copperplate Gothic Bold" pitchFamily="34" charset="0"/>
            </a:endParaRPr>
          </a:p>
          <a:p>
            <a:pPr>
              <a:defRPr/>
            </a:pPr>
            <a:r>
              <a:rPr lang="en-US" sz="1200" dirty="0">
                <a:effectLst>
                  <a:outerShdw blurRad="38100" dist="38100" dir="2700000" algn="tl">
                    <a:srgbClr val="000000">
                      <a:alpha val="43137"/>
                    </a:srgbClr>
                  </a:outerShdw>
                </a:effectLst>
                <a:latin typeface="Copperplate Gothic Bold" pitchFamily="34" charset="0"/>
              </a:rPr>
              <a:t>PRESENTATION OUTLINE:</a:t>
            </a:r>
          </a:p>
          <a:p>
            <a:pPr>
              <a:defRPr/>
            </a:pPr>
            <a:endParaRPr lang="en-US" sz="800" dirty="0">
              <a:latin typeface="Copperplate Gothic Bold" pitchFamily="34" charset="0"/>
            </a:endParaRPr>
          </a:p>
          <a:p>
            <a:pPr marL="857250" lvl="1" indent="-400050">
              <a:lnSpc>
                <a:spcPct val="150000"/>
              </a:lnSpc>
              <a:buFont typeface="+mj-lt"/>
              <a:buAutoNum type="romanUcPeriod"/>
              <a:defRPr/>
            </a:pPr>
            <a:r>
              <a:rPr lang="en-US" sz="1000" dirty="0">
                <a:solidFill>
                  <a:schemeClr val="bg1">
                    <a:lumMod val="50000"/>
                    <a:lumOff val="50000"/>
                  </a:schemeClr>
                </a:solidFill>
                <a:latin typeface="Copperplate Gothic Bold" pitchFamily="34" charset="0"/>
              </a:rPr>
              <a:t>PROJECT BACKGROUND</a:t>
            </a:r>
          </a:p>
          <a:p>
            <a:pPr marL="857250" lvl="1" indent="-400050">
              <a:lnSpc>
                <a:spcPct val="150000"/>
              </a:lnSpc>
              <a:buFont typeface="+mj-lt"/>
              <a:buAutoNum type="romanUcPeriod"/>
              <a:defRPr/>
            </a:pPr>
            <a:r>
              <a:rPr lang="en-US" sz="1000" dirty="0">
                <a:solidFill>
                  <a:schemeClr val="bg1">
                    <a:lumMod val="50000"/>
                    <a:lumOff val="50000"/>
                  </a:schemeClr>
                </a:solidFill>
                <a:latin typeface="Copperplate Gothic Bold" pitchFamily="34" charset="0"/>
              </a:rPr>
              <a:t>ANALYSIS #1: </a:t>
            </a:r>
            <a:r>
              <a:rPr lang="en-US" sz="1000" dirty="0" smtClean="0">
                <a:solidFill>
                  <a:schemeClr val="bg1">
                    <a:lumMod val="50000"/>
                    <a:lumOff val="50000"/>
                  </a:schemeClr>
                </a:solidFill>
                <a:latin typeface="Copperplate Gothic Bold" pitchFamily="34" charset="0"/>
              </a:rPr>
              <a:t>Re-Sequencing Phasing</a:t>
            </a:r>
            <a:endParaRPr lang="en-US" sz="1000" dirty="0">
              <a:solidFill>
                <a:schemeClr val="bg1">
                  <a:lumMod val="50000"/>
                  <a:lumOff val="50000"/>
                </a:schemeClr>
              </a:solidFill>
              <a:latin typeface="Copperplate Gothic Bold" pitchFamily="34" charset="0"/>
            </a:endParaRPr>
          </a:p>
          <a:p>
            <a:pPr marL="1314450" lvl="2" indent="-400050">
              <a:lnSpc>
                <a:spcPct val="150000"/>
              </a:lnSpc>
              <a:buFont typeface="+mj-lt"/>
              <a:buAutoNum type="romanUcPeriod"/>
              <a:defRPr/>
            </a:pPr>
            <a:r>
              <a:rPr lang="en-US" sz="1000" dirty="0" smtClean="0">
                <a:solidFill>
                  <a:schemeClr val="bg1">
                    <a:lumMod val="50000"/>
                    <a:lumOff val="50000"/>
                  </a:schemeClr>
                </a:solidFill>
                <a:latin typeface="Copperplate Gothic Bold" pitchFamily="34" charset="0"/>
              </a:rPr>
              <a:t>Background</a:t>
            </a:r>
            <a:endParaRPr lang="en-US" sz="1000" dirty="0">
              <a:solidFill>
                <a:schemeClr val="bg1">
                  <a:lumMod val="50000"/>
                  <a:lumOff val="50000"/>
                </a:schemeClr>
              </a:solidFill>
              <a:latin typeface="Copperplate Gothic Bold" pitchFamily="34" charset="0"/>
            </a:endParaRPr>
          </a:p>
          <a:p>
            <a:pPr marL="1314450" lvl="2" indent="-400050">
              <a:lnSpc>
                <a:spcPct val="150000"/>
              </a:lnSpc>
              <a:buFont typeface="+mj-lt"/>
              <a:buAutoNum type="romanUcPeriod"/>
              <a:defRPr/>
            </a:pPr>
            <a:r>
              <a:rPr lang="en-US" sz="1000" dirty="0" smtClean="0">
                <a:solidFill>
                  <a:schemeClr val="bg1">
                    <a:lumMod val="50000"/>
                    <a:lumOff val="50000"/>
                  </a:schemeClr>
                </a:solidFill>
                <a:latin typeface="Copperplate Gothic Bold" pitchFamily="34" charset="0"/>
              </a:rPr>
              <a:t>Case Findings</a:t>
            </a:r>
            <a:endParaRPr lang="en-US" sz="1000" dirty="0">
              <a:solidFill>
                <a:schemeClr val="bg1">
                  <a:lumMod val="50000"/>
                  <a:lumOff val="50000"/>
                </a:schemeClr>
              </a:solidFill>
              <a:latin typeface="Copperplate Gothic Bold" pitchFamily="34" charset="0"/>
            </a:endParaRPr>
          </a:p>
          <a:p>
            <a:pPr marL="1314450" lvl="2" indent="-400050">
              <a:lnSpc>
                <a:spcPct val="150000"/>
              </a:lnSpc>
              <a:buFont typeface="+mj-lt"/>
              <a:buAutoNum type="romanUcPeriod"/>
              <a:defRPr/>
            </a:pPr>
            <a:r>
              <a:rPr lang="en-US" sz="1000" dirty="0" smtClean="0">
                <a:solidFill>
                  <a:schemeClr val="bg1">
                    <a:lumMod val="50000"/>
                    <a:lumOff val="50000"/>
                  </a:schemeClr>
                </a:solidFill>
                <a:latin typeface="Copperplate Gothic Bold" pitchFamily="34" charset="0"/>
              </a:rPr>
              <a:t>Recommendations</a:t>
            </a:r>
            <a:endParaRPr lang="en-US" sz="1000" dirty="0">
              <a:solidFill>
                <a:schemeClr val="bg1">
                  <a:lumMod val="50000"/>
                  <a:lumOff val="50000"/>
                </a:schemeClr>
              </a:solidFill>
              <a:latin typeface="Copperplate Gothic Bold" pitchFamily="34" charset="0"/>
            </a:endParaRPr>
          </a:p>
          <a:p>
            <a:pPr marL="857250" lvl="1" indent="-400050">
              <a:lnSpc>
                <a:spcPct val="150000"/>
              </a:lnSpc>
              <a:buFont typeface="+mj-lt"/>
              <a:buAutoNum type="romanUcPeriod"/>
              <a:defRPr/>
            </a:pPr>
            <a:r>
              <a:rPr lang="en-US" sz="1000" dirty="0">
                <a:latin typeface="Copperplate Gothic Bold" pitchFamily="34" charset="0"/>
              </a:rPr>
              <a:t>ANALYSIS #2: Precast Façade</a:t>
            </a:r>
          </a:p>
          <a:p>
            <a:pPr marL="1314450" lvl="2" indent="-400050">
              <a:lnSpc>
                <a:spcPct val="150000"/>
              </a:lnSpc>
              <a:buFont typeface="+mj-lt"/>
              <a:buAutoNum type="romanUcPeriod"/>
              <a:defRPr/>
            </a:pPr>
            <a:r>
              <a:rPr lang="en-US" sz="1000" dirty="0">
                <a:solidFill>
                  <a:schemeClr val="bg1">
                    <a:lumMod val="50000"/>
                    <a:lumOff val="50000"/>
                  </a:schemeClr>
                </a:solidFill>
                <a:latin typeface="Copperplate Gothic Bold" pitchFamily="34" charset="0"/>
              </a:rPr>
              <a:t>Design</a:t>
            </a:r>
          </a:p>
          <a:p>
            <a:pPr marL="1314450" lvl="2" indent="-400050">
              <a:lnSpc>
                <a:spcPct val="150000"/>
              </a:lnSpc>
              <a:buFont typeface="+mj-lt"/>
              <a:buAutoNum type="romanUcPeriod"/>
              <a:defRPr/>
            </a:pPr>
            <a:r>
              <a:rPr lang="en-US" sz="1000" dirty="0">
                <a:latin typeface="Copperplate Gothic Bold" pitchFamily="34" charset="0"/>
              </a:rPr>
              <a:t>Structural Impact</a:t>
            </a:r>
          </a:p>
          <a:p>
            <a:pPr marL="1314450" lvl="2" indent="-400050">
              <a:lnSpc>
                <a:spcPct val="150000"/>
              </a:lnSpc>
              <a:buFont typeface="+mj-lt"/>
              <a:buAutoNum type="romanUcPeriod"/>
              <a:defRPr/>
            </a:pPr>
            <a:r>
              <a:rPr lang="en-US" sz="1000" dirty="0">
                <a:solidFill>
                  <a:schemeClr val="bg1">
                    <a:lumMod val="50000"/>
                    <a:lumOff val="50000"/>
                  </a:schemeClr>
                </a:solidFill>
                <a:latin typeface="Copperplate Gothic Bold" pitchFamily="34" charset="0"/>
              </a:rPr>
              <a:t>Schedule/Cost Impact</a:t>
            </a:r>
          </a:p>
          <a:p>
            <a:pPr marL="1314450" lvl="2" indent="-400050">
              <a:lnSpc>
                <a:spcPct val="150000"/>
              </a:lnSpc>
              <a:buFont typeface="+mj-lt"/>
              <a:buAutoNum type="romanUcPeriod"/>
              <a:defRPr/>
            </a:pPr>
            <a:r>
              <a:rPr lang="en-US" sz="1000" dirty="0" smtClean="0">
                <a:solidFill>
                  <a:schemeClr val="bg1">
                    <a:lumMod val="50000"/>
                    <a:lumOff val="50000"/>
                  </a:schemeClr>
                </a:solidFill>
                <a:latin typeface="Copperplate Gothic Bold" pitchFamily="34" charset="0"/>
              </a:rPr>
              <a:t>Project Impact</a:t>
            </a:r>
            <a:endParaRPr lang="en-US" sz="1000" dirty="0">
              <a:solidFill>
                <a:schemeClr val="bg1">
                  <a:lumMod val="50000"/>
                  <a:lumOff val="50000"/>
                </a:schemeClr>
              </a:solidFill>
              <a:latin typeface="Copperplate Gothic Bold" pitchFamily="34" charset="0"/>
            </a:endParaRPr>
          </a:p>
          <a:p>
            <a:pPr marL="1314450" lvl="2" indent="-400050">
              <a:lnSpc>
                <a:spcPct val="150000"/>
              </a:lnSpc>
              <a:buFont typeface="+mj-lt"/>
              <a:buAutoNum type="romanUcPeriod"/>
              <a:defRPr/>
            </a:pPr>
            <a:r>
              <a:rPr lang="en-US" sz="1000" dirty="0" smtClean="0">
                <a:solidFill>
                  <a:schemeClr val="bg1">
                    <a:lumMod val="50000"/>
                    <a:lumOff val="50000"/>
                  </a:schemeClr>
                </a:solidFill>
                <a:latin typeface="Copperplate Gothic Bold" pitchFamily="34" charset="0"/>
              </a:rPr>
              <a:t>The Choice</a:t>
            </a:r>
            <a:endParaRPr lang="en-US" sz="1000" dirty="0">
              <a:solidFill>
                <a:schemeClr val="bg1">
                  <a:lumMod val="50000"/>
                  <a:lumOff val="50000"/>
                </a:schemeClr>
              </a:solidFill>
              <a:latin typeface="Copperplate Gothic Bold" pitchFamily="34" charset="0"/>
            </a:endParaRPr>
          </a:p>
          <a:p>
            <a:pPr marL="857250" lvl="1" indent="-400050">
              <a:lnSpc>
                <a:spcPct val="150000"/>
              </a:lnSpc>
              <a:buFont typeface="+mj-lt"/>
              <a:buAutoNum type="romanUcPeriod"/>
              <a:defRPr/>
            </a:pPr>
            <a:r>
              <a:rPr lang="en-US" sz="1000" dirty="0">
                <a:solidFill>
                  <a:schemeClr val="bg1">
                    <a:lumMod val="50000"/>
                    <a:lumOff val="50000"/>
                  </a:schemeClr>
                </a:solidFill>
                <a:latin typeface="Copperplate Gothic Bold" pitchFamily="34" charset="0"/>
              </a:rPr>
              <a:t>ANALYSIS #3: </a:t>
            </a:r>
            <a:r>
              <a:rPr lang="en-US" sz="1000" dirty="0" smtClean="0">
                <a:solidFill>
                  <a:schemeClr val="bg1">
                    <a:lumMod val="50000"/>
                    <a:lumOff val="50000"/>
                  </a:schemeClr>
                </a:solidFill>
                <a:latin typeface="Copperplate Gothic Bold" pitchFamily="34" charset="0"/>
              </a:rPr>
              <a:t> BIM  Implementation </a:t>
            </a:r>
          </a:p>
          <a:p>
            <a:pPr marL="857250" lvl="1" indent="-400050">
              <a:lnSpc>
                <a:spcPct val="150000"/>
              </a:lnSpc>
              <a:buFont typeface="+mj-lt"/>
              <a:buAutoNum type="romanUcPeriod"/>
              <a:defRPr/>
            </a:pPr>
            <a:r>
              <a:rPr lang="en-US" sz="1000" dirty="0" smtClean="0">
                <a:solidFill>
                  <a:schemeClr val="bg1">
                    <a:lumMod val="50000"/>
                    <a:lumOff val="50000"/>
                  </a:schemeClr>
                </a:solidFill>
                <a:latin typeface="Copperplate Gothic Bold" pitchFamily="34" charset="0"/>
              </a:rPr>
              <a:t>ANALYSIS #4: ICRA Plan</a:t>
            </a:r>
          </a:p>
          <a:p>
            <a:pPr marL="1314450" lvl="2" indent="-400050">
              <a:lnSpc>
                <a:spcPct val="150000"/>
              </a:lnSpc>
              <a:buFont typeface="+mj-lt"/>
              <a:buAutoNum type="romanUcPeriod"/>
              <a:defRPr/>
            </a:pPr>
            <a:r>
              <a:rPr lang="en-US" sz="1000" dirty="0" smtClean="0">
                <a:solidFill>
                  <a:schemeClr val="bg1">
                    <a:lumMod val="50000"/>
                    <a:lumOff val="50000"/>
                  </a:schemeClr>
                </a:solidFill>
                <a:latin typeface="Copperplate Gothic Bold" pitchFamily="34" charset="0"/>
              </a:rPr>
              <a:t>ICRA Matrix</a:t>
            </a:r>
            <a:endParaRPr lang="en-US" sz="1000" dirty="0">
              <a:solidFill>
                <a:schemeClr val="bg1">
                  <a:lumMod val="50000"/>
                  <a:lumOff val="50000"/>
                </a:schemeClr>
              </a:solidFill>
              <a:latin typeface="Copperplate Gothic Bold" pitchFamily="34" charset="0"/>
            </a:endParaRPr>
          </a:p>
          <a:p>
            <a:pPr marL="1314450" lvl="2" indent="-400050">
              <a:lnSpc>
                <a:spcPct val="150000"/>
              </a:lnSpc>
              <a:buFont typeface="+mj-lt"/>
              <a:buAutoNum type="romanUcPeriod"/>
              <a:defRPr/>
            </a:pPr>
            <a:r>
              <a:rPr lang="en-US" sz="1000" dirty="0" smtClean="0">
                <a:solidFill>
                  <a:schemeClr val="bg1">
                    <a:lumMod val="50000"/>
                    <a:lumOff val="50000"/>
                  </a:schemeClr>
                </a:solidFill>
                <a:latin typeface="Copperplate Gothic Bold" pitchFamily="34" charset="0"/>
              </a:rPr>
              <a:t>Areas of Risk</a:t>
            </a:r>
          </a:p>
          <a:p>
            <a:pPr marL="1314450" lvl="2" indent="-400050">
              <a:lnSpc>
                <a:spcPct val="150000"/>
              </a:lnSpc>
              <a:buFont typeface="+mj-lt"/>
              <a:buAutoNum type="romanUcPeriod"/>
              <a:defRPr/>
            </a:pPr>
            <a:r>
              <a:rPr lang="en-US" sz="1000" dirty="0" smtClean="0">
                <a:solidFill>
                  <a:schemeClr val="bg1">
                    <a:lumMod val="50000"/>
                    <a:lumOff val="50000"/>
                  </a:schemeClr>
                </a:solidFill>
                <a:latin typeface="Copperplate Gothic Bold" pitchFamily="34" charset="0"/>
              </a:rPr>
              <a:t>Construction Precautions</a:t>
            </a:r>
            <a:endParaRPr lang="en-US" sz="1000" dirty="0">
              <a:solidFill>
                <a:schemeClr val="bg1">
                  <a:lumMod val="50000"/>
                  <a:lumOff val="50000"/>
                </a:schemeClr>
              </a:solidFill>
              <a:latin typeface="Copperplate Gothic Bold" pitchFamily="34" charset="0"/>
            </a:endParaRPr>
          </a:p>
          <a:p>
            <a:pPr marL="1314450" lvl="2" indent="-400050">
              <a:lnSpc>
                <a:spcPct val="150000"/>
              </a:lnSpc>
              <a:buFont typeface="+mj-lt"/>
              <a:buAutoNum type="romanUcPeriod"/>
              <a:defRPr/>
            </a:pPr>
            <a:r>
              <a:rPr lang="en-US" sz="1000" dirty="0" smtClean="0">
                <a:solidFill>
                  <a:schemeClr val="bg1">
                    <a:lumMod val="50000"/>
                    <a:lumOff val="50000"/>
                  </a:schemeClr>
                </a:solidFill>
                <a:latin typeface="Copperplate Gothic Bold" pitchFamily="34" charset="0"/>
              </a:rPr>
              <a:t>Mechanical Impact</a:t>
            </a:r>
          </a:p>
          <a:p>
            <a:pPr marL="857250" lvl="1" indent="-400050">
              <a:lnSpc>
                <a:spcPct val="150000"/>
              </a:lnSpc>
              <a:buFont typeface="+mj-lt"/>
              <a:buAutoNum type="romanUcPeriod"/>
              <a:defRPr/>
            </a:pPr>
            <a:r>
              <a:rPr lang="en-US" sz="1000" dirty="0" smtClean="0">
                <a:solidFill>
                  <a:schemeClr val="bg1">
                    <a:lumMod val="50000"/>
                    <a:lumOff val="50000"/>
                  </a:schemeClr>
                </a:solidFill>
                <a:latin typeface="Copperplate Gothic Bold" pitchFamily="34" charset="0"/>
              </a:rPr>
              <a:t>LESSONS </a:t>
            </a:r>
            <a:r>
              <a:rPr lang="en-US" sz="1000" dirty="0">
                <a:solidFill>
                  <a:schemeClr val="bg1">
                    <a:lumMod val="50000"/>
                    <a:lumOff val="50000"/>
                  </a:schemeClr>
                </a:solidFill>
                <a:latin typeface="Copperplate Gothic Bold" pitchFamily="34" charset="0"/>
              </a:rPr>
              <a:t>LEARNED</a:t>
            </a:r>
          </a:p>
          <a:p>
            <a:pPr marL="857250" lvl="1" indent="-400050">
              <a:lnSpc>
                <a:spcPct val="150000"/>
              </a:lnSpc>
              <a:buFont typeface="+mj-lt"/>
              <a:buAutoNum type="romanUcPeriod"/>
              <a:defRPr/>
            </a:pPr>
            <a:r>
              <a:rPr lang="en-US" sz="1000" dirty="0">
                <a:solidFill>
                  <a:schemeClr val="bg1">
                    <a:lumMod val="50000"/>
                    <a:lumOff val="50000"/>
                  </a:schemeClr>
                </a:solidFill>
                <a:latin typeface="Copperplate Gothic Bold" pitchFamily="34" charset="0"/>
              </a:rPr>
              <a:t>ACKNOWLEDGEMENTS </a:t>
            </a:r>
            <a:endParaRPr lang="en-US" sz="1400" dirty="0" smtClean="0">
              <a:solidFill>
                <a:schemeClr val="bg1">
                  <a:lumMod val="50000"/>
                  <a:lumOff val="50000"/>
                </a:schemeClr>
              </a:solidFill>
              <a:latin typeface="Copperplate Gothic Bold" pitchFamily="34" charset="0"/>
            </a:endParaRPr>
          </a:p>
          <a:p>
            <a:pPr marL="857250" lvl="1" indent="-400050">
              <a:lnSpc>
                <a:spcPct val="150000"/>
              </a:lnSpc>
              <a:buFont typeface="+mj-lt"/>
              <a:buAutoNum type="romanUcPeriod"/>
              <a:defRPr/>
            </a:pPr>
            <a:endParaRPr lang="en-US" sz="1400" dirty="0">
              <a:latin typeface="Copperplate Gothic Bold" pitchFamily="34" charset="0"/>
            </a:endParaRPr>
          </a:p>
          <a:p>
            <a:pPr marL="857250" lvl="1" indent="-400050">
              <a:lnSpc>
                <a:spcPct val="125000"/>
              </a:lnSpc>
              <a:defRPr/>
            </a:pPr>
            <a:endParaRPr lang="en-US" sz="1050" dirty="0">
              <a:latin typeface="Copperplate Gothic Bold" pitchFamily="34" charset="0"/>
            </a:endParaRPr>
          </a:p>
          <a:p>
            <a:pPr marL="857250" lvl="1" indent="-400050">
              <a:lnSpc>
                <a:spcPct val="125000"/>
              </a:lnSpc>
              <a:defRPr/>
            </a:pPr>
            <a:endParaRPr lang="en-US" sz="1050" dirty="0">
              <a:latin typeface="Copperplate Gothic Bold" pitchFamily="34" charset="0"/>
            </a:endParaRPr>
          </a:p>
          <a:p>
            <a:pPr marL="857250" lvl="1" indent="-400050">
              <a:lnSpc>
                <a:spcPct val="125000"/>
              </a:lnSpc>
              <a:defRPr/>
            </a:pPr>
            <a:endParaRPr lang="en-US" sz="1050" dirty="0">
              <a:latin typeface="Copperplate Gothic Bold" pitchFamily="34" charset="0"/>
            </a:endParaRPr>
          </a:p>
        </p:txBody>
      </p:sp>
      <p:cxnSp>
        <p:nvCxnSpPr>
          <p:cNvPr id="8" name="Straight Connector 7"/>
          <p:cNvCxnSpPr/>
          <p:nvPr/>
        </p:nvCxnSpPr>
        <p:spPr>
          <a:xfrm rot="5400000" flipH="1" flipV="1">
            <a:off x="914400" y="3962400"/>
            <a:ext cx="57912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0" y="1066800"/>
            <a:ext cx="27432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5400000" flipH="1" flipV="1">
            <a:off x="8610600" y="533400"/>
            <a:ext cx="10668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5400000" flipH="1" flipV="1">
            <a:off x="17754600" y="533400"/>
            <a:ext cx="10668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10058400" y="1905000"/>
            <a:ext cx="7848600" cy="3708708"/>
          </a:xfrm>
          <a:prstGeom prst="rect">
            <a:avLst/>
          </a:prstGeom>
          <a:noFill/>
        </p:spPr>
        <p:txBody>
          <a:bodyPr>
            <a:spAutoFit/>
          </a:bodyPr>
          <a:lstStyle/>
          <a:p>
            <a:pPr>
              <a:spcBef>
                <a:spcPts val="600"/>
              </a:spcBef>
              <a:spcAft>
                <a:spcPts val="600"/>
              </a:spcAft>
              <a:defRPr/>
            </a:pPr>
            <a:r>
              <a:rPr lang="en-US" sz="2000" b="1" u="sng" dirty="0">
                <a:solidFill>
                  <a:schemeClr val="bg1">
                    <a:lumMod val="50000"/>
                    <a:lumOff val="50000"/>
                  </a:schemeClr>
                </a:solidFill>
              </a:rPr>
              <a:t>Check W 16x26 Beam for Moment</a:t>
            </a:r>
            <a:r>
              <a:rPr lang="en-US" sz="2000" b="1" dirty="0">
                <a:solidFill>
                  <a:schemeClr val="bg1">
                    <a:lumMod val="50000"/>
                    <a:lumOff val="50000"/>
                  </a:schemeClr>
                </a:solidFill>
              </a:rPr>
              <a:t>:</a:t>
            </a:r>
          </a:p>
          <a:p>
            <a:pPr>
              <a:spcBef>
                <a:spcPts val="600"/>
              </a:spcBef>
              <a:spcAft>
                <a:spcPts val="600"/>
              </a:spcAft>
              <a:defRPr/>
            </a:pPr>
            <a:r>
              <a:rPr lang="en-US" sz="2000" dirty="0" err="1">
                <a:sym typeface="Wingdings" pitchFamily="2" charset="2"/>
              </a:rPr>
              <a:t>φM</a:t>
            </a:r>
            <a:r>
              <a:rPr lang="en-US" sz="2000" baseline="-25000" dirty="0" err="1">
                <a:sym typeface="Wingdings" pitchFamily="2" charset="2"/>
              </a:rPr>
              <a:t>n</a:t>
            </a:r>
            <a:r>
              <a:rPr lang="en-US" sz="2000" dirty="0">
                <a:sym typeface="Wingdings" pitchFamily="2" charset="2"/>
              </a:rPr>
              <a:t> = </a:t>
            </a:r>
            <a:r>
              <a:rPr lang="en-US" sz="2000" dirty="0" smtClean="0">
                <a:sym typeface="Wingdings" pitchFamily="2" charset="2"/>
              </a:rPr>
              <a:t>248 </a:t>
            </a:r>
            <a:r>
              <a:rPr lang="en-US" sz="2000" dirty="0" err="1">
                <a:sym typeface="Wingdings" pitchFamily="2" charset="2"/>
              </a:rPr>
              <a:t>ft</a:t>
            </a:r>
            <a:r>
              <a:rPr lang="en-US" sz="2000" dirty="0">
                <a:sym typeface="Wingdings" pitchFamily="2" charset="2"/>
              </a:rPr>
              <a:t>*kips &gt; </a:t>
            </a:r>
            <a:r>
              <a:rPr lang="en-US" sz="2000" dirty="0"/>
              <a:t>M</a:t>
            </a:r>
            <a:r>
              <a:rPr lang="en-US" sz="2000" baseline="-25000" dirty="0"/>
              <a:t>u </a:t>
            </a:r>
            <a:r>
              <a:rPr lang="en-US" sz="2000" dirty="0"/>
              <a:t>= </a:t>
            </a:r>
            <a:r>
              <a:rPr lang="en-US" sz="2000" dirty="0" smtClean="0"/>
              <a:t>94.2 </a:t>
            </a:r>
            <a:r>
              <a:rPr lang="en-US" sz="2000" dirty="0" err="1"/>
              <a:t>ft</a:t>
            </a:r>
            <a:r>
              <a:rPr lang="en-US" sz="2000" dirty="0"/>
              <a:t>*kips    </a:t>
            </a:r>
            <a:r>
              <a:rPr lang="en-US" sz="2000" b="1" dirty="0">
                <a:solidFill>
                  <a:srgbClr val="00B050"/>
                </a:solidFill>
              </a:rPr>
              <a:t>√ </a:t>
            </a:r>
            <a:r>
              <a:rPr lang="en-US" sz="2000" b="1" u="sng" dirty="0">
                <a:solidFill>
                  <a:srgbClr val="00B050"/>
                </a:solidFill>
              </a:rPr>
              <a:t>OK</a:t>
            </a:r>
            <a:endParaRPr lang="en-US" sz="2000" u="sng" dirty="0">
              <a:solidFill>
                <a:schemeClr val="accent1"/>
              </a:solidFill>
            </a:endParaRPr>
          </a:p>
          <a:p>
            <a:pPr>
              <a:spcBef>
                <a:spcPts val="600"/>
              </a:spcBef>
              <a:spcAft>
                <a:spcPts val="600"/>
              </a:spcAft>
              <a:defRPr/>
            </a:pPr>
            <a:r>
              <a:rPr lang="en-US" sz="2000" b="1" u="sng" dirty="0">
                <a:solidFill>
                  <a:schemeClr val="bg1">
                    <a:lumMod val="50000"/>
                    <a:lumOff val="50000"/>
                  </a:schemeClr>
                </a:solidFill>
              </a:rPr>
              <a:t>Check W 16x26 Beam for Deflection</a:t>
            </a:r>
            <a:r>
              <a:rPr lang="en-US" sz="2000" b="1" dirty="0">
                <a:solidFill>
                  <a:schemeClr val="bg1">
                    <a:lumMod val="50000"/>
                    <a:lumOff val="50000"/>
                  </a:schemeClr>
                </a:solidFill>
              </a:rPr>
              <a:t>:</a:t>
            </a:r>
          </a:p>
          <a:p>
            <a:pPr>
              <a:spcBef>
                <a:spcPts val="600"/>
              </a:spcBef>
              <a:spcAft>
                <a:spcPts val="600"/>
              </a:spcAft>
              <a:defRPr/>
            </a:pPr>
            <a:r>
              <a:rPr lang="en-US" sz="2000" b="1" u="sng" dirty="0">
                <a:solidFill>
                  <a:schemeClr val="bg1">
                    <a:lumMod val="50000"/>
                    <a:lumOff val="50000"/>
                  </a:schemeClr>
                </a:solidFill>
              </a:rPr>
              <a:t>Construction Live Load</a:t>
            </a:r>
            <a:r>
              <a:rPr lang="en-US" sz="2000" b="1" dirty="0">
                <a:solidFill>
                  <a:schemeClr val="bg1">
                    <a:lumMod val="50000"/>
                    <a:lumOff val="50000"/>
                  </a:schemeClr>
                </a:solidFill>
              </a:rPr>
              <a:t>:  </a:t>
            </a:r>
          </a:p>
          <a:p>
            <a:pPr>
              <a:spcBef>
                <a:spcPts val="600"/>
              </a:spcBef>
              <a:spcAft>
                <a:spcPts val="600"/>
              </a:spcAft>
              <a:defRPr/>
            </a:pPr>
            <a:r>
              <a:rPr lang="en-US" sz="2000" dirty="0">
                <a:sym typeface="Wingdings" pitchFamily="2" charset="2"/>
              </a:rPr>
              <a:t>Δ</a:t>
            </a:r>
            <a:r>
              <a:rPr lang="en-US" sz="2000" baseline="-25000" dirty="0">
                <a:sym typeface="Wingdings" pitchFamily="2" charset="2"/>
              </a:rPr>
              <a:t>C-LL </a:t>
            </a:r>
            <a:r>
              <a:rPr lang="en-US" sz="2000" dirty="0">
                <a:sym typeface="Wingdings" pitchFamily="2" charset="2"/>
              </a:rPr>
              <a:t>= </a:t>
            </a:r>
            <a:r>
              <a:rPr lang="en-US" sz="2000" dirty="0" smtClean="0">
                <a:sym typeface="Wingdings" pitchFamily="2" charset="2"/>
              </a:rPr>
              <a:t>0.124 </a:t>
            </a:r>
            <a:r>
              <a:rPr lang="en-US" sz="2000" dirty="0">
                <a:sym typeface="Wingdings" pitchFamily="2" charset="2"/>
              </a:rPr>
              <a:t>inches &lt; </a:t>
            </a:r>
            <a:r>
              <a:rPr lang="en-US" sz="2000" dirty="0" smtClean="0">
                <a:sym typeface="Wingdings" pitchFamily="2" charset="2"/>
              </a:rPr>
              <a:t> 0.6 </a:t>
            </a:r>
            <a:r>
              <a:rPr lang="en-US" sz="2000" dirty="0">
                <a:sym typeface="Wingdings" pitchFamily="2" charset="2"/>
              </a:rPr>
              <a:t>inches </a:t>
            </a:r>
            <a:r>
              <a:rPr lang="en-US" sz="2000" b="1" dirty="0">
                <a:solidFill>
                  <a:srgbClr val="00B050"/>
                </a:solidFill>
              </a:rPr>
              <a:t>√ </a:t>
            </a:r>
            <a:r>
              <a:rPr lang="en-US" sz="2000" b="1" u="sng" dirty="0">
                <a:solidFill>
                  <a:srgbClr val="00B050"/>
                </a:solidFill>
              </a:rPr>
              <a:t>OK</a:t>
            </a:r>
          </a:p>
          <a:p>
            <a:pPr>
              <a:spcBef>
                <a:spcPts val="600"/>
              </a:spcBef>
              <a:spcAft>
                <a:spcPts val="600"/>
              </a:spcAft>
              <a:defRPr/>
            </a:pPr>
            <a:r>
              <a:rPr lang="en-US" sz="2000" u="sng" dirty="0"/>
              <a:t>Live Load</a:t>
            </a:r>
            <a:r>
              <a:rPr lang="en-US" sz="2000" dirty="0"/>
              <a:t>:     	</a:t>
            </a:r>
            <a:r>
              <a:rPr lang="en-US" sz="2000" dirty="0">
                <a:sym typeface="Wingdings" pitchFamily="2" charset="2"/>
              </a:rPr>
              <a:t>Δ</a:t>
            </a:r>
            <a:r>
              <a:rPr lang="en-US" sz="2000" baseline="-25000" dirty="0">
                <a:sym typeface="Wingdings" pitchFamily="2" charset="2"/>
              </a:rPr>
              <a:t>LL</a:t>
            </a:r>
            <a:r>
              <a:rPr lang="en-US" sz="2000" dirty="0">
                <a:sym typeface="Wingdings" pitchFamily="2" charset="2"/>
              </a:rPr>
              <a:t> = </a:t>
            </a:r>
            <a:r>
              <a:rPr lang="en-US" sz="2000" dirty="0" smtClean="0">
                <a:sym typeface="Wingdings" pitchFamily="2" charset="2"/>
              </a:rPr>
              <a:t>0.0304 </a:t>
            </a:r>
            <a:r>
              <a:rPr lang="en-US" sz="2000" dirty="0">
                <a:sym typeface="Wingdings" pitchFamily="2" charset="2"/>
              </a:rPr>
              <a:t>inches &lt; </a:t>
            </a:r>
            <a:r>
              <a:rPr lang="en-US" sz="2000" dirty="0" smtClean="0">
                <a:sym typeface="Wingdings" pitchFamily="2" charset="2"/>
              </a:rPr>
              <a:t>0.6 </a:t>
            </a:r>
            <a:r>
              <a:rPr lang="en-US" sz="2000" dirty="0">
                <a:sym typeface="Wingdings" pitchFamily="2" charset="2"/>
              </a:rPr>
              <a:t>inches </a:t>
            </a:r>
            <a:r>
              <a:rPr lang="en-US" sz="2000" b="1" dirty="0">
                <a:solidFill>
                  <a:srgbClr val="00B050"/>
                </a:solidFill>
              </a:rPr>
              <a:t>√ </a:t>
            </a:r>
            <a:r>
              <a:rPr lang="en-US" sz="2000" b="1" u="sng" dirty="0">
                <a:solidFill>
                  <a:srgbClr val="00B050"/>
                </a:solidFill>
              </a:rPr>
              <a:t>OK </a:t>
            </a:r>
            <a:r>
              <a:rPr lang="en-US" sz="2000" dirty="0">
                <a:solidFill>
                  <a:schemeClr val="bg1"/>
                </a:solidFill>
              </a:rPr>
              <a:t>   </a:t>
            </a:r>
          </a:p>
          <a:p>
            <a:pPr>
              <a:spcBef>
                <a:spcPts val="600"/>
              </a:spcBef>
              <a:spcAft>
                <a:spcPts val="600"/>
              </a:spcAft>
              <a:defRPr/>
            </a:pPr>
            <a:r>
              <a:rPr lang="en-US" sz="2000" u="sng" dirty="0">
                <a:sym typeface="Wingdings" pitchFamily="2" charset="2"/>
              </a:rPr>
              <a:t>Total Load</a:t>
            </a:r>
            <a:r>
              <a:rPr lang="en-US" sz="2000" dirty="0">
                <a:sym typeface="Wingdings" pitchFamily="2" charset="2"/>
              </a:rPr>
              <a:t>:	</a:t>
            </a:r>
            <a:r>
              <a:rPr lang="en-US" sz="2000" dirty="0" err="1">
                <a:sym typeface="Wingdings" pitchFamily="2" charset="2"/>
              </a:rPr>
              <a:t>Δ</a:t>
            </a:r>
            <a:r>
              <a:rPr lang="en-US" sz="2000" baseline="-25000" dirty="0" err="1">
                <a:sym typeface="Wingdings" pitchFamily="2" charset="2"/>
              </a:rPr>
              <a:t>Total</a:t>
            </a:r>
            <a:r>
              <a:rPr lang="en-US" sz="2000" dirty="0">
                <a:sym typeface="Wingdings" pitchFamily="2" charset="2"/>
              </a:rPr>
              <a:t> = </a:t>
            </a:r>
            <a:r>
              <a:rPr lang="en-US" sz="2000" dirty="0" smtClean="0">
                <a:sym typeface="Wingdings" pitchFamily="2" charset="2"/>
              </a:rPr>
              <a:t>0.339 </a:t>
            </a:r>
            <a:r>
              <a:rPr lang="en-US" sz="2000" dirty="0">
                <a:sym typeface="Wingdings" pitchFamily="2" charset="2"/>
              </a:rPr>
              <a:t>inches &lt; </a:t>
            </a:r>
            <a:r>
              <a:rPr lang="en-US" sz="2000" dirty="0" smtClean="0">
                <a:sym typeface="Wingdings" pitchFamily="2" charset="2"/>
              </a:rPr>
              <a:t>0.6 </a:t>
            </a:r>
            <a:r>
              <a:rPr lang="en-US" sz="2000" dirty="0">
                <a:sym typeface="Wingdings" pitchFamily="2" charset="2"/>
              </a:rPr>
              <a:t>inches</a:t>
            </a:r>
            <a:r>
              <a:rPr lang="en-US" sz="2000" dirty="0">
                <a:solidFill>
                  <a:schemeClr val="bg1"/>
                </a:solidFill>
                <a:sym typeface="Wingdings" pitchFamily="2" charset="2"/>
              </a:rPr>
              <a:t> </a:t>
            </a:r>
            <a:r>
              <a:rPr lang="en-US" sz="2000" b="1" dirty="0">
                <a:solidFill>
                  <a:srgbClr val="00B050"/>
                </a:solidFill>
              </a:rPr>
              <a:t>√ </a:t>
            </a:r>
            <a:r>
              <a:rPr lang="en-US" sz="2000" b="1" u="sng" dirty="0">
                <a:solidFill>
                  <a:srgbClr val="00B050"/>
                </a:solidFill>
              </a:rPr>
              <a:t>OK </a:t>
            </a:r>
          </a:p>
          <a:p>
            <a:pPr>
              <a:buFont typeface="Arial" charset="0"/>
              <a:buNone/>
            </a:pPr>
            <a:endParaRPr lang="en-US" sz="1600" dirty="0" smtClean="0">
              <a:latin typeface="Copperplate Gothic Bold" pitchFamily="34" charset="0"/>
            </a:endParaRPr>
          </a:p>
          <a:p>
            <a:pPr>
              <a:defRPr/>
            </a:pPr>
            <a:endParaRPr lang="en-US" sz="1400" dirty="0">
              <a:latin typeface="Copperplate Gothic Bold" pitchFamily="34" charset="0"/>
            </a:endParaRPr>
          </a:p>
        </p:txBody>
      </p:sp>
      <p:pic>
        <p:nvPicPr>
          <p:cNvPr id="23581" name="Picture 52" descr="penns state logo.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4800" y="228600"/>
            <a:ext cx="1114425" cy="593725"/>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23582" name="Picture 53" descr="penns state logo.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6012775" y="228600"/>
            <a:ext cx="1114425" cy="593725"/>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23584" name="TextBox 39"/>
          <p:cNvSpPr txBox="1">
            <a:spLocks noChangeArrowheads="1"/>
          </p:cNvSpPr>
          <p:nvPr/>
        </p:nvSpPr>
        <p:spPr bwMode="auto">
          <a:xfrm>
            <a:off x="26822400" y="6473825"/>
            <a:ext cx="457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200">
                <a:solidFill>
                  <a:schemeClr val="tx1"/>
                </a:solidFill>
                <a:latin typeface="Arial" charset="0"/>
              </a:defRPr>
            </a:lvl1pPr>
            <a:lvl2pPr marL="742950" indent="-285750" eaLnBrk="0" hangingPunct="0">
              <a:defRPr sz="2200">
                <a:solidFill>
                  <a:schemeClr val="tx1"/>
                </a:solidFill>
                <a:latin typeface="Arial" charset="0"/>
              </a:defRPr>
            </a:lvl2pPr>
            <a:lvl3pPr marL="1143000" indent="-228600" eaLnBrk="0" hangingPunct="0">
              <a:defRPr sz="2200">
                <a:solidFill>
                  <a:schemeClr val="tx1"/>
                </a:solidFill>
                <a:latin typeface="Arial" charset="0"/>
              </a:defRPr>
            </a:lvl3pPr>
            <a:lvl4pPr marL="1600200" indent="-228600" eaLnBrk="0" hangingPunct="0">
              <a:defRPr sz="2200">
                <a:solidFill>
                  <a:schemeClr val="tx1"/>
                </a:solidFill>
                <a:latin typeface="Arial" charset="0"/>
              </a:defRPr>
            </a:lvl4pPr>
            <a:lvl5pPr marL="2057400" indent="-228600" eaLnBrk="0" hangingPunct="0">
              <a:defRPr sz="2200">
                <a:solidFill>
                  <a:schemeClr val="tx1"/>
                </a:solidFill>
                <a:latin typeface="Arial" charset="0"/>
              </a:defRPr>
            </a:lvl5pPr>
            <a:lvl6pPr marL="2514600" indent="-228600" eaLnBrk="0" fontAlgn="base" hangingPunct="0">
              <a:spcBef>
                <a:spcPct val="0"/>
              </a:spcBef>
              <a:spcAft>
                <a:spcPct val="0"/>
              </a:spcAft>
              <a:defRPr sz="2200">
                <a:solidFill>
                  <a:schemeClr val="tx1"/>
                </a:solidFill>
                <a:latin typeface="Arial" charset="0"/>
              </a:defRPr>
            </a:lvl6pPr>
            <a:lvl7pPr marL="2971800" indent="-228600" eaLnBrk="0" fontAlgn="base" hangingPunct="0">
              <a:spcBef>
                <a:spcPct val="0"/>
              </a:spcBef>
              <a:spcAft>
                <a:spcPct val="0"/>
              </a:spcAft>
              <a:defRPr sz="2200">
                <a:solidFill>
                  <a:schemeClr val="tx1"/>
                </a:solidFill>
                <a:latin typeface="Arial" charset="0"/>
              </a:defRPr>
            </a:lvl7pPr>
            <a:lvl8pPr marL="3429000" indent="-228600" eaLnBrk="0" fontAlgn="base" hangingPunct="0">
              <a:spcBef>
                <a:spcPct val="0"/>
              </a:spcBef>
              <a:spcAft>
                <a:spcPct val="0"/>
              </a:spcAft>
              <a:defRPr sz="2200">
                <a:solidFill>
                  <a:schemeClr val="tx1"/>
                </a:solidFill>
                <a:latin typeface="Arial" charset="0"/>
              </a:defRPr>
            </a:lvl8pPr>
            <a:lvl9pPr marL="3886200" indent="-228600" eaLnBrk="0" fontAlgn="base" hangingPunct="0">
              <a:spcBef>
                <a:spcPct val="0"/>
              </a:spcBef>
              <a:spcAft>
                <a:spcPct val="0"/>
              </a:spcAft>
              <a:defRPr sz="2200">
                <a:solidFill>
                  <a:schemeClr val="tx1"/>
                </a:solidFill>
                <a:latin typeface="Arial" charset="0"/>
              </a:defRPr>
            </a:lvl9pPr>
          </a:lstStyle>
          <a:p>
            <a:pPr eaLnBrk="1" hangingPunct="1"/>
            <a:fld id="{FBBAE181-011A-42DE-B96B-556D36D4FE92}" type="slidenum">
              <a:rPr lang="en-US" sz="1400" b="1">
                <a:latin typeface="Copperplate Gothic Bold" pitchFamily="34" charset="0"/>
              </a:rPr>
              <a:pPr eaLnBrk="1" hangingPunct="1"/>
              <a:t>36</a:t>
            </a:fld>
            <a:endParaRPr lang="en-US" sz="1400" b="1">
              <a:latin typeface="Copperplate Gothic Bold" pitchFamily="34" charset="0"/>
            </a:endParaRPr>
          </a:p>
        </p:txBody>
      </p:sp>
      <p:pic>
        <p:nvPicPr>
          <p:cNvPr id="36" name="Picture 35"/>
          <p:cNvPicPr/>
          <p:nvPr/>
        </p:nvPicPr>
        <p:blipFill>
          <a:blip r:embed="rId4">
            <a:extLst>
              <a:ext uri="{28A0092B-C50C-407E-A947-70E740481C1C}">
                <a14:useLocalDpi xmlns:a14="http://schemas.microsoft.com/office/drawing/2010/main" val="0"/>
              </a:ext>
            </a:extLst>
          </a:blip>
          <a:srcRect/>
          <a:stretch>
            <a:fillRect/>
          </a:stretch>
        </p:blipFill>
        <p:spPr bwMode="auto">
          <a:xfrm>
            <a:off x="1419225" y="6170610"/>
            <a:ext cx="1728788" cy="457200"/>
          </a:xfrm>
          <a:prstGeom prst="rect">
            <a:avLst/>
          </a:prstGeom>
          <a:noFill/>
          <a:ln>
            <a:noFill/>
          </a:ln>
        </p:spPr>
      </p:pic>
      <p:pic>
        <p:nvPicPr>
          <p:cNvPr id="37" name="Picture 36"/>
          <p:cNvPicPr/>
          <p:nvPr/>
        </p:nvPicPr>
        <p:blipFill>
          <a:blip r:embed="rId5">
            <a:extLst>
              <a:ext uri="{28A0092B-C50C-407E-A947-70E740481C1C}">
                <a14:useLocalDpi xmlns:a14="http://schemas.microsoft.com/office/drawing/2010/main" val="0"/>
              </a:ext>
            </a:extLst>
          </a:blip>
          <a:srcRect/>
          <a:stretch>
            <a:fillRect/>
          </a:stretch>
        </p:blipFill>
        <p:spPr bwMode="auto">
          <a:xfrm>
            <a:off x="570819" y="6170610"/>
            <a:ext cx="582386" cy="457201"/>
          </a:xfrm>
          <a:prstGeom prst="rect">
            <a:avLst/>
          </a:prstGeom>
          <a:noFill/>
          <a:ln>
            <a:noFill/>
          </a:ln>
        </p:spPr>
      </p:pic>
      <p:sp>
        <p:nvSpPr>
          <p:cNvPr id="3" name="TextBox 2"/>
          <p:cNvSpPr txBox="1"/>
          <p:nvPr/>
        </p:nvSpPr>
        <p:spPr>
          <a:xfrm>
            <a:off x="10058400" y="1359459"/>
            <a:ext cx="7848600" cy="461665"/>
          </a:xfrm>
          <a:prstGeom prst="rect">
            <a:avLst/>
          </a:prstGeom>
          <a:noFill/>
        </p:spPr>
        <p:txBody>
          <a:bodyPr wrap="square" rtlCol="0">
            <a:spAutoFit/>
          </a:bodyPr>
          <a:lstStyle/>
          <a:p>
            <a:pPr algn="ctr"/>
            <a:r>
              <a:rPr lang="en-US" sz="2400" b="1" dirty="0" smtClean="0">
                <a:latin typeface="Copperplate Gothic Bold" pitchFamily="34" charset="0"/>
              </a:rPr>
              <a:t>Structural Breadth</a:t>
            </a:r>
            <a:endParaRPr lang="en-US" b="1" dirty="0">
              <a:latin typeface="Copperplate Gothic Bold" pitchFamily="34" charset="0"/>
            </a:endParaRPr>
          </a:p>
        </p:txBody>
      </p:sp>
      <p:pic>
        <p:nvPicPr>
          <p:cNvPr id="15363"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67200" y="1359459"/>
            <a:ext cx="4410074" cy="49822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64"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0835937" y="1428102"/>
            <a:ext cx="4048125" cy="5161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60850393"/>
      </p:ext>
    </p:extLst>
  </p:cSld>
  <p:clrMapOvr>
    <a:masterClrMapping/>
  </p:clrMapOvr>
  <p:transition spd="med">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p:cNvSpPr txBox="1"/>
          <p:nvPr/>
        </p:nvSpPr>
        <p:spPr>
          <a:xfrm>
            <a:off x="18288000" y="0"/>
            <a:ext cx="9144000" cy="1077913"/>
          </a:xfrm>
          <a:prstGeom prst="rect">
            <a:avLst/>
          </a:prstGeom>
          <a:gradFill flip="none" rotWithShape="1">
            <a:gsLst>
              <a:gs pos="0">
                <a:srgbClr val="2E5C8E">
                  <a:shade val="30000"/>
                  <a:satMod val="115000"/>
                </a:srgbClr>
              </a:gs>
              <a:gs pos="50000">
                <a:srgbClr val="2E5C8E">
                  <a:shade val="67500"/>
                  <a:satMod val="115000"/>
                </a:srgbClr>
              </a:gs>
              <a:gs pos="100000">
                <a:srgbClr val="2E5C8E">
                  <a:shade val="100000"/>
                  <a:satMod val="115000"/>
                </a:srgbClr>
              </a:gs>
            </a:gsLst>
            <a:lin ang="5400000" scaled="1"/>
            <a:tileRect/>
          </a:gradFill>
          <a:ln>
            <a:noFill/>
          </a:ln>
        </p:spPr>
        <p:txBody>
          <a:bodyPr anchor="ctr">
            <a:spAutoFit/>
          </a:bodyPr>
          <a:lstStyle/>
          <a:p>
            <a:pPr algn="ctr">
              <a:defRPr/>
            </a:pPr>
            <a:r>
              <a:rPr lang="en-US" sz="1800" dirty="0">
                <a:effectLst>
                  <a:outerShdw blurRad="38100" dist="38100" dir="2700000" algn="tl">
                    <a:srgbClr val="000000">
                      <a:alpha val="43137"/>
                    </a:srgbClr>
                  </a:outerShdw>
                </a:effectLst>
                <a:latin typeface="Copperplate Gothic Bold" pitchFamily="34" charset="0"/>
              </a:rPr>
              <a:t>Saint Vincent Health Center</a:t>
            </a:r>
          </a:p>
          <a:p>
            <a:pPr algn="ctr">
              <a:defRPr/>
            </a:pPr>
            <a:r>
              <a:rPr lang="en-US" sz="1600" dirty="0">
                <a:effectLst>
                  <a:outerShdw blurRad="38100" dist="38100" dir="2700000" algn="tl">
                    <a:srgbClr val="000000">
                      <a:alpha val="43137"/>
                    </a:srgbClr>
                  </a:outerShdw>
                </a:effectLst>
                <a:latin typeface="Copperplate Gothic Bold" pitchFamily="34" charset="0"/>
              </a:rPr>
              <a:t>New Addition Building</a:t>
            </a:r>
          </a:p>
          <a:p>
            <a:pPr algn="ctr">
              <a:defRPr/>
            </a:pPr>
            <a:r>
              <a:rPr lang="en-US" sz="1200" dirty="0">
                <a:effectLst>
                  <a:outerShdw blurRad="38100" dist="38100" dir="2700000" algn="tl">
                    <a:srgbClr val="000000">
                      <a:alpha val="43137"/>
                    </a:srgbClr>
                  </a:outerShdw>
                </a:effectLst>
                <a:latin typeface="Copperplate Gothic Bold" pitchFamily="34" charset="0"/>
              </a:rPr>
              <a:t>Erie, PA</a:t>
            </a:r>
          </a:p>
          <a:p>
            <a:pPr algn="ctr">
              <a:defRPr/>
            </a:pPr>
            <a:endParaRPr lang="en-US" sz="800" dirty="0" smtClean="0">
              <a:effectLst>
                <a:outerShdw blurRad="38100" dist="38100" dir="2700000" algn="tl">
                  <a:srgbClr val="000000">
                    <a:alpha val="43137"/>
                  </a:srgbClr>
                </a:outerShdw>
              </a:effectLst>
              <a:latin typeface="Copperplate Gothic Bold" pitchFamily="34" charset="0"/>
            </a:endParaRPr>
          </a:p>
          <a:p>
            <a:pPr algn="ctr">
              <a:defRPr/>
            </a:pPr>
            <a:r>
              <a:rPr lang="en-US" sz="1000" dirty="0" smtClean="0">
                <a:effectLst>
                  <a:outerShdw blurRad="38100" dist="38100" dir="2700000" algn="tl">
                    <a:srgbClr val="000000">
                      <a:alpha val="43137"/>
                    </a:srgbClr>
                  </a:outerShdw>
                </a:effectLst>
                <a:latin typeface="Copperplate Gothic Bold" pitchFamily="34" charset="0"/>
              </a:rPr>
              <a:t>TYLER JAGGI | CONSTRUCTION MANAGEMENT</a:t>
            </a:r>
            <a:endParaRPr lang="en-US" sz="1000" dirty="0">
              <a:effectLst>
                <a:outerShdw blurRad="38100" dist="38100" dir="2700000" algn="tl">
                  <a:srgbClr val="000000">
                    <a:alpha val="43137"/>
                  </a:srgbClr>
                </a:outerShdw>
              </a:effectLst>
              <a:latin typeface="Copperplate Gothic Bold" pitchFamily="34" charset="0"/>
            </a:endParaRPr>
          </a:p>
        </p:txBody>
      </p:sp>
      <p:sp>
        <p:nvSpPr>
          <p:cNvPr id="17" name="TextBox 16"/>
          <p:cNvSpPr txBox="1"/>
          <p:nvPr/>
        </p:nvSpPr>
        <p:spPr>
          <a:xfrm>
            <a:off x="9144000" y="0"/>
            <a:ext cx="9144000" cy="1077913"/>
          </a:xfrm>
          <a:prstGeom prst="rect">
            <a:avLst/>
          </a:prstGeom>
          <a:gradFill flip="none" rotWithShape="1">
            <a:gsLst>
              <a:gs pos="0">
                <a:schemeClr val="bg1">
                  <a:lumMod val="65000"/>
                  <a:lumOff val="35000"/>
                  <a:shade val="30000"/>
                  <a:satMod val="115000"/>
                </a:schemeClr>
              </a:gs>
              <a:gs pos="50000">
                <a:schemeClr val="bg1">
                  <a:lumMod val="65000"/>
                  <a:lumOff val="35000"/>
                  <a:shade val="67500"/>
                  <a:satMod val="115000"/>
                </a:schemeClr>
              </a:gs>
              <a:gs pos="100000">
                <a:schemeClr val="bg1">
                  <a:lumMod val="65000"/>
                  <a:lumOff val="35000"/>
                  <a:shade val="100000"/>
                  <a:satMod val="115000"/>
                </a:schemeClr>
              </a:gs>
            </a:gsLst>
            <a:lin ang="5400000" scaled="1"/>
            <a:tileRect/>
          </a:gradFill>
          <a:ln>
            <a:noFill/>
          </a:ln>
        </p:spPr>
        <p:txBody>
          <a:bodyPr anchor="ctr">
            <a:spAutoFit/>
          </a:bodyPr>
          <a:lstStyle/>
          <a:p>
            <a:pPr algn="ctr">
              <a:defRPr/>
            </a:pPr>
            <a:endParaRPr lang="en-US" sz="1000" dirty="0">
              <a:latin typeface="Copperplate Gothic Bold" pitchFamily="34" charset="0"/>
            </a:endParaRPr>
          </a:p>
          <a:p>
            <a:pPr algn="ctr">
              <a:defRPr/>
            </a:pPr>
            <a:endParaRPr lang="en-US" sz="1000" dirty="0">
              <a:latin typeface="Copperplate Gothic Bold" pitchFamily="34" charset="0"/>
            </a:endParaRPr>
          </a:p>
          <a:p>
            <a:pPr algn="ctr">
              <a:defRPr/>
            </a:pPr>
            <a:r>
              <a:rPr lang="en-US" sz="2400" b="1" dirty="0" smtClean="0">
                <a:effectLst>
                  <a:outerShdw blurRad="38100" dist="38100" dir="2700000" algn="tl">
                    <a:srgbClr val="000000">
                      <a:alpha val="43137"/>
                    </a:srgbClr>
                  </a:outerShdw>
                </a:effectLst>
                <a:latin typeface="Copperplate Gothic Bold" pitchFamily="34" charset="0"/>
              </a:rPr>
              <a:t>ANALYSIS #4: ICRA PLAN</a:t>
            </a:r>
            <a:endParaRPr lang="en-US" sz="2400" b="1" dirty="0">
              <a:effectLst>
                <a:outerShdw blurRad="38100" dist="38100" dir="2700000" algn="tl">
                  <a:srgbClr val="000000">
                    <a:alpha val="43137"/>
                  </a:srgbClr>
                </a:outerShdw>
              </a:effectLst>
              <a:latin typeface="Copperplate Gothic Bold" pitchFamily="34" charset="0"/>
            </a:endParaRPr>
          </a:p>
          <a:p>
            <a:pPr algn="ctr">
              <a:defRPr/>
            </a:pPr>
            <a:endParaRPr lang="en-US" sz="1000" dirty="0">
              <a:latin typeface="Copperplate Gothic Bold" pitchFamily="34" charset="0"/>
            </a:endParaRPr>
          </a:p>
          <a:p>
            <a:pPr algn="ctr">
              <a:defRPr/>
            </a:pPr>
            <a:endParaRPr lang="en-US" sz="1000" dirty="0">
              <a:latin typeface="Copperplate Gothic Bold" pitchFamily="34" charset="0"/>
            </a:endParaRPr>
          </a:p>
        </p:txBody>
      </p:sp>
      <p:sp>
        <p:nvSpPr>
          <p:cNvPr id="6" name="TextBox 5"/>
          <p:cNvSpPr txBox="1"/>
          <p:nvPr/>
        </p:nvSpPr>
        <p:spPr>
          <a:xfrm>
            <a:off x="0" y="0"/>
            <a:ext cx="9144000" cy="1077913"/>
          </a:xfrm>
          <a:prstGeom prst="rect">
            <a:avLst/>
          </a:prstGeom>
          <a:gradFill flip="none" rotWithShape="1">
            <a:gsLst>
              <a:gs pos="0">
                <a:srgbClr val="2E5C8E">
                  <a:shade val="30000"/>
                  <a:satMod val="115000"/>
                </a:srgbClr>
              </a:gs>
              <a:gs pos="50000">
                <a:srgbClr val="2E5C8E">
                  <a:shade val="67500"/>
                  <a:satMod val="115000"/>
                </a:srgbClr>
              </a:gs>
              <a:gs pos="100000">
                <a:srgbClr val="2E5C8E">
                  <a:shade val="100000"/>
                  <a:satMod val="115000"/>
                </a:srgbClr>
              </a:gs>
            </a:gsLst>
            <a:lin ang="5400000" scaled="1"/>
            <a:tileRect/>
          </a:gradFill>
          <a:ln>
            <a:noFill/>
          </a:ln>
        </p:spPr>
        <p:txBody>
          <a:bodyPr anchor="ctr">
            <a:spAutoFit/>
          </a:bodyPr>
          <a:lstStyle/>
          <a:p>
            <a:pPr algn="ctr">
              <a:defRPr/>
            </a:pPr>
            <a:r>
              <a:rPr lang="en-US" sz="1800" dirty="0" smtClean="0">
                <a:effectLst>
                  <a:outerShdw blurRad="38100" dist="38100" dir="2700000" algn="tl">
                    <a:srgbClr val="000000">
                      <a:alpha val="43137"/>
                    </a:srgbClr>
                  </a:outerShdw>
                </a:effectLst>
                <a:latin typeface="Copperplate Gothic Bold" pitchFamily="34" charset="0"/>
              </a:rPr>
              <a:t>Saint Vincent Health Center</a:t>
            </a:r>
            <a:endParaRPr lang="en-US" sz="1800" dirty="0">
              <a:effectLst>
                <a:outerShdw blurRad="38100" dist="38100" dir="2700000" algn="tl">
                  <a:srgbClr val="000000">
                    <a:alpha val="43137"/>
                  </a:srgbClr>
                </a:outerShdw>
              </a:effectLst>
              <a:latin typeface="Copperplate Gothic Bold" pitchFamily="34" charset="0"/>
            </a:endParaRPr>
          </a:p>
          <a:p>
            <a:pPr algn="ctr">
              <a:defRPr/>
            </a:pPr>
            <a:r>
              <a:rPr lang="en-US" sz="1600" dirty="0" smtClean="0">
                <a:effectLst>
                  <a:outerShdw blurRad="38100" dist="38100" dir="2700000" algn="tl">
                    <a:srgbClr val="000000">
                      <a:alpha val="43137"/>
                    </a:srgbClr>
                  </a:outerShdw>
                </a:effectLst>
                <a:latin typeface="Copperplate Gothic Bold" pitchFamily="34" charset="0"/>
              </a:rPr>
              <a:t>New Addition Building</a:t>
            </a:r>
            <a:endParaRPr lang="en-US" sz="1600" dirty="0">
              <a:effectLst>
                <a:outerShdw blurRad="38100" dist="38100" dir="2700000" algn="tl">
                  <a:srgbClr val="000000">
                    <a:alpha val="43137"/>
                  </a:srgbClr>
                </a:outerShdw>
              </a:effectLst>
              <a:latin typeface="Copperplate Gothic Bold" pitchFamily="34" charset="0"/>
            </a:endParaRPr>
          </a:p>
          <a:p>
            <a:pPr algn="ctr">
              <a:defRPr/>
            </a:pPr>
            <a:r>
              <a:rPr lang="en-US" sz="1200" dirty="0" smtClean="0">
                <a:effectLst>
                  <a:outerShdw blurRad="38100" dist="38100" dir="2700000" algn="tl">
                    <a:srgbClr val="000000">
                      <a:alpha val="43137"/>
                    </a:srgbClr>
                  </a:outerShdw>
                </a:effectLst>
                <a:latin typeface="Copperplate Gothic Bold" pitchFamily="34" charset="0"/>
              </a:rPr>
              <a:t>Erie, PA</a:t>
            </a:r>
            <a:endParaRPr lang="en-US" sz="1200" dirty="0">
              <a:effectLst>
                <a:outerShdw blurRad="38100" dist="38100" dir="2700000" algn="tl">
                  <a:srgbClr val="000000">
                    <a:alpha val="43137"/>
                  </a:srgbClr>
                </a:outerShdw>
              </a:effectLst>
              <a:latin typeface="Copperplate Gothic Bold" pitchFamily="34" charset="0"/>
            </a:endParaRPr>
          </a:p>
          <a:p>
            <a:pPr algn="ctr">
              <a:defRPr/>
            </a:pPr>
            <a:endParaRPr lang="en-US" sz="800" dirty="0">
              <a:effectLst>
                <a:outerShdw blurRad="38100" dist="38100" dir="2700000" algn="tl">
                  <a:srgbClr val="000000">
                    <a:alpha val="43137"/>
                  </a:srgbClr>
                </a:outerShdw>
              </a:effectLst>
              <a:latin typeface="Copperplate Gothic Bold" pitchFamily="34" charset="0"/>
            </a:endParaRPr>
          </a:p>
          <a:p>
            <a:pPr algn="ctr">
              <a:defRPr/>
            </a:pPr>
            <a:r>
              <a:rPr lang="en-US" sz="1000" dirty="0" smtClean="0">
                <a:effectLst>
                  <a:outerShdw blurRad="38100" dist="38100" dir="2700000" algn="tl">
                    <a:srgbClr val="000000">
                      <a:alpha val="43137"/>
                    </a:srgbClr>
                  </a:outerShdw>
                </a:effectLst>
                <a:latin typeface="Copperplate Gothic Bold" pitchFamily="34" charset="0"/>
              </a:rPr>
              <a:t>Tyler </a:t>
            </a:r>
            <a:r>
              <a:rPr lang="en-US" sz="1000" dirty="0" err="1" smtClean="0">
                <a:effectLst>
                  <a:outerShdw blurRad="38100" dist="38100" dir="2700000" algn="tl">
                    <a:srgbClr val="000000">
                      <a:alpha val="43137"/>
                    </a:srgbClr>
                  </a:outerShdw>
                </a:effectLst>
                <a:latin typeface="Copperplate Gothic Bold" pitchFamily="34" charset="0"/>
              </a:rPr>
              <a:t>jaggi</a:t>
            </a:r>
            <a:r>
              <a:rPr lang="en-US" sz="1000" dirty="0" smtClean="0">
                <a:effectLst>
                  <a:outerShdw blurRad="38100" dist="38100" dir="2700000" algn="tl">
                    <a:srgbClr val="000000">
                      <a:alpha val="43137"/>
                    </a:srgbClr>
                  </a:outerShdw>
                </a:effectLst>
                <a:latin typeface="Copperplate Gothic Bold" pitchFamily="34" charset="0"/>
              </a:rPr>
              <a:t> | </a:t>
            </a:r>
            <a:r>
              <a:rPr lang="en-US" sz="1000" dirty="0">
                <a:effectLst>
                  <a:outerShdw blurRad="38100" dist="38100" dir="2700000" algn="tl">
                    <a:srgbClr val="000000">
                      <a:alpha val="43137"/>
                    </a:srgbClr>
                  </a:outerShdw>
                </a:effectLst>
                <a:latin typeface="Copperplate Gothic Bold" pitchFamily="34" charset="0"/>
              </a:rPr>
              <a:t>CONSTRUCTION MANAGEMENT</a:t>
            </a:r>
          </a:p>
        </p:txBody>
      </p:sp>
      <p:sp>
        <p:nvSpPr>
          <p:cNvPr id="4" name="TextBox 3"/>
          <p:cNvSpPr txBox="1"/>
          <p:nvPr/>
        </p:nvSpPr>
        <p:spPr>
          <a:xfrm>
            <a:off x="0" y="1058863"/>
            <a:ext cx="3810000" cy="5899692"/>
          </a:xfrm>
          <a:prstGeom prst="rect">
            <a:avLst/>
          </a:prstGeom>
          <a:solidFill>
            <a:schemeClr val="bg1"/>
          </a:solidFill>
          <a:ln>
            <a:noFill/>
          </a:ln>
        </p:spPr>
        <p:txBody>
          <a:bodyPr wrap="square">
            <a:spAutoFit/>
          </a:bodyPr>
          <a:lstStyle/>
          <a:p>
            <a:pPr>
              <a:defRPr/>
            </a:pPr>
            <a:endParaRPr lang="en-US" sz="1200" dirty="0">
              <a:latin typeface="Copperplate Gothic Bold" pitchFamily="34" charset="0"/>
            </a:endParaRPr>
          </a:p>
          <a:p>
            <a:pPr>
              <a:defRPr/>
            </a:pPr>
            <a:r>
              <a:rPr lang="en-US" sz="1200" dirty="0">
                <a:effectLst>
                  <a:outerShdw blurRad="38100" dist="38100" dir="2700000" algn="tl">
                    <a:srgbClr val="000000">
                      <a:alpha val="43137"/>
                    </a:srgbClr>
                  </a:outerShdw>
                </a:effectLst>
                <a:latin typeface="Copperplate Gothic Bold" pitchFamily="34" charset="0"/>
              </a:rPr>
              <a:t>PRESENTATION OUTLINE:</a:t>
            </a:r>
          </a:p>
          <a:p>
            <a:pPr>
              <a:defRPr/>
            </a:pPr>
            <a:endParaRPr lang="en-US" sz="800" dirty="0">
              <a:latin typeface="Copperplate Gothic Bold" pitchFamily="34" charset="0"/>
            </a:endParaRPr>
          </a:p>
          <a:p>
            <a:pPr marL="857250" lvl="1" indent="-400050">
              <a:lnSpc>
                <a:spcPct val="150000"/>
              </a:lnSpc>
              <a:buFont typeface="+mj-lt"/>
              <a:buAutoNum type="romanUcPeriod"/>
              <a:defRPr/>
            </a:pPr>
            <a:r>
              <a:rPr lang="en-US" sz="1000" dirty="0">
                <a:solidFill>
                  <a:schemeClr val="bg1">
                    <a:lumMod val="50000"/>
                    <a:lumOff val="50000"/>
                  </a:schemeClr>
                </a:solidFill>
                <a:latin typeface="Copperplate Gothic Bold" pitchFamily="34" charset="0"/>
              </a:rPr>
              <a:t>PROJECT BACKGROUND</a:t>
            </a:r>
          </a:p>
          <a:p>
            <a:pPr marL="857250" lvl="1" indent="-400050">
              <a:lnSpc>
                <a:spcPct val="150000"/>
              </a:lnSpc>
              <a:buFont typeface="+mj-lt"/>
              <a:buAutoNum type="romanUcPeriod"/>
              <a:defRPr/>
            </a:pPr>
            <a:r>
              <a:rPr lang="en-US" sz="1000" dirty="0">
                <a:solidFill>
                  <a:schemeClr val="bg1">
                    <a:lumMod val="50000"/>
                    <a:lumOff val="50000"/>
                  </a:schemeClr>
                </a:solidFill>
                <a:latin typeface="Copperplate Gothic Bold" pitchFamily="34" charset="0"/>
              </a:rPr>
              <a:t>ANALYSIS #1: </a:t>
            </a:r>
            <a:r>
              <a:rPr lang="en-US" sz="1000" dirty="0" smtClean="0">
                <a:solidFill>
                  <a:schemeClr val="bg1">
                    <a:lumMod val="50000"/>
                    <a:lumOff val="50000"/>
                  </a:schemeClr>
                </a:solidFill>
                <a:latin typeface="Copperplate Gothic Bold" pitchFamily="34" charset="0"/>
              </a:rPr>
              <a:t>Re-Sequencing Phasing</a:t>
            </a:r>
            <a:endParaRPr lang="en-US" sz="1000" dirty="0">
              <a:solidFill>
                <a:schemeClr val="bg1">
                  <a:lumMod val="50000"/>
                  <a:lumOff val="50000"/>
                </a:schemeClr>
              </a:solidFill>
              <a:latin typeface="Copperplate Gothic Bold" pitchFamily="34" charset="0"/>
            </a:endParaRPr>
          </a:p>
          <a:p>
            <a:pPr marL="1314450" lvl="2" indent="-400050">
              <a:lnSpc>
                <a:spcPct val="150000"/>
              </a:lnSpc>
              <a:buFont typeface="+mj-lt"/>
              <a:buAutoNum type="romanUcPeriod"/>
              <a:defRPr/>
            </a:pPr>
            <a:r>
              <a:rPr lang="en-US" sz="1000" dirty="0" smtClean="0">
                <a:solidFill>
                  <a:schemeClr val="bg1">
                    <a:lumMod val="50000"/>
                    <a:lumOff val="50000"/>
                  </a:schemeClr>
                </a:solidFill>
                <a:latin typeface="Copperplate Gothic Bold" pitchFamily="34" charset="0"/>
              </a:rPr>
              <a:t>Background</a:t>
            </a:r>
            <a:endParaRPr lang="en-US" sz="1000" dirty="0">
              <a:solidFill>
                <a:schemeClr val="bg1">
                  <a:lumMod val="50000"/>
                  <a:lumOff val="50000"/>
                </a:schemeClr>
              </a:solidFill>
              <a:latin typeface="Copperplate Gothic Bold" pitchFamily="34" charset="0"/>
            </a:endParaRPr>
          </a:p>
          <a:p>
            <a:pPr marL="1314450" lvl="2" indent="-400050">
              <a:lnSpc>
                <a:spcPct val="150000"/>
              </a:lnSpc>
              <a:buFont typeface="+mj-lt"/>
              <a:buAutoNum type="romanUcPeriod"/>
              <a:defRPr/>
            </a:pPr>
            <a:r>
              <a:rPr lang="en-US" sz="1000" dirty="0" smtClean="0">
                <a:solidFill>
                  <a:schemeClr val="bg1">
                    <a:lumMod val="50000"/>
                    <a:lumOff val="50000"/>
                  </a:schemeClr>
                </a:solidFill>
                <a:latin typeface="Copperplate Gothic Bold" pitchFamily="34" charset="0"/>
              </a:rPr>
              <a:t>Case Findings</a:t>
            </a:r>
            <a:endParaRPr lang="en-US" sz="1000" dirty="0">
              <a:solidFill>
                <a:schemeClr val="bg1">
                  <a:lumMod val="50000"/>
                  <a:lumOff val="50000"/>
                </a:schemeClr>
              </a:solidFill>
              <a:latin typeface="Copperplate Gothic Bold" pitchFamily="34" charset="0"/>
            </a:endParaRPr>
          </a:p>
          <a:p>
            <a:pPr marL="1314450" lvl="2" indent="-400050">
              <a:lnSpc>
                <a:spcPct val="150000"/>
              </a:lnSpc>
              <a:buFont typeface="+mj-lt"/>
              <a:buAutoNum type="romanUcPeriod"/>
              <a:defRPr/>
            </a:pPr>
            <a:r>
              <a:rPr lang="en-US" sz="1000" dirty="0" smtClean="0">
                <a:solidFill>
                  <a:schemeClr val="bg1">
                    <a:lumMod val="50000"/>
                    <a:lumOff val="50000"/>
                  </a:schemeClr>
                </a:solidFill>
                <a:latin typeface="Copperplate Gothic Bold" pitchFamily="34" charset="0"/>
              </a:rPr>
              <a:t>Recommendations</a:t>
            </a:r>
            <a:endParaRPr lang="en-US" sz="1000" dirty="0">
              <a:solidFill>
                <a:schemeClr val="bg1">
                  <a:lumMod val="50000"/>
                  <a:lumOff val="50000"/>
                </a:schemeClr>
              </a:solidFill>
              <a:latin typeface="Copperplate Gothic Bold" pitchFamily="34" charset="0"/>
            </a:endParaRPr>
          </a:p>
          <a:p>
            <a:pPr marL="857250" lvl="1" indent="-400050">
              <a:lnSpc>
                <a:spcPct val="150000"/>
              </a:lnSpc>
              <a:buFont typeface="+mj-lt"/>
              <a:buAutoNum type="romanUcPeriod"/>
              <a:defRPr/>
            </a:pPr>
            <a:r>
              <a:rPr lang="en-US" sz="1000" dirty="0">
                <a:solidFill>
                  <a:schemeClr val="bg1">
                    <a:lumMod val="50000"/>
                    <a:lumOff val="50000"/>
                  </a:schemeClr>
                </a:solidFill>
                <a:latin typeface="Copperplate Gothic Bold" pitchFamily="34" charset="0"/>
              </a:rPr>
              <a:t>ANALYSIS #2: Precast Façade</a:t>
            </a:r>
          </a:p>
          <a:p>
            <a:pPr marL="1314450" lvl="2" indent="-400050">
              <a:lnSpc>
                <a:spcPct val="150000"/>
              </a:lnSpc>
              <a:buFont typeface="+mj-lt"/>
              <a:buAutoNum type="romanUcPeriod"/>
              <a:defRPr/>
            </a:pPr>
            <a:r>
              <a:rPr lang="en-US" sz="1000" dirty="0">
                <a:solidFill>
                  <a:schemeClr val="bg1">
                    <a:lumMod val="50000"/>
                    <a:lumOff val="50000"/>
                  </a:schemeClr>
                </a:solidFill>
                <a:latin typeface="Copperplate Gothic Bold" pitchFamily="34" charset="0"/>
              </a:rPr>
              <a:t>Design</a:t>
            </a:r>
          </a:p>
          <a:p>
            <a:pPr marL="1314450" lvl="2" indent="-400050">
              <a:lnSpc>
                <a:spcPct val="150000"/>
              </a:lnSpc>
              <a:buFont typeface="+mj-lt"/>
              <a:buAutoNum type="romanUcPeriod"/>
              <a:defRPr/>
            </a:pPr>
            <a:r>
              <a:rPr lang="en-US" sz="1000" dirty="0">
                <a:solidFill>
                  <a:schemeClr val="bg1">
                    <a:lumMod val="50000"/>
                    <a:lumOff val="50000"/>
                  </a:schemeClr>
                </a:solidFill>
                <a:latin typeface="Copperplate Gothic Bold" pitchFamily="34" charset="0"/>
              </a:rPr>
              <a:t>Structural Impact</a:t>
            </a:r>
          </a:p>
          <a:p>
            <a:pPr marL="1314450" lvl="2" indent="-400050">
              <a:lnSpc>
                <a:spcPct val="150000"/>
              </a:lnSpc>
              <a:buFont typeface="+mj-lt"/>
              <a:buAutoNum type="romanUcPeriod"/>
              <a:defRPr/>
            </a:pPr>
            <a:r>
              <a:rPr lang="en-US" sz="1000" dirty="0">
                <a:solidFill>
                  <a:schemeClr val="bg1">
                    <a:lumMod val="50000"/>
                    <a:lumOff val="50000"/>
                  </a:schemeClr>
                </a:solidFill>
                <a:latin typeface="Copperplate Gothic Bold" pitchFamily="34" charset="0"/>
              </a:rPr>
              <a:t>Schedule/Cost Impact</a:t>
            </a:r>
          </a:p>
          <a:p>
            <a:pPr marL="1314450" lvl="2" indent="-400050">
              <a:lnSpc>
                <a:spcPct val="150000"/>
              </a:lnSpc>
              <a:buFont typeface="+mj-lt"/>
              <a:buAutoNum type="romanUcPeriod"/>
              <a:defRPr/>
            </a:pPr>
            <a:r>
              <a:rPr lang="en-US" sz="1000" dirty="0" smtClean="0">
                <a:solidFill>
                  <a:schemeClr val="bg1">
                    <a:lumMod val="50000"/>
                    <a:lumOff val="50000"/>
                  </a:schemeClr>
                </a:solidFill>
                <a:latin typeface="Copperplate Gothic Bold" pitchFamily="34" charset="0"/>
              </a:rPr>
              <a:t>Project Impact</a:t>
            </a:r>
            <a:endParaRPr lang="en-US" sz="1000" dirty="0">
              <a:solidFill>
                <a:schemeClr val="bg1">
                  <a:lumMod val="50000"/>
                  <a:lumOff val="50000"/>
                </a:schemeClr>
              </a:solidFill>
              <a:latin typeface="Copperplate Gothic Bold" pitchFamily="34" charset="0"/>
            </a:endParaRPr>
          </a:p>
          <a:p>
            <a:pPr marL="1314450" lvl="2" indent="-400050">
              <a:lnSpc>
                <a:spcPct val="150000"/>
              </a:lnSpc>
              <a:buFont typeface="+mj-lt"/>
              <a:buAutoNum type="romanUcPeriod"/>
              <a:defRPr/>
            </a:pPr>
            <a:r>
              <a:rPr lang="en-US" sz="1000" dirty="0" smtClean="0">
                <a:solidFill>
                  <a:schemeClr val="bg1">
                    <a:lumMod val="50000"/>
                    <a:lumOff val="50000"/>
                  </a:schemeClr>
                </a:solidFill>
                <a:latin typeface="Copperplate Gothic Bold" pitchFamily="34" charset="0"/>
              </a:rPr>
              <a:t>The Choice</a:t>
            </a:r>
            <a:endParaRPr lang="en-US" sz="1000" dirty="0">
              <a:solidFill>
                <a:schemeClr val="bg1">
                  <a:lumMod val="50000"/>
                  <a:lumOff val="50000"/>
                </a:schemeClr>
              </a:solidFill>
              <a:latin typeface="Copperplate Gothic Bold" pitchFamily="34" charset="0"/>
            </a:endParaRPr>
          </a:p>
          <a:p>
            <a:pPr marL="857250" lvl="1" indent="-400050">
              <a:lnSpc>
                <a:spcPct val="150000"/>
              </a:lnSpc>
              <a:buFont typeface="+mj-lt"/>
              <a:buAutoNum type="romanUcPeriod"/>
              <a:defRPr/>
            </a:pPr>
            <a:r>
              <a:rPr lang="en-US" sz="1000" dirty="0">
                <a:solidFill>
                  <a:schemeClr val="bg1">
                    <a:lumMod val="50000"/>
                    <a:lumOff val="50000"/>
                  </a:schemeClr>
                </a:solidFill>
                <a:latin typeface="Copperplate Gothic Bold" pitchFamily="34" charset="0"/>
              </a:rPr>
              <a:t>ANALYSIS #3: </a:t>
            </a:r>
            <a:r>
              <a:rPr lang="en-US" sz="1000" dirty="0" smtClean="0">
                <a:solidFill>
                  <a:schemeClr val="bg1">
                    <a:lumMod val="50000"/>
                    <a:lumOff val="50000"/>
                  </a:schemeClr>
                </a:solidFill>
                <a:latin typeface="Copperplate Gothic Bold" pitchFamily="34" charset="0"/>
              </a:rPr>
              <a:t> BIM  Implementation </a:t>
            </a:r>
          </a:p>
          <a:p>
            <a:pPr marL="857250" lvl="1" indent="-400050">
              <a:lnSpc>
                <a:spcPct val="150000"/>
              </a:lnSpc>
              <a:buFont typeface="+mj-lt"/>
              <a:buAutoNum type="romanUcPeriod"/>
              <a:defRPr/>
            </a:pPr>
            <a:r>
              <a:rPr lang="en-US" sz="1000" dirty="0" smtClean="0">
                <a:latin typeface="Copperplate Gothic Bold" pitchFamily="34" charset="0"/>
              </a:rPr>
              <a:t>ANALYSIS #4: ICRA Plan</a:t>
            </a:r>
          </a:p>
          <a:p>
            <a:pPr marL="1314450" lvl="2" indent="-400050">
              <a:lnSpc>
                <a:spcPct val="150000"/>
              </a:lnSpc>
              <a:buFont typeface="+mj-lt"/>
              <a:buAutoNum type="romanUcPeriod"/>
              <a:defRPr/>
            </a:pPr>
            <a:r>
              <a:rPr lang="en-US" sz="1000" dirty="0" smtClean="0">
                <a:solidFill>
                  <a:schemeClr val="bg1">
                    <a:lumMod val="50000"/>
                    <a:lumOff val="50000"/>
                  </a:schemeClr>
                </a:solidFill>
                <a:latin typeface="Copperplate Gothic Bold" pitchFamily="34" charset="0"/>
              </a:rPr>
              <a:t>ICRA Matrix</a:t>
            </a:r>
            <a:endParaRPr lang="en-US" sz="1000" dirty="0">
              <a:solidFill>
                <a:schemeClr val="bg1">
                  <a:lumMod val="50000"/>
                  <a:lumOff val="50000"/>
                </a:schemeClr>
              </a:solidFill>
              <a:latin typeface="Copperplate Gothic Bold" pitchFamily="34" charset="0"/>
            </a:endParaRPr>
          </a:p>
          <a:p>
            <a:pPr marL="1314450" lvl="2" indent="-400050">
              <a:lnSpc>
                <a:spcPct val="150000"/>
              </a:lnSpc>
              <a:buFont typeface="+mj-lt"/>
              <a:buAutoNum type="romanUcPeriod"/>
              <a:defRPr/>
            </a:pPr>
            <a:r>
              <a:rPr lang="en-US" sz="1000" dirty="0" smtClean="0">
                <a:solidFill>
                  <a:schemeClr val="bg1">
                    <a:lumMod val="50000"/>
                    <a:lumOff val="50000"/>
                  </a:schemeClr>
                </a:solidFill>
                <a:latin typeface="Copperplate Gothic Bold" pitchFamily="34" charset="0"/>
              </a:rPr>
              <a:t>Areas of Risk</a:t>
            </a:r>
          </a:p>
          <a:p>
            <a:pPr marL="1314450" lvl="2" indent="-400050">
              <a:lnSpc>
                <a:spcPct val="150000"/>
              </a:lnSpc>
              <a:buFont typeface="+mj-lt"/>
              <a:buAutoNum type="romanUcPeriod"/>
              <a:defRPr/>
            </a:pPr>
            <a:r>
              <a:rPr lang="en-US" sz="1000" dirty="0" smtClean="0">
                <a:solidFill>
                  <a:schemeClr val="bg1">
                    <a:lumMod val="50000"/>
                    <a:lumOff val="50000"/>
                  </a:schemeClr>
                </a:solidFill>
                <a:latin typeface="Copperplate Gothic Bold" pitchFamily="34" charset="0"/>
              </a:rPr>
              <a:t>Construction Precautions</a:t>
            </a:r>
            <a:endParaRPr lang="en-US" sz="1000" dirty="0">
              <a:solidFill>
                <a:schemeClr val="bg1">
                  <a:lumMod val="50000"/>
                  <a:lumOff val="50000"/>
                </a:schemeClr>
              </a:solidFill>
              <a:latin typeface="Copperplate Gothic Bold" pitchFamily="34" charset="0"/>
            </a:endParaRPr>
          </a:p>
          <a:p>
            <a:pPr marL="1314450" lvl="2" indent="-400050">
              <a:lnSpc>
                <a:spcPct val="150000"/>
              </a:lnSpc>
              <a:buFont typeface="+mj-lt"/>
              <a:buAutoNum type="romanUcPeriod"/>
              <a:defRPr/>
            </a:pPr>
            <a:r>
              <a:rPr lang="en-US" sz="1000" dirty="0" smtClean="0">
                <a:latin typeface="Copperplate Gothic Bold" pitchFamily="34" charset="0"/>
              </a:rPr>
              <a:t>Mechanical Impact</a:t>
            </a:r>
          </a:p>
          <a:p>
            <a:pPr marL="857250" lvl="1" indent="-400050">
              <a:lnSpc>
                <a:spcPct val="150000"/>
              </a:lnSpc>
              <a:buFont typeface="+mj-lt"/>
              <a:buAutoNum type="romanUcPeriod"/>
              <a:defRPr/>
            </a:pPr>
            <a:r>
              <a:rPr lang="en-US" sz="1000" dirty="0" smtClean="0">
                <a:solidFill>
                  <a:schemeClr val="bg1">
                    <a:lumMod val="50000"/>
                    <a:lumOff val="50000"/>
                  </a:schemeClr>
                </a:solidFill>
                <a:latin typeface="Copperplate Gothic Bold" pitchFamily="34" charset="0"/>
              </a:rPr>
              <a:t>LESSONS </a:t>
            </a:r>
            <a:r>
              <a:rPr lang="en-US" sz="1000" dirty="0">
                <a:solidFill>
                  <a:schemeClr val="bg1">
                    <a:lumMod val="50000"/>
                    <a:lumOff val="50000"/>
                  </a:schemeClr>
                </a:solidFill>
                <a:latin typeface="Copperplate Gothic Bold" pitchFamily="34" charset="0"/>
              </a:rPr>
              <a:t>LEARNED</a:t>
            </a:r>
          </a:p>
          <a:p>
            <a:pPr marL="857250" lvl="1" indent="-400050">
              <a:lnSpc>
                <a:spcPct val="150000"/>
              </a:lnSpc>
              <a:buFont typeface="+mj-lt"/>
              <a:buAutoNum type="romanUcPeriod"/>
              <a:defRPr/>
            </a:pPr>
            <a:r>
              <a:rPr lang="en-US" sz="1000" dirty="0">
                <a:solidFill>
                  <a:schemeClr val="bg1">
                    <a:lumMod val="50000"/>
                    <a:lumOff val="50000"/>
                  </a:schemeClr>
                </a:solidFill>
                <a:latin typeface="Copperplate Gothic Bold" pitchFamily="34" charset="0"/>
              </a:rPr>
              <a:t>ACKNOWLEDGEMENTS </a:t>
            </a:r>
            <a:endParaRPr lang="en-US" sz="1400" dirty="0" smtClean="0">
              <a:solidFill>
                <a:schemeClr val="bg1">
                  <a:lumMod val="50000"/>
                  <a:lumOff val="50000"/>
                </a:schemeClr>
              </a:solidFill>
              <a:latin typeface="Copperplate Gothic Bold" pitchFamily="34" charset="0"/>
            </a:endParaRPr>
          </a:p>
          <a:p>
            <a:pPr marL="857250" lvl="1" indent="-400050">
              <a:lnSpc>
                <a:spcPct val="150000"/>
              </a:lnSpc>
              <a:buFont typeface="+mj-lt"/>
              <a:buAutoNum type="romanUcPeriod"/>
              <a:defRPr/>
            </a:pPr>
            <a:endParaRPr lang="en-US" sz="1400" dirty="0">
              <a:latin typeface="Copperplate Gothic Bold" pitchFamily="34" charset="0"/>
            </a:endParaRPr>
          </a:p>
          <a:p>
            <a:pPr marL="857250" lvl="1" indent="-400050">
              <a:lnSpc>
                <a:spcPct val="125000"/>
              </a:lnSpc>
              <a:defRPr/>
            </a:pPr>
            <a:endParaRPr lang="en-US" sz="1050" dirty="0">
              <a:latin typeface="Copperplate Gothic Bold" pitchFamily="34" charset="0"/>
            </a:endParaRPr>
          </a:p>
          <a:p>
            <a:pPr marL="857250" lvl="1" indent="-400050">
              <a:lnSpc>
                <a:spcPct val="125000"/>
              </a:lnSpc>
              <a:defRPr/>
            </a:pPr>
            <a:endParaRPr lang="en-US" sz="1050" dirty="0">
              <a:latin typeface="Copperplate Gothic Bold" pitchFamily="34" charset="0"/>
            </a:endParaRPr>
          </a:p>
          <a:p>
            <a:pPr marL="857250" lvl="1" indent="-400050">
              <a:lnSpc>
                <a:spcPct val="125000"/>
              </a:lnSpc>
              <a:defRPr/>
            </a:pPr>
            <a:endParaRPr lang="en-US" sz="1050" dirty="0">
              <a:latin typeface="Copperplate Gothic Bold" pitchFamily="34" charset="0"/>
            </a:endParaRPr>
          </a:p>
        </p:txBody>
      </p:sp>
      <p:cxnSp>
        <p:nvCxnSpPr>
          <p:cNvPr id="8" name="Straight Connector 7"/>
          <p:cNvCxnSpPr/>
          <p:nvPr/>
        </p:nvCxnSpPr>
        <p:spPr>
          <a:xfrm rot="5400000" flipH="1" flipV="1">
            <a:off x="914400" y="3962400"/>
            <a:ext cx="57912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0" y="1066800"/>
            <a:ext cx="27432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5400000" flipH="1" flipV="1">
            <a:off x="8610600" y="533400"/>
            <a:ext cx="10668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5400000" flipH="1" flipV="1">
            <a:off x="17754600" y="533400"/>
            <a:ext cx="10668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10042072" y="1295400"/>
            <a:ext cx="7848600" cy="5632311"/>
          </a:xfrm>
          <a:prstGeom prst="rect">
            <a:avLst/>
          </a:prstGeom>
          <a:noFill/>
        </p:spPr>
        <p:txBody>
          <a:bodyPr>
            <a:spAutoFit/>
          </a:bodyPr>
          <a:lstStyle/>
          <a:p>
            <a:pPr algn="ctr"/>
            <a:r>
              <a:rPr lang="en-US" sz="2400" b="1" dirty="0" smtClean="0">
                <a:latin typeface="Copperplate Gothic Bold" pitchFamily="34" charset="0"/>
              </a:rPr>
              <a:t>Mechanical Breadth</a:t>
            </a:r>
          </a:p>
          <a:p>
            <a:pPr algn="ctr"/>
            <a:r>
              <a:rPr lang="en-US" sz="1800" dirty="0" smtClean="0">
                <a:solidFill>
                  <a:schemeClr val="bg1">
                    <a:lumMod val="50000"/>
                    <a:lumOff val="50000"/>
                  </a:schemeClr>
                </a:solidFill>
                <a:latin typeface="Copperplate Gothic Bold" pitchFamily="34" charset="0"/>
              </a:rPr>
              <a:t>(Not Covered in Presentation) </a:t>
            </a:r>
          </a:p>
          <a:p>
            <a:endParaRPr lang="en-US" sz="1800" b="1" dirty="0" smtClean="0">
              <a:solidFill>
                <a:schemeClr val="bg1">
                  <a:lumMod val="50000"/>
                  <a:lumOff val="50000"/>
                </a:schemeClr>
              </a:solidFill>
              <a:latin typeface="Copperplate Gothic Bold" pitchFamily="34" charset="0"/>
            </a:endParaRPr>
          </a:p>
          <a:p>
            <a:r>
              <a:rPr lang="en-US" sz="1800" b="1" dirty="0" smtClean="0">
                <a:solidFill>
                  <a:schemeClr val="bg1">
                    <a:lumMod val="50000"/>
                    <a:lumOff val="50000"/>
                  </a:schemeClr>
                </a:solidFill>
                <a:latin typeface="Copperplate Gothic Bold" pitchFamily="34" charset="0"/>
              </a:rPr>
              <a:t>Findings:</a:t>
            </a:r>
            <a:endParaRPr lang="en-US" sz="1800" b="1" dirty="0">
              <a:solidFill>
                <a:schemeClr val="bg1">
                  <a:lumMod val="50000"/>
                  <a:lumOff val="50000"/>
                </a:schemeClr>
              </a:solidFill>
              <a:latin typeface="Copperplate Gothic Bold" pitchFamily="34" charset="0"/>
            </a:endParaRPr>
          </a:p>
          <a:p>
            <a:pPr marL="742950" lvl="1" indent="-285750">
              <a:buFont typeface="Arial" pitchFamily="34" charset="0"/>
              <a:buChar char="•"/>
            </a:pPr>
            <a:r>
              <a:rPr lang="en-US" sz="1800" dirty="0" smtClean="0">
                <a:latin typeface="Copperplate Gothic Bold" pitchFamily="34" charset="0"/>
              </a:rPr>
              <a:t>HVAC system is large enough to handle all construction and post-construction needs &amp; loads</a:t>
            </a:r>
          </a:p>
          <a:p>
            <a:pPr lvl="1"/>
            <a:endParaRPr lang="en-US" sz="1800" dirty="0">
              <a:latin typeface="Copperplate Gothic Bold" pitchFamily="34" charset="0"/>
            </a:endParaRPr>
          </a:p>
          <a:p>
            <a:r>
              <a:rPr lang="en-US" sz="1600" b="1" dirty="0" smtClean="0">
                <a:solidFill>
                  <a:schemeClr val="bg1">
                    <a:lumMod val="50000"/>
                    <a:lumOff val="50000"/>
                  </a:schemeClr>
                </a:solidFill>
                <a:latin typeface="Copperplate Gothic Bold" pitchFamily="34" charset="0"/>
              </a:rPr>
              <a:t>Part of Mechanical Calculations: </a:t>
            </a:r>
          </a:p>
          <a:p>
            <a:r>
              <a:rPr lang="en-US" sz="1600" b="1" dirty="0" smtClean="0">
                <a:latin typeface="Copperplate Gothic Bold" pitchFamily="34" charset="0"/>
              </a:rPr>
              <a:t>Calculations</a:t>
            </a:r>
            <a:r>
              <a:rPr lang="en-US" sz="1600" dirty="0" smtClean="0">
                <a:latin typeface="Copperplate Gothic Bold" pitchFamily="34" charset="0"/>
              </a:rPr>
              <a:t> </a:t>
            </a:r>
            <a:r>
              <a:rPr lang="en-US" sz="1600" dirty="0">
                <a:latin typeface="Copperplate Gothic Bold" pitchFamily="34" charset="0"/>
              </a:rPr>
              <a:t>for the ventilation sensible and latent load for a total hospital floor:</a:t>
            </a:r>
          </a:p>
          <a:p>
            <a:r>
              <a:rPr lang="en-US" sz="1600" dirty="0">
                <a:latin typeface="Copperplate Gothic Bold" pitchFamily="34" charset="0"/>
              </a:rPr>
              <a:t>Total volume for ground floor = 145,152 ft</a:t>
            </a:r>
            <a:r>
              <a:rPr lang="en-US" sz="1600" baseline="30000" dirty="0">
                <a:latin typeface="Copperplate Gothic Bold" pitchFamily="34" charset="0"/>
              </a:rPr>
              <a:t>2</a:t>
            </a:r>
            <a:r>
              <a:rPr lang="en-US" sz="1600" dirty="0">
                <a:latin typeface="Copperplate Gothic Bold" pitchFamily="34" charset="0"/>
              </a:rPr>
              <a:t> x 14 </a:t>
            </a:r>
            <a:r>
              <a:rPr lang="en-US" sz="1600" dirty="0" err="1">
                <a:latin typeface="Copperplate Gothic Bold" pitchFamily="34" charset="0"/>
              </a:rPr>
              <a:t>ft</a:t>
            </a:r>
            <a:r>
              <a:rPr lang="en-US" sz="1600" dirty="0">
                <a:latin typeface="Copperplate Gothic Bold" pitchFamily="34" charset="0"/>
              </a:rPr>
              <a:t> story height = </a:t>
            </a:r>
            <a:r>
              <a:rPr lang="en-US" sz="1600" b="1" dirty="0">
                <a:latin typeface="Copperplate Gothic Bold" pitchFamily="34" charset="0"/>
              </a:rPr>
              <a:t>2.032 Million ft</a:t>
            </a:r>
            <a:r>
              <a:rPr lang="en-US" sz="1600" b="1" baseline="30000" dirty="0">
                <a:latin typeface="Copperplate Gothic Bold" pitchFamily="34" charset="0"/>
              </a:rPr>
              <a:t>3</a:t>
            </a:r>
            <a:r>
              <a:rPr lang="en-US" sz="1600" dirty="0">
                <a:latin typeface="Copperplate Gothic Bold" pitchFamily="34" charset="0"/>
              </a:rPr>
              <a:t> </a:t>
            </a:r>
          </a:p>
          <a:p>
            <a:endParaRPr lang="en-US" sz="1600" dirty="0">
              <a:latin typeface="Copperplate Gothic Bold" pitchFamily="34" charset="0"/>
            </a:endParaRPr>
          </a:p>
          <a:p>
            <a:r>
              <a:rPr lang="en-US" sz="1600" dirty="0">
                <a:latin typeface="Copperplate Gothic Bold" pitchFamily="34" charset="0"/>
              </a:rPr>
              <a:t>From ASHRAE 2007 Handbook, the minimum air changes of outside air per hour are between 2 and 5. To simplify and assume worst case scenario, for the calculation I will make all rooms need 5 minimum air changes. The calculations for this are as followed:</a:t>
            </a:r>
          </a:p>
          <a:p>
            <a:r>
              <a:rPr lang="en-US" sz="1600" dirty="0">
                <a:latin typeface="Copperplate Gothic Bold" pitchFamily="34" charset="0"/>
              </a:rPr>
              <a:t>(2.032 million ft</a:t>
            </a:r>
            <a:r>
              <a:rPr lang="en-US" sz="1600" baseline="30000" dirty="0">
                <a:latin typeface="Copperplate Gothic Bold" pitchFamily="34" charset="0"/>
              </a:rPr>
              <a:t>3</a:t>
            </a:r>
            <a:r>
              <a:rPr lang="en-US" sz="1600" dirty="0">
                <a:latin typeface="Copperplate Gothic Bold" pitchFamily="34" charset="0"/>
              </a:rPr>
              <a:t>)/(60 min/5) = </a:t>
            </a:r>
            <a:r>
              <a:rPr lang="en-US" sz="1600" b="1" dirty="0">
                <a:latin typeface="Copperplate Gothic Bold" pitchFamily="34" charset="0"/>
              </a:rPr>
              <a:t>169,400 Total CFM of outside air for ground floor</a:t>
            </a:r>
          </a:p>
          <a:p>
            <a:endParaRPr lang="en-US" sz="1800" dirty="0">
              <a:latin typeface="Copperplate Gothic Bold" pitchFamily="34" charset="0"/>
            </a:endParaRPr>
          </a:p>
          <a:p>
            <a:pPr lvl="1">
              <a:defRPr/>
            </a:pPr>
            <a:endParaRPr lang="en-US" sz="1800" dirty="0" smtClean="0">
              <a:latin typeface="Copperplate Gothic Bold" pitchFamily="34" charset="0"/>
            </a:endParaRPr>
          </a:p>
        </p:txBody>
      </p:sp>
      <p:pic>
        <p:nvPicPr>
          <p:cNvPr id="23581" name="Picture 52" descr="penns state logo.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4800" y="228600"/>
            <a:ext cx="1114425" cy="593725"/>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23582" name="Picture 53" descr="penns state logo.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6012775" y="228600"/>
            <a:ext cx="1114425" cy="593725"/>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23584" name="TextBox 39"/>
          <p:cNvSpPr txBox="1">
            <a:spLocks noChangeArrowheads="1"/>
          </p:cNvSpPr>
          <p:nvPr/>
        </p:nvSpPr>
        <p:spPr bwMode="auto">
          <a:xfrm>
            <a:off x="26822400" y="6473825"/>
            <a:ext cx="457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200">
                <a:solidFill>
                  <a:schemeClr val="tx1"/>
                </a:solidFill>
                <a:latin typeface="Arial" charset="0"/>
              </a:defRPr>
            </a:lvl1pPr>
            <a:lvl2pPr marL="742950" indent="-285750" eaLnBrk="0" hangingPunct="0">
              <a:defRPr sz="2200">
                <a:solidFill>
                  <a:schemeClr val="tx1"/>
                </a:solidFill>
                <a:latin typeface="Arial" charset="0"/>
              </a:defRPr>
            </a:lvl2pPr>
            <a:lvl3pPr marL="1143000" indent="-228600" eaLnBrk="0" hangingPunct="0">
              <a:defRPr sz="2200">
                <a:solidFill>
                  <a:schemeClr val="tx1"/>
                </a:solidFill>
                <a:latin typeface="Arial" charset="0"/>
              </a:defRPr>
            </a:lvl3pPr>
            <a:lvl4pPr marL="1600200" indent="-228600" eaLnBrk="0" hangingPunct="0">
              <a:defRPr sz="2200">
                <a:solidFill>
                  <a:schemeClr val="tx1"/>
                </a:solidFill>
                <a:latin typeface="Arial" charset="0"/>
              </a:defRPr>
            </a:lvl4pPr>
            <a:lvl5pPr marL="2057400" indent="-228600" eaLnBrk="0" hangingPunct="0">
              <a:defRPr sz="2200">
                <a:solidFill>
                  <a:schemeClr val="tx1"/>
                </a:solidFill>
                <a:latin typeface="Arial" charset="0"/>
              </a:defRPr>
            </a:lvl5pPr>
            <a:lvl6pPr marL="2514600" indent="-228600" eaLnBrk="0" fontAlgn="base" hangingPunct="0">
              <a:spcBef>
                <a:spcPct val="0"/>
              </a:spcBef>
              <a:spcAft>
                <a:spcPct val="0"/>
              </a:spcAft>
              <a:defRPr sz="2200">
                <a:solidFill>
                  <a:schemeClr val="tx1"/>
                </a:solidFill>
                <a:latin typeface="Arial" charset="0"/>
              </a:defRPr>
            </a:lvl6pPr>
            <a:lvl7pPr marL="2971800" indent="-228600" eaLnBrk="0" fontAlgn="base" hangingPunct="0">
              <a:spcBef>
                <a:spcPct val="0"/>
              </a:spcBef>
              <a:spcAft>
                <a:spcPct val="0"/>
              </a:spcAft>
              <a:defRPr sz="2200">
                <a:solidFill>
                  <a:schemeClr val="tx1"/>
                </a:solidFill>
                <a:latin typeface="Arial" charset="0"/>
              </a:defRPr>
            </a:lvl7pPr>
            <a:lvl8pPr marL="3429000" indent="-228600" eaLnBrk="0" fontAlgn="base" hangingPunct="0">
              <a:spcBef>
                <a:spcPct val="0"/>
              </a:spcBef>
              <a:spcAft>
                <a:spcPct val="0"/>
              </a:spcAft>
              <a:defRPr sz="2200">
                <a:solidFill>
                  <a:schemeClr val="tx1"/>
                </a:solidFill>
                <a:latin typeface="Arial" charset="0"/>
              </a:defRPr>
            </a:lvl8pPr>
            <a:lvl9pPr marL="3886200" indent="-228600" eaLnBrk="0" fontAlgn="base" hangingPunct="0">
              <a:spcBef>
                <a:spcPct val="0"/>
              </a:spcBef>
              <a:spcAft>
                <a:spcPct val="0"/>
              </a:spcAft>
              <a:defRPr sz="2200">
                <a:solidFill>
                  <a:schemeClr val="tx1"/>
                </a:solidFill>
                <a:latin typeface="Arial" charset="0"/>
              </a:defRPr>
            </a:lvl9pPr>
          </a:lstStyle>
          <a:p>
            <a:pPr eaLnBrk="1" hangingPunct="1"/>
            <a:fld id="{FBBAE181-011A-42DE-B96B-556D36D4FE92}" type="slidenum">
              <a:rPr lang="en-US" sz="1400" b="1">
                <a:latin typeface="Copperplate Gothic Bold" pitchFamily="34" charset="0"/>
              </a:rPr>
              <a:pPr eaLnBrk="1" hangingPunct="1"/>
              <a:t>37</a:t>
            </a:fld>
            <a:endParaRPr lang="en-US" sz="1400" b="1">
              <a:latin typeface="Copperplate Gothic Bold" pitchFamily="34" charset="0"/>
            </a:endParaRPr>
          </a:p>
        </p:txBody>
      </p:sp>
      <p:pic>
        <p:nvPicPr>
          <p:cNvPr id="36" name="Picture 35"/>
          <p:cNvPicPr/>
          <p:nvPr/>
        </p:nvPicPr>
        <p:blipFill>
          <a:blip r:embed="rId4">
            <a:extLst>
              <a:ext uri="{28A0092B-C50C-407E-A947-70E740481C1C}">
                <a14:useLocalDpi xmlns:a14="http://schemas.microsoft.com/office/drawing/2010/main" val="0"/>
              </a:ext>
            </a:extLst>
          </a:blip>
          <a:srcRect/>
          <a:stretch>
            <a:fillRect/>
          </a:stretch>
        </p:blipFill>
        <p:spPr bwMode="auto">
          <a:xfrm>
            <a:off x="1419225" y="6170610"/>
            <a:ext cx="1728788" cy="457200"/>
          </a:xfrm>
          <a:prstGeom prst="rect">
            <a:avLst/>
          </a:prstGeom>
          <a:noFill/>
          <a:ln>
            <a:noFill/>
          </a:ln>
        </p:spPr>
      </p:pic>
      <p:pic>
        <p:nvPicPr>
          <p:cNvPr id="37" name="Picture 36"/>
          <p:cNvPicPr/>
          <p:nvPr/>
        </p:nvPicPr>
        <p:blipFill>
          <a:blip r:embed="rId5">
            <a:extLst>
              <a:ext uri="{28A0092B-C50C-407E-A947-70E740481C1C}">
                <a14:useLocalDpi xmlns:a14="http://schemas.microsoft.com/office/drawing/2010/main" val="0"/>
              </a:ext>
            </a:extLst>
          </a:blip>
          <a:srcRect/>
          <a:stretch>
            <a:fillRect/>
          </a:stretch>
        </p:blipFill>
        <p:spPr bwMode="auto">
          <a:xfrm>
            <a:off x="570819" y="6170610"/>
            <a:ext cx="582386" cy="457201"/>
          </a:xfrm>
          <a:prstGeom prst="rect">
            <a:avLst/>
          </a:prstGeom>
          <a:noFill/>
          <a:ln>
            <a:noFill/>
          </a:ln>
        </p:spPr>
      </p:pic>
      <p:pic>
        <p:nvPicPr>
          <p:cNvPr id="21507"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53000" y="2362199"/>
            <a:ext cx="2819400" cy="2806869"/>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18873786" y="1156900"/>
            <a:ext cx="7948613" cy="4247317"/>
          </a:xfrm>
          <a:prstGeom prst="rect">
            <a:avLst/>
          </a:prstGeom>
        </p:spPr>
        <p:txBody>
          <a:bodyPr wrap="square">
            <a:spAutoFit/>
          </a:bodyPr>
          <a:lstStyle/>
          <a:p>
            <a:endParaRPr lang="en-US" sz="1400" dirty="0">
              <a:latin typeface="Copperplate Gothic Bold" pitchFamily="34" charset="0"/>
            </a:endParaRPr>
          </a:p>
          <a:p>
            <a:endParaRPr lang="en-US" sz="1600" dirty="0" smtClean="0">
              <a:latin typeface="Copperplate Gothic Bold" pitchFamily="34" charset="0"/>
            </a:endParaRPr>
          </a:p>
          <a:p>
            <a:endParaRPr lang="en-US" sz="1600" dirty="0">
              <a:latin typeface="Copperplate Gothic Bold" pitchFamily="34" charset="0"/>
            </a:endParaRPr>
          </a:p>
          <a:p>
            <a:endParaRPr lang="en-US" sz="1600" dirty="0" smtClean="0">
              <a:latin typeface="Copperplate Gothic Bold" pitchFamily="34" charset="0"/>
            </a:endParaRPr>
          </a:p>
          <a:p>
            <a:r>
              <a:rPr lang="en-US" sz="1600" dirty="0" smtClean="0">
                <a:latin typeface="Copperplate Gothic Bold" pitchFamily="34" charset="0"/>
              </a:rPr>
              <a:t>From </a:t>
            </a:r>
            <a:r>
              <a:rPr lang="en-US" sz="1600" dirty="0">
                <a:latin typeface="Copperplate Gothic Bold" pitchFamily="34" charset="0"/>
              </a:rPr>
              <a:t>ASHRAE 2007 Handbook, the minimum total air changes per hour are between 6 and 20 is the max. To simplify and assume worst case scenario, for the calculation I will make all rooms need 20 air changes. The calculations for this are as followed:</a:t>
            </a:r>
          </a:p>
          <a:p>
            <a:r>
              <a:rPr lang="en-US" sz="1600" dirty="0">
                <a:latin typeface="Copperplate Gothic Bold" pitchFamily="34" charset="0"/>
              </a:rPr>
              <a:t>(2.032 million ft</a:t>
            </a:r>
            <a:r>
              <a:rPr lang="en-US" sz="1600" baseline="30000" dirty="0">
                <a:latin typeface="Copperplate Gothic Bold" pitchFamily="34" charset="0"/>
              </a:rPr>
              <a:t>3</a:t>
            </a:r>
            <a:r>
              <a:rPr lang="en-US" sz="1600" dirty="0">
                <a:latin typeface="Copperplate Gothic Bold" pitchFamily="34" charset="0"/>
              </a:rPr>
              <a:t>)/(60 min/20) = </a:t>
            </a:r>
            <a:r>
              <a:rPr lang="en-US" sz="1600" b="1" dirty="0">
                <a:latin typeface="Copperplate Gothic Bold" pitchFamily="34" charset="0"/>
              </a:rPr>
              <a:t>677,400 Total CFM for ground </a:t>
            </a:r>
            <a:r>
              <a:rPr lang="en-US" sz="1600" b="1" dirty="0" smtClean="0">
                <a:latin typeface="Copperplate Gothic Bold" pitchFamily="34" charset="0"/>
              </a:rPr>
              <a:t>floor</a:t>
            </a:r>
          </a:p>
          <a:p>
            <a:endParaRPr lang="en-US" sz="1600" dirty="0">
              <a:latin typeface="Copperplate Gothic Bold" pitchFamily="34" charset="0"/>
            </a:endParaRPr>
          </a:p>
          <a:p>
            <a:r>
              <a:rPr lang="en-US" sz="1600" dirty="0">
                <a:latin typeface="Copperplate Gothic Bold" pitchFamily="34" charset="0"/>
              </a:rPr>
              <a:t>Checking % of outside air for system:</a:t>
            </a:r>
          </a:p>
          <a:p>
            <a:r>
              <a:rPr lang="en-US" sz="1600" dirty="0">
                <a:latin typeface="Copperplate Gothic Bold" pitchFamily="34" charset="0"/>
              </a:rPr>
              <a:t>169,400 outside CFM / 667,400 total CFM = </a:t>
            </a:r>
            <a:r>
              <a:rPr lang="en-US" sz="1600" b="1" dirty="0">
                <a:latin typeface="Copperplate Gothic Bold" pitchFamily="34" charset="0"/>
              </a:rPr>
              <a:t>25.4% outside </a:t>
            </a:r>
            <a:r>
              <a:rPr lang="en-US" sz="1600" b="1" dirty="0" smtClean="0">
                <a:latin typeface="Copperplate Gothic Bold" pitchFamily="34" charset="0"/>
              </a:rPr>
              <a:t>air</a:t>
            </a:r>
          </a:p>
          <a:p>
            <a:endParaRPr lang="en-US" sz="1600" dirty="0">
              <a:latin typeface="Copperplate Gothic Bold" pitchFamily="34" charset="0"/>
            </a:endParaRPr>
          </a:p>
          <a:p>
            <a:r>
              <a:rPr lang="en-US" sz="1600" dirty="0">
                <a:latin typeface="Copperplate Gothic Bold" pitchFamily="34" charset="0"/>
              </a:rPr>
              <a:t>To check typical CFM/</a:t>
            </a:r>
            <a:r>
              <a:rPr lang="en-US" sz="1600" dirty="0" err="1">
                <a:latin typeface="Copperplate Gothic Bold" pitchFamily="34" charset="0"/>
              </a:rPr>
              <a:t>sf</a:t>
            </a:r>
            <a:r>
              <a:rPr lang="en-US" sz="1600" dirty="0">
                <a:latin typeface="Copperplate Gothic Bold" pitchFamily="34" charset="0"/>
              </a:rPr>
              <a:t> should be around</a:t>
            </a:r>
          </a:p>
          <a:p>
            <a:r>
              <a:rPr lang="en-US" sz="1600" dirty="0">
                <a:latin typeface="Copperplate Gothic Bold" pitchFamily="34" charset="0"/>
              </a:rPr>
              <a:t>[1500 tons x 12,000 </a:t>
            </a:r>
            <a:r>
              <a:rPr lang="en-US" sz="1600" dirty="0" err="1">
                <a:latin typeface="Copperplate Gothic Bold" pitchFamily="34" charset="0"/>
              </a:rPr>
              <a:t>btu</a:t>
            </a:r>
            <a:r>
              <a:rPr lang="en-US" sz="1600" dirty="0">
                <a:latin typeface="Copperplate Gothic Bold" pitchFamily="34" charset="0"/>
              </a:rPr>
              <a:t>/ton ] / [1.08 x 3(677,400)] = </a:t>
            </a:r>
            <a:r>
              <a:rPr lang="en-US" sz="1600" b="1" dirty="0">
                <a:latin typeface="Copperplate Gothic Bold" pitchFamily="34" charset="0"/>
              </a:rPr>
              <a:t>8.2 degrees (max delta T for </a:t>
            </a:r>
            <a:r>
              <a:rPr lang="en-US" sz="1600" b="1" dirty="0" smtClean="0">
                <a:latin typeface="Copperplate Gothic Bold" pitchFamily="34" charset="0"/>
              </a:rPr>
              <a:t>cooling)</a:t>
            </a:r>
            <a:endParaRPr lang="en-US" sz="1600" dirty="0">
              <a:latin typeface="Copperplate Gothic Bold" pitchFamily="34" charset="0"/>
            </a:endParaRPr>
          </a:p>
        </p:txBody>
      </p:sp>
    </p:spTree>
    <p:extLst>
      <p:ext uri="{BB962C8B-B14F-4D97-AF65-F5344CB8AC3E}">
        <p14:creationId xmlns:p14="http://schemas.microsoft.com/office/powerpoint/2010/main" val="1011771805"/>
      </p:ext>
    </p:extLst>
  </p:cSld>
  <p:clrMapOvr>
    <a:masterClrMapping/>
  </p:clrMapOvr>
  <p:transition spd="med">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p:cNvSpPr txBox="1"/>
          <p:nvPr/>
        </p:nvSpPr>
        <p:spPr>
          <a:xfrm>
            <a:off x="18288000" y="0"/>
            <a:ext cx="9144000" cy="1077913"/>
          </a:xfrm>
          <a:prstGeom prst="rect">
            <a:avLst/>
          </a:prstGeom>
          <a:gradFill flip="none" rotWithShape="1">
            <a:gsLst>
              <a:gs pos="0">
                <a:srgbClr val="2E5C8E">
                  <a:shade val="30000"/>
                  <a:satMod val="115000"/>
                </a:srgbClr>
              </a:gs>
              <a:gs pos="50000">
                <a:srgbClr val="2E5C8E">
                  <a:shade val="67500"/>
                  <a:satMod val="115000"/>
                </a:srgbClr>
              </a:gs>
              <a:gs pos="100000">
                <a:srgbClr val="2E5C8E">
                  <a:shade val="100000"/>
                  <a:satMod val="115000"/>
                </a:srgbClr>
              </a:gs>
            </a:gsLst>
            <a:lin ang="5400000" scaled="1"/>
            <a:tileRect/>
          </a:gradFill>
          <a:ln>
            <a:noFill/>
          </a:ln>
        </p:spPr>
        <p:txBody>
          <a:bodyPr anchor="ctr">
            <a:spAutoFit/>
          </a:bodyPr>
          <a:lstStyle/>
          <a:p>
            <a:pPr algn="ctr">
              <a:defRPr/>
            </a:pPr>
            <a:r>
              <a:rPr lang="en-US" sz="1800" dirty="0">
                <a:effectLst>
                  <a:outerShdw blurRad="38100" dist="38100" dir="2700000" algn="tl">
                    <a:srgbClr val="000000">
                      <a:alpha val="43137"/>
                    </a:srgbClr>
                  </a:outerShdw>
                </a:effectLst>
                <a:latin typeface="Copperplate Gothic Bold" pitchFamily="34" charset="0"/>
              </a:rPr>
              <a:t>Saint Vincent Health Center</a:t>
            </a:r>
          </a:p>
          <a:p>
            <a:pPr algn="ctr">
              <a:defRPr/>
            </a:pPr>
            <a:r>
              <a:rPr lang="en-US" sz="1600" dirty="0">
                <a:effectLst>
                  <a:outerShdw blurRad="38100" dist="38100" dir="2700000" algn="tl">
                    <a:srgbClr val="000000">
                      <a:alpha val="43137"/>
                    </a:srgbClr>
                  </a:outerShdw>
                </a:effectLst>
                <a:latin typeface="Copperplate Gothic Bold" pitchFamily="34" charset="0"/>
              </a:rPr>
              <a:t>New Addition Building</a:t>
            </a:r>
          </a:p>
          <a:p>
            <a:pPr algn="ctr">
              <a:defRPr/>
            </a:pPr>
            <a:r>
              <a:rPr lang="en-US" sz="1200" dirty="0">
                <a:effectLst>
                  <a:outerShdw blurRad="38100" dist="38100" dir="2700000" algn="tl">
                    <a:srgbClr val="000000">
                      <a:alpha val="43137"/>
                    </a:srgbClr>
                  </a:outerShdw>
                </a:effectLst>
                <a:latin typeface="Copperplate Gothic Bold" pitchFamily="34" charset="0"/>
              </a:rPr>
              <a:t>Erie, PA</a:t>
            </a:r>
          </a:p>
          <a:p>
            <a:pPr algn="ctr">
              <a:defRPr/>
            </a:pPr>
            <a:endParaRPr lang="en-US" sz="800" dirty="0" smtClean="0">
              <a:effectLst>
                <a:outerShdw blurRad="38100" dist="38100" dir="2700000" algn="tl">
                  <a:srgbClr val="000000">
                    <a:alpha val="43137"/>
                  </a:srgbClr>
                </a:outerShdw>
              </a:effectLst>
              <a:latin typeface="Copperplate Gothic Bold" pitchFamily="34" charset="0"/>
            </a:endParaRPr>
          </a:p>
          <a:p>
            <a:pPr algn="ctr">
              <a:defRPr/>
            </a:pPr>
            <a:r>
              <a:rPr lang="en-US" sz="1000" dirty="0" smtClean="0">
                <a:effectLst>
                  <a:outerShdw blurRad="38100" dist="38100" dir="2700000" algn="tl">
                    <a:srgbClr val="000000">
                      <a:alpha val="43137"/>
                    </a:srgbClr>
                  </a:outerShdw>
                </a:effectLst>
                <a:latin typeface="Copperplate Gothic Bold" pitchFamily="34" charset="0"/>
              </a:rPr>
              <a:t>TYLER JAGGI | CONSTRUCTION MANAGEMENT</a:t>
            </a:r>
            <a:endParaRPr lang="en-US" sz="1000" dirty="0">
              <a:effectLst>
                <a:outerShdw blurRad="38100" dist="38100" dir="2700000" algn="tl">
                  <a:srgbClr val="000000">
                    <a:alpha val="43137"/>
                  </a:srgbClr>
                </a:outerShdw>
              </a:effectLst>
              <a:latin typeface="Copperplate Gothic Bold" pitchFamily="34" charset="0"/>
            </a:endParaRPr>
          </a:p>
        </p:txBody>
      </p:sp>
      <p:sp>
        <p:nvSpPr>
          <p:cNvPr id="17" name="TextBox 16"/>
          <p:cNvSpPr txBox="1"/>
          <p:nvPr/>
        </p:nvSpPr>
        <p:spPr>
          <a:xfrm>
            <a:off x="9144000" y="0"/>
            <a:ext cx="9144000" cy="1077913"/>
          </a:xfrm>
          <a:prstGeom prst="rect">
            <a:avLst/>
          </a:prstGeom>
          <a:gradFill flip="none" rotWithShape="1">
            <a:gsLst>
              <a:gs pos="0">
                <a:schemeClr val="bg1">
                  <a:lumMod val="65000"/>
                  <a:lumOff val="35000"/>
                  <a:shade val="30000"/>
                  <a:satMod val="115000"/>
                </a:schemeClr>
              </a:gs>
              <a:gs pos="50000">
                <a:schemeClr val="bg1">
                  <a:lumMod val="65000"/>
                  <a:lumOff val="35000"/>
                  <a:shade val="67500"/>
                  <a:satMod val="115000"/>
                </a:schemeClr>
              </a:gs>
              <a:gs pos="100000">
                <a:schemeClr val="bg1">
                  <a:lumMod val="65000"/>
                  <a:lumOff val="35000"/>
                  <a:shade val="100000"/>
                  <a:satMod val="115000"/>
                </a:schemeClr>
              </a:gs>
            </a:gsLst>
            <a:lin ang="5400000" scaled="1"/>
            <a:tileRect/>
          </a:gradFill>
          <a:ln>
            <a:noFill/>
          </a:ln>
        </p:spPr>
        <p:txBody>
          <a:bodyPr anchor="ctr">
            <a:spAutoFit/>
          </a:bodyPr>
          <a:lstStyle/>
          <a:p>
            <a:pPr algn="ctr">
              <a:defRPr/>
            </a:pPr>
            <a:endParaRPr lang="en-US" sz="1000" dirty="0">
              <a:latin typeface="Copperplate Gothic Bold" pitchFamily="34" charset="0"/>
            </a:endParaRPr>
          </a:p>
          <a:p>
            <a:pPr algn="ctr">
              <a:defRPr/>
            </a:pPr>
            <a:endParaRPr lang="en-US" sz="1000" dirty="0">
              <a:latin typeface="Copperplate Gothic Bold" pitchFamily="34" charset="0"/>
            </a:endParaRPr>
          </a:p>
          <a:p>
            <a:pPr algn="ctr">
              <a:defRPr/>
            </a:pPr>
            <a:r>
              <a:rPr lang="en-US" sz="2400" b="1" dirty="0" smtClean="0">
                <a:effectLst>
                  <a:outerShdw blurRad="38100" dist="38100" dir="2700000" algn="tl">
                    <a:srgbClr val="000000">
                      <a:alpha val="43137"/>
                    </a:srgbClr>
                  </a:outerShdw>
                </a:effectLst>
                <a:latin typeface="Copperplate Gothic Bold" pitchFamily="34" charset="0"/>
              </a:rPr>
              <a:t>ANALYSIS #4: ICRA PLAN</a:t>
            </a:r>
            <a:endParaRPr lang="en-US" sz="2400" b="1" dirty="0">
              <a:effectLst>
                <a:outerShdw blurRad="38100" dist="38100" dir="2700000" algn="tl">
                  <a:srgbClr val="000000">
                    <a:alpha val="43137"/>
                  </a:srgbClr>
                </a:outerShdw>
              </a:effectLst>
              <a:latin typeface="Copperplate Gothic Bold" pitchFamily="34" charset="0"/>
            </a:endParaRPr>
          </a:p>
          <a:p>
            <a:pPr algn="ctr">
              <a:defRPr/>
            </a:pPr>
            <a:endParaRPr lang="en-US" sz="1000" dirty="0">
              <a:latin typeface="Copperplate Gothic Bold" pitchFamily="34" charset="0"/>
            </a:endParaRPr>
          </a:p>
          <a:p>
            <a:pPr algn="ctr">
              <a:defRPr/>
            </a:pPr>
            <a:endParaRPr lang="en-US" sz="1000" dirty="0">
              <a:latin typeface="Copperplate Gothic Bold" pitchFamily="34" charset="0"/>
            </a:endParaRPr>
          </a:p>
        </p:txBody>
      </p:sp>
      <p:sp>
        <p:nvSpPr>
          <p:cNvPr id="6" name="TextBox 5"/>
          <p:cNvSpPr txBox="1"/>
          <p:nvPr/>
        </p:nvSpPr>
        <p:spPr>
          <a:xfrm>
            <a:off x="0" y="0"/>
            <a:ext cx="9144000" cy="1077913"/>
          </a:xfrm>
          <a:prstGeom prst="rect">
            <a:avLst/>
          </a:prstGeom>
          <a:gradFill flip="none" rotWithShape="1">
            <a:gsLst>
              <a:gs pos="0">
                <a:srgbClr val="2E5C8E">
                  <a:shade val="30000"/>
                  <a:satMod val="115000"/>
                </a:srgbClr>
              </a:gs>
              <a:gs pos="50000">
                <a:srgbClr val="2E5C8E">
                  <a:shade val="67500"/>
                  <a:satMod val="115000"/>
                </a:srgbClr>
              </a:gs>
              <a:gs pos="100000">
                <a:srgbClr val="2E5C8E">
                  <a:shade val="100000"/>
                  <a:satMod val="115000"/>
                </a:srgbClr>
              </a:gs>
            </a:gsLst>
            <a:lin ang="5400000" scaled="1"/>
            <a:tileRect/>
          </a:gradFill>
          <a:ln>
            <a:noFill/>
          </a:ln>
        </p:spPr>
        <p:txBody>
          <a:bodyPr anchor="ctr">
            <a:spAutoFit/>
          </a:bodyPr>
          <a:lstStyle/>
          <a:p>
            <a:pPr algn="ctr">
              <a:defRPr/>
            </a:pPr>
            <a:r>
              <a:rPr lang="en-US" sz="1800" dirty="0" smtClean="0">
                <a:effectLst>
                  <a:outerShdw blurRad="38100" dist="38100" dir="2700000" algn="tl">
                    <a:srgbClr val="000000">
                      <a:alpha val="43137"/>
                    </a:srgbClr>
                  </a:outerShdw>
                </a:effectLst>
                <a:latin typeface="Copperplate Gothic Bold" pitchFamily="34" charset="0"/>
              </a:rPr>
              <a:t>Saint Vincent Health Center</a:t>
            </a:r>
            <a:endParaRPr lang="en-US" sz="1800" dirty="0">
              <a:effectLst>
                <a:outerShdw blurRad="38100" dist="38100" dir="2700000" algn="tl">
                  <a:srgbClr val="000000">
                    <a:alpha val="43137"/>
                  </a:srgbClr>
                </a:outerShdw>
              </a:effectLst>
              <a:latin typeface="Copperplate Gothic Bold" pitchFamily="34" charset="0"/>
            </a:endParaRPr>
          </a:p>
          <a:p>
            <a:pPr algn="ctr">
              <a:defRPr/>
            </a:pPr>
            <a:r>
              <a:rPr lang="en-US" sz="1600" dirty="0" smtClean="0">
                <a:effectLst>
                  <a:outerShdw blurRad="38100" dist="38100" dir="2700000" algn="tl">
                    <a:srgbClr val="000000">
                      <a:alpha val="43137"/>
                    </a:srgbClr>
                  </a:outerShdw>
                </a:effectLst>
                <a:latin typeface="Copperplate Gothic Bold" pitchFamily="34" charset="0"/>
              </a:rPr>
              <a:t>New Addition Building</a:t>
            </a:r>
            <a:endParaRPr lang="en-US" sz="1600" dirty="0">
              <a:effectLst>
                <a:outerShdw blurRad="38100" dist="38100" dir="2700000" algn="tl">
                  <a:srgbClr val="000000">
                    <a:alpha val="43137"/>
                  </a:srgbClr>
                </a:outerShdw>
              </a:effectLst>
              <a:latin typeface="Copperplate Gothic Bold" pitchFamily="34" charset="0"/>
            </a:endParaRPr>
          </a:p>
          <a:p>
            <a:pPr algn="ctr">
              <a:defRPr/>
            </a:pPr>
            <a:r>
              <a:rPr lang="en-US" sz="1200" dirty="0" smtClean="0">
                <a:effectLst>
                  <a:outerShdw blurRad="38100" dist="38100" dir="2700000" algn="tl">
                    <a:srgbClr val="000000">
                      <a:alpha val="43137"/>
                    </a:srgbClr>
                  </a:outerShdw>
                </a:effectLst>
                <a:latin typeface="Copperplate Gothic Bold" pitchFamily="34" charset="0"/>
              </a:rPr>
              <a:t>Erie, PA</a:t>
            </a:r>
            <a:endParaRPr lang="en-US" sz="1200" dirty="0">
              <a:effectLst>
                <a:outerShdw blurRad="38100" dist="38100" dir="2700000" algn="tl">
                  <a:srgbClr val="000000">
                    <a:alpha val="43137"/>
                  </a:srgbClr>
                </a:outerShdw>
              </a:effectLst>
              <a:latin typeface="Copperplate Gothic Bold" pitchFamily="34" charset="0"/>
            </a:endParaRPr>
          </a:p>
          <a:p>
            <a:pPr algn="ctr">
              <a:defRPr/>
            </a:pPr>
            <a:endParaRPr lang="en-US" sz="800" dirty="0">
              <a:effectLst>
                <a:outerShdw blurRad="38100" dist="38100" dir="2700000" algn="tl">
                  <a:srgbClr val="000000">
                    <a:alpha val="43137"/>
                  </a:srgbClr>
                </a:outerShdw>
              </a:effectLst>
              <a:latin typeface="Copperplate Gothic Bold" pitchFamily="34" charset="0"/>
            </a:endParaRPr>
          </a:p>
          <a:p>
            <a:pPr algn="ctr">
              <a:defRPr/>
            </a:pPr>
            <a:r>
              <a:rPr lang="en-US" sz="1000" dirty="0" smtClean="0">
                <a:effectLst>
                  <a:outerShdw blurRad="38100" dist="38100" dir="2700000" algn="tl">
                    <a:srgbClr val="000000">
                      <a:alpha val="43137"/>
                    </a:srgbClr>
                  </a:outerShdw>
                </a:effectLst>
                <a:latin typeface="Copperplate Gothic Bold" pitchFamily="34" charset="0"/>
              </a:rPr>
              <a:t>Tyler </a:t>
            </a:r>
            <a:r>
              <a:rPr lang="en-US" sz="1000" dirty="0" err="1" smtClean="0">
                <a:effectLst>
                  <a:outerShdw blurRad="38100" dist="38100" dir="2700000" algn="tl">
                    <a:srgbClr val="000000">
                      <a:alpha val="43137"/>
                    </a:srgbClr>
                  </a:outerShdw>
                </a:effectLst>
                <a:latin typeface="Copperplate Gothic Bold" pitchFamily="34" charset="0"/>
              </a:rPr>
              <a:t>jaggi</a:t>
            </a:r>
            <a:r>
              <a:rPr lang="en-US" sz="1000" dirty="0" smtClean="0">
                <a:effectLst>
                  <a:outerShdw blurRad="38100" dist="38100" dir="2700000" algn="tl">
                    <a:srgbClr val="000000">
                      <a:alpha val="43137"/>
                    </a:srgbClr>
                  </a:outerShdw>
                </a:effectLst>
                <a:latin typeface="Copperplate Gothic Bold" pitchFamily="34" charset="0"/>
              </a:rPr>
              <a:t> | </a:t>
            </a:r>
            <a:r>
              <a:rPr lang="en-US" sz="1000" dirty="0">
                <a:effectLst>
                  <a:outerShdw blurRad="38100" dist="38100" dir="2700000" algn="tl">
                    <a:srgbClr val="000000">
                      <a:alpha val="43137"/>
                    </a:srgbClr>
                  </a:outerShdw>
                </a:effectLst>
                <a:latin typeface="Copperplate Gothic Bold" pitchFamily="34" charset="0"/>
              </a:rPr>
              <a:t>CONSTRUCTION MANAGEMENT</a:t>
            </a:r>
          </a:p>
        </p:txBody>
      </p:sp>
      <p:sp>
        <p:nvSpPr>
          <p:cNvPr id="4" name="TextBox 3"/>
          <p:cNvSpPr txBox="1"/>
          <p:nvPr/>
        </p:nvSpPr>
        <p:spPr>
          <a:xfrm>
            <a:off x="0" y="1058863"/>
            <a:ext cx="3810000" cy="5899692"/>
          </a:xfrm>
          <a:prstGeom prst="rect">
            <a:avLst/>
          </a:prstGeom>
          <a:solidFill>
            <a:schemeClr val="bg1"/>
          </a:solidFill>
          <a:ln>
            <a:noFill/>
          </a:ln>
        </p:spPr>
        <p:txBody>
          <a:bodyPr wrap="square">
            <a:spAutoFit/>
          </a:bodyPr>
          <a:lstStyle/>
          <a:p>
            <a:pPr>
              <a:defRPr/>
            </a:pPr>
            <a:endParaRPr lang="en-US" sz="1200" dirty="0">
              <a:latin typeface="Copperplate Gothic Bold" pitchFamily="34" charset="0"/>
            </a:endParaRPr>
          </a:p>
          <a:p>
            <a:pPr>
              <a:defRPr/>
            </a:pPr>
            <a:r>
              <a:rPr lang="en-US" sz="1200" dirty="0">
                <a:effectLst>
                  <a:outerShdw blurRad="38100" dist="38100" dir="2700000" algn="tl">
                    <a:srgbClr val="000000">
                      <a:alpha val="43137"/>
                    </a:srgbClr>
                  </a:outerShdw>
                </a:effectLst>
                <a:latin typeface="Copperplate Gothic Bold" pitchFamily="34" charset="0"/>
              </a:rPr>
              <a:t>PRESENTATION OUTLINE:</a:t>
            </a:r>
          </a:p>
          <a:p>
            <a:pPr>
              <a:defRPr/>
            </a:pPr>
            <a:endParaRPr lang="en-US" sz="800" dirty="0">
              <a:latin typeface="Copperplate Gothic Bold" pitchFamily="34" charset="0"/>
            </a:endParaRPr>
          </a:p>
          <a:p>
            <a:pPr marL="857250" lvl="1" indent="-400050">
              <a:lnSpc>
                <a:spcPct val="150000"/>
              </a:lnSpc>
              <a:buFont typeface="+mj-lt"/>
              <a:buAutoNum type="romanUcPeriod"/>
              <a:defRPr/>
            </a:pPr>
            <a:r>
              <a:rPr lang="en-US" sz="1000" dirty="0">
                <a:solidFill>
                  <a:schemeClr val="bg1">
                    <a:lumMod val="50000"/>
                    <a:lumOff val="50000"/>
                  </a:schemeClr>
                </a:solidFill>
                <a:latin typeface="Copperplate Gothic Bold" pitchFamily="34" charset="0"/>
              </a:rPr>
              <a:t>PROJECT BACKGROUND</a:t>
            </a:r>
          </a:p>
          <a:p>
            <a:pPr marL="857250" lvl="1" indent="-400050">
              <a:lnSpc>
                <a:spcPct val="150000"/>
              </a:lnSpc>
              <a:buFont typeface="+mj-lt"/>
              <a:buAutoNum type="romanUcPeriod"/>
              <a:defRPr/>
            </a:pPr>
            <a:r>
              <a:rPr lang="en-US" sz="1000" dirty="0">
                <a:solidFill>
                  <a:schemeClr val="bg1">
                    <a:lumMod val="50000"/>
                    <a:lumOff val="50000"/>
                  </a:schemeClr>
                </a:solidFill>
                <a:latin typeface="Copperplate Gothic Bold" pitchFamily="34" charset="0"/>
              </a:rPr>
              <a:t>ANALYSIS #1: </a:t>
            </a:r>
            <a:r>
              <a:rPr lang="en-US" sz="1000" dirty="0" smtClean="0">
                <a:solidFill>
                  <a:schemeClr val="bg1">
                    <a:lumMod val="50000"/>
                    <a:lumOff val="50000"/>
                  </a:schemeClr>
                </a:solidFill>
                <a:latin typeface="Copperplate Gothic Bold" pitchFamily="34" charset="0"/>
              </a:rPr>
              <a:t>Re-Sequencing Phasing</a:t>
            </a:r>
            <a:endParaRPr lang="en-US" sz="1000" dirty="0">
              <a:solidFill>
                <a:schemeClr val="bg1">
                  <a:lumMod val="50000"/>
                  <a:lumOff val="50000"/>
                </a:schemeClr>
              </a:solidFill>
              <a:latin typeface="Copperplate Gothic Bold" pitchFamily="34" charset="0"/>
            </a:endParaRPr>
          </a:p>
          <a:p>
            <a:pPr marL="1314450" lvl="2" indent="-400050">
              <a:lnSpc>
                <a:spcPct val="150000"/>
              </a:lnSpc>
              <a:buFont typeface="+mj-lt"/>
              <a:buAutoNum type="romanUcPeriod"/>
              <a:defRPr/>
            </a:pPr>
            <a:r>
              <a:rPr lang="en-US" sz="1000" dirty="0" smtClean="0">
                <a:solidFill>
                  <a:schemeClr val="bg1">
                    <a:lumMod val="50000"/>
                    <a:lumOff val="50000"/>
                  </a:schemeClr>
                </a:solidFill>
                <a:latin typeface="Copperplate Gothic Bold" pitchFamily="34" charset="0"/>
              </a:rPr>
              <a:t>Background</a:t>
            </a:r>
            <a:endParaRPr lang="en-US" sz="1000" dirty="0">
              <a:solidFill>
                <a:schemeClr val="bg1">
                  <a:lumMod val="50000"/>
                  <a:lumOff val="50000"/>
                </a:schemeClr>
              </a:solidFill>
              <a:latin typeface="Copperplate Gothic Bold" pitchFamily="34" charset="0"/>
            </a:endParaRPr>
          </a:p>
          <a:p>
            <a:pPr marL="1314450" lvl="2" indent="-400050">
              <a:lnSpc>
                <a:spcPct val="150000"/>
              </a:lnSpc>
              <a:buFont typeface="+mj-lt"/>
              <a:buAutoNum type="romanUcPeriod"/>
              <a:defRPr/>
            </a:pPr>
            <a:r>
              <a:rPr lang="en-US" sz="1000" dirty="0" smtClean="0">
                <a:solidFill>
                  <a:schemeClr val="bg1">
                    <a:lumMod val="50000"/>
                    <a:lumOff val="50000"/>
                  </a:schemeClr>
                </a:solidFill>
                <a:latin typeface="Copperplate Gothic Bold" pitchFamily="34" charset="0"/>
              </a:rPr>
              <a:t>Case Findings</a:t>
            </a:r>
            <a:endParaRPr lang="en-US" sz="1000" dirty="0">
              <a:solidFill>
                <a:schemeClr val="bg1">
                  <a:lumMod val="50000"/>
                  <a:lumOff val="50000"/>
                </a:schemeClr>
              </a:solidFill>
              <a:latin typeface="Copperplate Gothic Bold" pitchFamily="34" charset="0"/>
            </a:endParaRPr>
          </a:p>
          <a:p>
            <a:pPr marL="1314450" lvl="2" indent="-400050">
              <a:lnSpc>
                <a:spcPct val="150000"/>
              </a:lnSpc>
              <a:buFont typeface="+mj-lt"/>
              <a:buAutoNum type="romanUcPeriod"/>
              <a:defRPr/>
            </a:pPr>
            <a:r>
              <a:rPr lang="en-US" sz="1000" dirty="0" smtClean="0">
                <a:solidFill>
                  <a:schemeClr val="bg1">
                    <a:lumMod val="50000"/>
                    <a:lumOff val="50000"/>
                  </a:schemeClr>
                </a:solidFill>
                <a:latin typeface="Copperplate Gothic Bold" pitchFamily="34" charset="0"/>
              </a:rPr>
              <a:t>Recommendations</a:t>
            </a:r>
            <a:endParaRPr lang="en-US" sz="1000" dirty="0">
              <a:solidFill>
                <a:schemeClr val="bg1">
                  <a:lumMod val="50000"/>
                  <a:lumOff val="50000"/>
                </a:schemeClr>
              </a:solidFill>
              <a:latin typeface="Copperplate Gothic Bold" pitchFamily="34" charset="0"/>
            </a:endParaRPr>
          </a:p>
          <a:p>
            <a:pPr marL="857250" lvl="1" indent="-400050">
              <a:lnSpc>
                <a:spcPct val="150000"/>
              </a:lnSpc>
              <a:buFont typeface="+mj-lt"/>
              <a:buAutoNum type="romanUcPeriod"/>
              <a:defRPr/>
            </a:pPr>
            <a:r>
              <a:rPr lang="en-US" sz="1000" dirty="0">
                <a:solidFill>
                  <a:schemeClr val="bg1">
                    <a:lumMod val="50000"/>
                    <a:lumOff val="50000"/>
                  </a:schemeClr>
                </a:solidFill>
                <a:latin typeface="Copperplate Gothic Bold" pitchFamily="34" charset="0"/>
              </a:rPr>
              <a:t>ANALYSIS #2: Precast Façade</a:t>
            </a:r>
          </a:p>
          <a:p>
            <a:pPr marL="1314450" lvl="2" indent="-400050">
              <a:lnSpc>
                <a:spcPct val="150000"/>
              </a:lnSpc>
              <a:buFont typeface="+mj-lt"/>
              <a:buAutoNum type="romanUcPeriod"/>
              <a:defRPr/>
            </a:pPr>
            <a:r>
              <a:rPr lang="en-US" sz="1000" dirty="0">
                <a:solidFill>
                  <a:schemeClr val="bg1">
                    <a:lumMod val="50000"/>
                    <a:lumOff val="50000"/>
                  </a:schemeClr>
                </a:solidFill>
                <a:latin typeface="Copperplate Gothic Bold" pitchFamily="34" charset="0"/>
              </a:rPr>
              <a:t>Design</a:t>
            </a:r>
          </a:p>
          <a:p>
            <a:pPr marL="1314450" lvl="2" indent="-400050">
              <a:lnSpc>
                <a:spcPct val="150000"/>
              </a:lnSpc>
              <a:buFont typeface="+mj-lt"/>
              <a:buAutoNum type="romanUcPeriod"/>
              <a:defRPr/>
            </a:pPr>
            <a:r>
              <a:rPr lang="en-US" sz="1000" dirty="0">
                <a:solidFill>
                  <a:schemeClr val="bg1">
                    <a:lumMod val="50000"/>
                    <a:lumOff val="50000"/>
                  </a:schemeClr>
                </a:solidFill>
                <a:latin typeface="Copperplate Gothic Bold" pitchFamily="34" charset="0"/>
              </a:rPr>
              <a:t>Structural Impact</a:t>
            </a:r>
          </a:p>
          <a:p>
            <a:pPr marL="1314450" lvl="2" indent="-400050">
              <a:lnSpc>
                <a:spcPct val="150000"/>
              </a:lnSpc>
              <a:buFont typeface="+mj-lt"/>
              <a:buAutoNum type="romanUcPeriod"/>
              <a:defRPr/>
            </a:pPr>
            <a:r>
              <a:rPr lang="en-US" sz="1000" dirty="0">
                <a:solidFill>
                  <a:schemeClr val="bg1">
                    <a:lumMod val="50000"/>
                    <a:lumOff val="50000"/>
                  </a:schemeClr>
                </a:solidFill>
                <a:latin typeface="Copperplate Gothic Bold" pitchFamily="34" charset="0"/>
              </a:rPr>
              <a:t>Schedule/Cost Impact</a:t>
            </a:r>
          </a:p>
          <a:p>
            <a:pPr marL="1314450" lvl="2" indent="-400050">
              <a:lnSpc>
                <a:spcPct val="150000"/>
              </a:lnSpc>
              <a:buFont typeface="+mj-lt"/>
              <a:buAutoNum type="romanUcPeriod"/>
              <a:defRPr/>
            </a:pPr>
            <a:r>
              <a:rPr lang="en-US" sz="1000" dirty="0" smtClean="0">
                <a:solidFill>
                  <a:schemeClr val="bg1">
                    <a:lumMod val="50000"/>
                    <a:lumOff val="50000"/>
                  </a:schemeClr>
                </a:solidFill>
                <a:latin typeface="Copperplate Gothic Bold" pitchFamily="34" charset="0"/>
              </a:rPr>
              <a:t>Project Impact</a:t>
            </a:r>
            <a:endParaRPr lang="en-US" sz="1000" dirty="0">
              <a:solidFill>
                <a:schemeClr val="bg1">
                  <a:lumMod val="50000"/>
                  <a:lumOff val="50000"/>
                </a:schemeClr>
              </a:solidFill>
              <a:latin typeface="Copperplate Gothic Bold" pitchFamily="34" charset="0"/>
            </a:endParaRPr>
          </a:p>
          <a:p>
            <a:pPr marL="1314450" lvl="2" indent="-400050">
              <a:lnSpc>
                <a:spcPct val="150000"/>
              </a:lnSpc>
              <a:buFont typeface="+mj-lt"/>
              <a:buAutoNum type="romanUcPeriod"/>
              <a:defRPr/>
            </a:pPr>
            <a:r>
              <a:rPr lang="en-US" sz="1000" dirty="0" smtClean="0">
                <a:solidFill>
                  <a:schemeClr val="bg1">
                    <a:lumMod val="50000"/>
                    <a:lumOff val="50000"/>
                  </a:schemeClr>
                </a:solidFill>
                <a:latin typeface="Copperplate Gothic Bold" pitchFamily="34" charset="0"/>
              </a:rPr>
              <a:t>The Choice</a:t>
            </a:r>
            <a:endParaRPr lang="en-US" sz="1000" dirty="0">
              <a:solidFill>
                <a:schemeClr val="bg1">
                  <a:lumMod val="50000"/>
                  <a:lumOff val="50000"/>
                </a:schemeClr>
              </a:solidFill>
              <a:latin typeface="Copperplate Gothic Bold" pitchFamily="34" charset="0"/>
            </a:endParaRPr>
          </a:p>
          <a:p>
            <a:pPr marL="857250" lvl="1" indent="-400050">
              <a:lnSpc>
                <a:spcPct val="150000"/>
              </a:lnSpc>
              <a:buFont typeface="+mj-lt"/>
              <a:buAutoNum type="romanUcPeriod"/>
              <a:defRPr/>
            </a:pPr>
            <a:r>
              <a:rPr lang="en-US" sz="1000" dirty="0">
                <a:solidFill>
                  <a:schemeClr val="bg1">
                    <a:lumMod val="50000"/>
                    <a:lumOff val="50000"/>
                  </a:schemeClr>
                </a:solidFill>
                <a:latin typeface="Copperplate Gothic Bold" pitchFamily="34" charset="0"/>
              </a:rPr>
              <a:t>ANALYSIS #3: </a:t>
            </a:r>
            <a:r>
              <a:rPr lang="en-US" sz="1000" dirty="0" smtClean="0">
                <a:solidFill>
                  <a:schemeClr val="bg1">
                    <a:lumMod val="50000"/>
                    <a:lumOff val="50000"/>
                  </a:schemeClr>
                </a:solidFill>
                <a:latin typeface="Copperplate Gothic Bold" pitchFamily="34" charset="0"/>
              </a:rPr>
              <a:t> BIM  Implementation </a:t>
            </a:r>
          </a:p>
          <a:p>
            <a:pPr marL="857250" lvl="1" indent="-400050">
              <a:lnSpc>
                <a:spcPct val="150000"/>
              </a:lnSpc>
              <a:buFont typeface="+mj-lt"/>
              <a:buAutoNum type="romanUcPeriod"/>
              <a:defRPr/>
            </a:pPr>
            <a:r>
              <a:rPr lang="en-US" sz="1000" dirty="0" smtClean="0">
                <a:latin typeface="Copperplate Gothic Bold" pitchFamily="34" charset="0"/>
              </a:rPr>
              <a:t>ANALYSIS #4: ICRA Plan</a:t>
            </a:r>
          </a:p>
          <a:p>
            <a:pPr marL="1314450" lvl="2" indent="-400050">
              <a:lnSpc>
                <a:spcPct val="150000"/>
              </a:lnSpc>
              <a:buFont typeface="+mj-lt"/>
              <a:buAutoNum type="romanUcPeriod"/>
              <a:defRPr/>
            </a:pPr>
            <a:r>
              <a:rPr lang="en-US" sz="1000" dirty="0" smtClean="0">
                <a:solidFill>
                  <a:schemeClr val="bg1">
                    <a:lumMod val="50000"/>
                    <a:lumOff val="50000"/>
                  </a:schemeClr>
                </a:solidFill>
                <a:latin typeface="Copperplate Gothic Bold" pitchFamily="34" charset="0"/>
              </a:rPr>
              <a:t>ICRA Matrix</a:t>
            </a:r>
            <a:endParaRPr lang="en-US" sz="1000" dirty="0">
              <a:solidFill>
                <a:schemeClr val="bg1">
                  <a:lumMod val="50000"/>
                  <a:lumOff val="50000"/>
                </a:schemeClr>
              </a:solidFill>
              <a:latin typeface="Copperplate Gothic Bold" pitchFamily="34" charset="0"/>
            </a:endParaRPr>
          </a:p>
          <a:p>
            <a:pPr marL="1314450" lvl="2" indent="-400050">
              <a:lnSpc>
                <a:spcPct val="150000"/>
              </a:lnSpc>
              <a:buFont typeface="+mj-lt"/>
              <a:buAutoNum type="romanUcPeriod"/>
              <a:defRPr/>
            </a:pPr>
            <a:r>
              <a:rPr lang="en-US" sz="1000" dirty="0" smtClean="0">
                <a:latin typeface="Copperplate Gothic Bold" pitchFamily="34" charset="0"/>
              </a:rPr>
              <a:t>Areas of Risk</a:t>
            </a:r>
          </a:p>
          <a:p>
            <a:pPr marL="1314450" lvl="2" indent="-400050">
              <a:lnSpc>
                <a:spcPct val="150000"/>
              </a:lnSpc>
              <a:buFont typeface="+mj-lt"/>
              <a:buAutoNum type="romanUcPeriod"/>
              <a:defRPr/>
            </a:pPr>
            <a:r>
              <a:rPr lang="en-US" sz="1000" dirty="0" smtClean="0">
                <a:solidFill>
                  <a:schemeClr val="bg1">
                    <a:lumMod val="50000"/>
                    <a:lumOff val="50000"/>
                  </a:schemeClr>
                </a:solidFill>
                <a:latin typeface="Copperplate Gothic Bold" pitchFamily="34" charset="0"/>
              </a:rPr>
              <a:t>Construction Precautions</a:t>
            </a:r>
            <a:endParaRPr lang="en-US" sz="1000" dirty="0">
              <a:solidFill>
                <a:schemeClr val="bg1">
                  <a:lumMod val="50000"/>
                  <a:lumOff val="50000"/>
                </a:schemeClr>
              </a:solidFill>
              <a:latin typeface="Copperplate Gothic Bold" pitchFamily="34" charset="0"/>
            </a:endParaRPr>
          </a:p>
          <a:p>
            <a:pPr marL="1314450" lvl="2" indent="-400050">
              <a:lnSpc>
                <a:spcPct val="150000"/>
              </a:lnSpc>
              <a:buFont typeface="+mj-lt"/>
              <a:buAutoNum type="romanUcPeriod"/>
              <a:defRPr/>
            </a:pPr>
            <a:r>
              <a:rPr lang="en-US" sz="1000" dirty="0" smtClean="0">
                <a:solidFill>
                  <a:schemeClr val="bg1">
                    <a:lumMod val="50000"/>
                    <a:lumOff val="50000"/>
                  </a:schemeClr>
                </a:solidFill>
                <a:latin typeface="Copperplate Gothic Bold" pitchFamily="34" charset="0"/>
              </a:rPr>
              <a:t>Mechanical Impact</a:t>
            </a:r>
          </a:p>
          <a:p>
            <a:pPr marL="857250" lvl="1" indent="-400050">
              <a:lnSpc>
                <a:spcPct val="150000"/>
              </a:lnSpc>
              <a:buFont typeface="+mj-lt"/>
              <a:buAutoNum type="romanUcPeriod"/>
              <a:defRPr/>
            </a:pPr>
            <a:r>
              <a:rPr lang="en-US" sz="1000" dirty="0" smtClean="0">
                <a:solidFill>
                  <a:schemeClr val="bg1">
                    <a:lumMod val="50000"/>
                    <a:lumOff val="50000"/>
                  </a:schemeClr>
                </a:solidFill>
                <a:latin typeface="Copperplate Gothic Bold" pitchFamily="34" charset="0"/>
              </a:rPr>
              <a:t>LESSONS </a:t>
            </a:r>
            <a:r>
              <a:rPr lang="en-US" sz="1000" dirty="0">
                <a:solidFill>
                  <a:schemeClr val="bg1">
                    <a:lumMod val="50000"/>
                    <a:lumOff val="50000"/>
                  </a:schemeClr>
                </a:solidFill>
                <a:latin typeface="Copperplate Gothic Bold" pitchFamily="34" charset="0"/>
              </a:rPr>
              <a:t>LEARNED</a:t>
            </a:r>
          </a:p>
          <a:p>
            <a:pPr marL="857250" lvl="1" indent="-400050">
              <a:lnSpc>
                <a:spcPct val="150000"/>
              </a:lnSpc>
              <a:buFont typeface="+mj-lt"/>
              <a:buAutoNum type="romanUcPeriod"/>
              <a:defRPr/>
            </a:pPr>
            <a:r>
              <a:rPr lang="en-US" sz="1000" dirty="0">
                <a:solidFill>
                  <a:schemeClr val="bg1">
                    <a:lumMod val="50000"/>
                    <a:lumOff val="50000"/>
                  </a:schemeClr>
                </a:solidFill>
                <a:latin typeface="Copperplate Gothic Bold" pitchFamily="34" charset="0"/>
              </a:rPr>
              <a:t>ACKNOWLEDGEMENTS </a:t>
            </a:r>
            <a:endParaRPr lang="en-US" sz="1400" dirty="0" smtClean="0">
              <a:solidFill>
                <a:schemeClr val="bg1">
                  <a:lumMod val="50000"/>
                  <a:lumOff val="50000"/>
                </a:schemeClr>
              </a:solidFill>
              <a:latin typeface="Copperplate Gothic Bold" pitchFamily="34" charset="0"/>
            </a:endParaRPr>
          </a:p>
          <a:p>
            <a:pPr marL="857250" lvl="1" indent="-400050">
              <a:lnSpc>
                <a:spcPct val="150000"/>
              </a:lnSpc>
              <a:buFont typeface="+mj-lt"/>
              <a:buAutoNum type="romanUcPeriod"/>
              <a:defRPr/>
            </a:pPr>
            <a:endParaRPr lang="en-US" sz="1400" dirty="0">
              <a:latin typeface="Copperplate Gothic Bold" pitchFamily="34" charset="0"/>
            </a:endParaRPr>
          </a:p>
          <a:p>
            <a:pPr marL="857250" lvl="1" indent="-400050">
              <a:lnSpc>
                <a:spcPct val="125000"/>
              </a:lnSpc>
              <a:defRPr/>
            </a:pPr>
            <a:endParaRPr lang="en-US" sz="1050" dirty="0">
              <a:latin typeface="Copperplate Gothic Bold" pitchFamily="34" charset="0"/>
            </a:endParaRPr>
          </a:p>
          <a:p>
            <a:pPr marL="857250" lvl="1" indent="-400050">
              <a:lnSpc>
                <a:spcPct val="125000"/>
              </a:lnSpc>
              <a:defRPr/>
            </a:pPr>
            <a:endParaRPr lang="en-US" sz="1050" dirty="0">
              <a:latin typeface="Copperplate Gothic Bold" pitchFamily="34" charset="0"/>
            </a:endParaRPr>
          </a:p>
          <a:p>
            <a:pPr marL="857250" lvl="1" indent="-400050">
              <a:lnSpc>
                <a:spcPct val="125000"/>
              </a:lnSpc>
              <a:defRPr/>
            </a:pPr>
            <a:endParaRPr lang="en-US" sz="1050" dirty="0">
              <a:latin typeface="Copperplate Gothic Bold" pitchFamily="34" charset="0"/>
            </a:endParaRPr>
          </a:p>
        </p:txBody>
      </p:sp>
      <p:cxnSp>
        <p:nvCxnSpPr>
          <p:cNvPr id="8" name="Straight Connector 7"/>
          <p:cNvCxnSpPr/>
          <p:nvPr/>
        </p:nvCxnSpPr>
        <p:spPr>
          <a:xfrm rot="5400000" flipH="1" flipV="1">
            <a:off x="914400" y="3962400"/>
            <a:ext cx="57912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0" y="1066800"/>
            <a:ext cx="27432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5400000" flipH="1" flipV="1">
            <a:off x="8610600" y="533400"/>
            <a:ext cx="10668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5400000" flipH="1" flipV="1">
            <a:off x="17754600" y="533400"/>
            <a:ext cx="10668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pic>
        <p:nvPicPr>
          <p:cNvPr id="23581" name="Picture 52" descr="penns state logo.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4800" y="228600"/>
            <a:ext cx="1114425" cy="593725"/>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23582" name="Picture 53" descr="penns state logo.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6012775" y="228600"/>
            <a:ext cx="1114425" cy="593725"/>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23584" name="TextBox 39"/>
          <p:cNvSpPr txBox="1">
            <a:spLocks noChangeArrowheads="1"/>
          </p:cNvSpPr>
          <p:nvPr/>
        </p:nvSpPr>
        <p:spPr bwMode="auto">
          <a:xfrm>
            <a:off x="26822400" y="6473825"/>
            <a:ext cx="457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200">
                <a:solidFill>
                  <a:schemeClr val="tx1"/>
                </a:solidFill>
                <a:latin typeface="Arial" charset="0"/>
              </a:defRPr>
            </a:lvl1pPr>
            <a:lvl2pPr marL="742950" indent="-285750" eaLnBrk="0" hangingPunct="0">
              <a:defRPr sz="2200">
                <a:solidFill>
                  <a:schemeClr val="tx1"/>
                </a:solidFill>
                <a:latin typeface="Arial" charset="0"/>
              </a:defRPr>
            </a:lvl2pPr>
            <a:lvl3pPr marL="1143000" indent="-228600" eaLnBrk="0" hangingPunct="0">
              <a:defRPr sz="2200">
                <a:solidFill>
                  <a:schemeClr val="tx1"/>
                </a:solidFill>
                <a:latin typeface="Arial" charset="0"/>
              </a:defRPr>
            </a:lvl3pPr>
            <a:lvl4pPr marL="1600200" indent="-228600" eaLnBrk="0" hangingPunct="0">
              <a:defRPr sz="2200">
                <a:solidFill>
                  <a:schemeClr val="tx1"/>
                </a:solidFill>
                <a:latin typeface="Arial" charset="0"/>
              </a:defRPr>
            </a:lvl4pPr>
            <a:lvl5pPr marL="2057400" indent="-228600" eaLnBrk="0" hangingPunct="0">
              <a:defRPr sz="2200">
                <a:solidFill>
                  <a:schemeClr val="tx1"/>
                </a:solidFill>
                <a:latin typeface="Arial" charset="0"/>
              </a:defRPr>
            </a:lvl5pPr>
            <a:lvl6pPr marL="2514600" indent="-228600" eaLnBrk="0" fontAlgn="base" hangingPunct="0">
              <a:spcBef>
                <a:spcPct val="0"/>
              </a:spcBef>
              <a:spcAft>
                <a:spcPct val="0"/>
              </a:spcAft>
              <a:defRPr sz="2200">
                <a:solidFill>
                  <a:schemeClr val="tx1"/>
                </a:solidFill>
                <a:latin typeface="Arial" charset="0"/>
              </a:defRPr>
            </a:lvl6pPr>
            <a:lvl7pPr marL="2971800" indent="-228600" eaLnBrk="0" fontAlgn="base" hangingPunct="0">
              <a:spcBef>
                <a:spcPct val="0"/>
              </a:spcBef>
              <a:spcAft>
                <a:spcPct val="0"/>
              </a:spcAft>
              <a:defRPr sz="2200">
                <a:solidFill>
                  <a:schemeClr val="tx1"/>
                </a:solidFill>
                <a:latin typeface="Arial" charset="0"/>
              </a:defRPr>
            </a:lvl7pPr>
            <a:lvl8pPr marL="3429000" indent="-228600" eaLnBrk="0" fontAlgn="base" hangingPunct="0">
              <a:spcBef>
                <a:spcPct val="0"/>
              </a:spcBef>
              <a:spcAft>
                <a:spcPct val="0"/>
              </a:spcAft>
              <a:defRPr sz="2200">
                <a:solidFill>
                  <a:schemeClr val="tx1"/>
                </a:solidFill>
                <a:latin typeface="Arial" charset="0"/>
              </a:defRPr>
            </a:lvl8pPr>
            <a:lvl9pPr marL="3886200" indent="-228600" eaLnBrk="0" fontAlgn="base" hangingPunct="0">
              <a:spcBef>
                <a:spcPct val="0"/>
              </a:spcBef>
              <a:spcAft>
                <a:spcPct val="0"/>
              </a:spcAft>
              <a:defRPr sz="2200">
                <a:solidFill>
                  <a:schemeClr val="tx1"/>
                </a:solidFill>
                <a:latin typeface="Arial" charset="0"/>
              </a:defRPr>
            </a:lvl9pPr>
          </a:lstStyle>
          <a:p>
            <a:pPr eaLnBrk="1" hangingPunct="1"/>
            <a:fld id="{FBBAE181-011A-42DE-B96B-556D36D4FE92}" type="slidenum">
              <a:rPr lang="en-US" sz="1400" b="1">
                <a:latin typeface="Copperplate Gothic Bold" pitchFamily="34" charset="0"/>
              </a:rPr>
              <a:pPr eaLnBrk="1" hangingPunct="1"/>
              <a:t>38</a:t>
            </a:fld>
            <a:endParaRPr lang="en-US" sz="1400" b="1">
              <a:latin typeface="Copperplate Gothic Bold" pitchFamily="34" charset="0"/>
            </a:endParaRPr>
          </a:p>
        </p:txBody>
      </p:sp>
      <p:pic>
        <p:nvPicPr>
          <p:cNvPr id="36" name="Picture 35"/>
          <p:cNvPicPr/>
          <p:nvPr/>
        </p:nvPicPr>
        <p:blipFill>
          <a:blip r:embed="rId4">
            <a:extLst>
              <a:ext uri="{28A0092B-C50C-407E-A947-70E740481C1C}">
                <a14:useLocalDpi xmlns:a14="http://schemas.microsoft.com/office/drawing/2010/main" val="0"/>
              </a:ext>
            </a:extLst>
          </a:blip>
          <a:srcRect/>
          <a:stretch>
            <a:fillRect/>
          </a:stretch>
        </p:blipFill>
        <p:spPr bwMode="auto">
          <a:xfrm>
            <a:off x="1419225" y="6170610"/>
            <a:ext cx="1728788" cy="457200"/>
          </a:xfrm>
          <a:prstGeom prst="rect">
            <a:avLst/>
          </a:prstGeom>
          <a:noFill/>
          <a:ln>
            <a:noFill/>
          </a:ln>
        </p:spPr>
      </p:pic>
      <p:pic>
        <p:nvPicPr>
          <p:cNvPr id="37" name="Picture 36"/>
          <p:cNvPicPr/>
          <p:nvPr/>
        </p:nvPicPr>
        <p:blipFill>
          <a:blip r:embed="rId5">
            <a:extLst>
              <a:ext uri="{28A0092B-C50C-407E-A947-70E740481C1C}">
                <a14:useLocalDpi xmlns:a14="http://schemas.microsoft.com/office/drawing/2010/main" val="0"/>
              </a:ext>
            </a:extLst>
          </a:blip>
          <a:srcRect/>
          <a:stretch>
            <a:fillRect/>
          </a:stretch>
        </p:blipFill>
        <p:spPr bwMode="auto">
          <a:xfrm>
            <a:off x="570819" y="6170610"/>
            <a:ext cx="582386" cy="457201"/>
          </a:xfrm>
          <a:prstGeom prst="rect">
            <a:avLst/>
          </a:prstGeom>
          <a:noFill/>
          <a:ln>
            <a:noFill/>
          </a:ln>
        </p:spPr>
      </p:pic>
      <p:sp>
        <p:nvSpPr>
          <p:cNvPr id="3" name="TextBox 2"/>
          <p:cNvSpPr txBox="1"/>
          <p:nvPr/>
        </p:nvSpPr>
        <p:spPr>
          <a:xfrm>
            <a:off x="10058400" y="1359459"/>
            <a:ext cx="7848600" cy="461665"/>
          </a:xfrm>
          <a:prstGeom prst="rect">
            <a:avLst/>
          </a:prstGeom>
          <a:noFill/>
        </p:spPr>
        <p:txBody>
          <a:bodyPr wrap="square" rtlCol="0">
            <a:spAutoFit/>
          </a:bodyPr>
          <a:lstStyle/>
          <a:p>
            <a:pPr algn="ctr"/>
            <a:r>
              <a:rPr lang="en-US" sz="2400" b="1" dirty="0" smtClean="0">
                <a:latin typeface="Copperplate Gothic Bold" pitchFamily="34" charset="0"/>
              </a:rPr>
              <a:t>Areas of Risk</a:t>
            </a:r>
            <a:endParaRPr lang="en-US" b="1" dirty="0">
              <a:latin typeface="Copperplate Gothic Bold" pitchFamily="34" charset="0"/>
            </a:endParaRPr>
          </a:p>
        </p:txBody>
      </p:sp>
      <p:pic>
        <p:nvPicPr>
          <p:cNvPr id="25602"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62401" y="2117397"/>
            <a:ext cx="5105400" cy="26411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603"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058400" y="2216150"/>
            <a:ext cx="3520525" cy="4257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604"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3982700" y="2216150"/>
            <a:ext cx="4080861" cy="4257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605" name="Picture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0292771" y="2076620"/>
            <a:ext cx="5134457" cy="37459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7" name="TextBox 26"/>
          <p:cNvSpPr txBox="1"/>
          <p:nvPr/>
        </p:nvSpPr>
        <p:spPr>
          <a:xfrm>
            <a:off x="18984686" y="1511858"/>
            <a:ext cx="7848600" cy="461665"/>
          </a:xfrm>
          <a:prstGeom prst="rect">
            <a:avLst/>
          </a:prstGeom>
          <a:noFill/>
        </p:spPr>
        <p:txBody>
          <a:bodyPr wrap="square" rtlCol="0">
            <a:spAutoFit/>
          </a:bodyPr>
          <a:lstStyle/>
          <a:p>
            <a:pPr algn="ctr"/>
            <a:r>
              <a:rPr lang="en-US" sz="2400" b="1" dirty="0" smtClean="0">
                <a:latin typeface="Copperplate Gothic Bold" pitchFamily="34" charset="0"/>
              </a:rPr>
              <a:t>Areas of Risk</a:t>
            </a:r>
            <a:endParaRPr lang="en-US" b="1" dirty="0">
              <a:latin typeface="Copperplate Gothic Bold" pitchFamily="34" charset="0"/>
            </a:endParaRPr>
          </a:p>
        </p:txBody>
      </p:sp>
    </p:spTree>
    <p:extLst>
      <p:ext uri="{BB962C8B-B14F-4D97-AF65-F5344CB8AC3E}">
        <p14:creationId xmlns:p14="http://schemas.microsoft.com/office/powerpoint/2010/main" val="3745233386"/>
      </p:ext>
    </p:extLst>
  </p:cSld>
  <p:clrMapOvr>
    <a:masterClrMapping/>
  </p:clrMapOvr>
  <p:transition spd="med">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p:cNvSpPr txBox="1"/>
          <p:nvPr/>
        </p:nvSpPr>
        <p:spPr>
          <a:xfrm>
            <a:off x="18288000" y="0"/>
            <a:ext cx="9144000" cy="1077913"/>
          </a:xfrm>
          <a:prstGeom prst="rect">
            <a:avLst/>
          </a:prstGeom>
          <a:gradFill flip="none" rotWithShape="1">
            <a:gsLst>
              <a:gs pos="0">
                <a:srgbClr val="2E5C8E">
                  <a:shade val="30000"/>
                  <a:satMod val="115000"/>
                </a:srgbClr>
              </a:gs>
              <a:gs pos="50000">
                <a:srgbClr val="2E5C8E">
                  <a:shade val="67500"/>
                  <a:satMod val="115000"/>
                </a:srgbClr>
              </a:gs>
              <a:gs pos="100000">
                <a:srgbClr val="2E5C8E">
                  <a:shade val="100000"/>
                  <a:satMod val="115000"/>
                </a:srgbClr>
              </a:gs>
            </a:gsLst>
            <a:lin ang="5400000" scaled="1"/>
            <a:tileRect/>
          </a:gradFill>
          <a:ln>
            <a:noFill/>
          </a:ln>
        </p:spPr>
        <p:txBody>
          <a:bodyPr anchor="ctr">
            <a:spAutoFit/>
          </a:bodyPr>
          <a:lstStyle/>
          <a:p>
            <a:pPr algn="ctr">
              <a:defRPr/>
            </a:pPr>
            <a:r>
              <a:rPr lang="en-US" sz="1800" dirty="0">
                <a:effectLst>
                  <a:outerShdw blurRad="38100" dist="38100" dir="2700000" algn="tl">
                    <a:srgbClr val="000000">
                      <a:alpha val="43137"/>
                    </a:srgbClr>
                  </a:outerShdw>
                </a:effectLst>
                <a:latin typeface="Copperplate Gothic Bold" pitchFamily="34" charset="0"/>
              </a:rPr>
              <a:t>Saint Vincent Health Center</a:t>
            </a:r>
          </a:p>
          <a:p>
            <a:pPr algn="ctr">
              <a:defRPr/>
            </a:pPr>
            <a:r>
              <a:rPr lang="en-US" sz="1600" dirty="0">
                <a:effectLst>
                  <a:outerShdw blurRad="38100" dist="38100" dir="2700000" algn="tl">
                    <a:srgbClr val="000000">
                      <a:alpha val="43137"/>
                    </a:srgbClr>
                  </a:outerShdw>
                </a:effectLst>
                <a:latin typeface="Copperplate Gothic Bold" pitchFamily="34" charset="0"/>
              </a:rPr>
              <a:t>New Addition Building</a:t>
            </a:r>
          </a:p>
          <a:p>
            <a:pPr algn="ctr">
              <a:defRPr/>
            </a:pPr>
            <a:r>
              <a:rPr lang="en-US" sz="1200" dirty="0">
                <a:effectLst>
                  <a:outerShdw blurRad="38100" dist="38100" dir="2700000" algn="tl">
                    <a:srgbClr val="000000">
                      <a:alpha val="43137"/>
                    </a:srgbClr>
                  </a:outerShdw>
                </a:effectLst>
                <a:latin typeface="Copperplate Gothic Bold" pitchFamily="34" charset="0"/>
              </a:rPr>
              <a:t>Erie, PA</a:t>
            </a:r>
          </a:p>
          <a:p>
            <a:pPr algn="ctr">
              <a:defRPr/>
            </a:pPr>
            <a:endParaRPr lang="en-US" sz="800" dirty="0" smtClean="0">
              <a:effectLst>
                <a:outerShdw blurRad="38100" dist="38100" dir="2700000" algn="tl">
                  <a:srgbClr val="000000">
                    <a:alpha val="43137"/>
                  </a:srgbClr>
                </a:outerShdw>
              </a:effectLst>
              <a:latin typeface="Copperplate Gothic Bold" pitchFamily="34" charset="0"/>
            </a:endParaRPr>
          </a:p>
          <a:p>
            <a:pPr algn="ctr">
              <a:defRPr/>
            </a:pPr>
            <a:r>
              <a:rPr lang="en-US" sz="1000" dirty="0" smtClean="0">
                <a:effectLst>
                  <a:outerShdw blurRad="38100" dist="38100" dir="2700000" algn="tl">
                    <a:srgbClr val="000000">
                      <a:alpha val="43137"/>
                    </a:srgbClr>
                  </a:outerShdw>
                </a:effectLst>
                <a:latin typeface="Copperplate Gothic Bold" pitchFamily="34" charset="0"/>
              </a:rPr>
              <a:t>TYLER JAGGI | CONSTRUCTION MANAGEMENT</a:t>
            </a:r>
            <a:endParaRPr lang="en-US" sz="1000" dirty="0">
              <a:effectLst>
                <a:outerShdw blurRad="38100" dist="38100" dir="2700000" algn="tl">
                  <a:srgbClr val="000000">
                    <a:alpha val="43137"/>
                  </a:srgbClr>
                </a:outerShdw>
              </a:effectLst>
              <a:latin typeface="Copperplate Gothic Bold" pitchFamily="34" charset="0"/>
            </a:endParaRPr>
          </a:p>
        </p:txBody>
      </p:sp>
      <p:sp>
        <p:nvSpPr>
          <p:cNvPr id="17" name="TextBox 16"/>
          <p:cNvSpPr txBox="1"/>
          <p:nvPr/>
        </p:nvSpPr>
        <p:spPr>
          <a:xfrm>
            <a:off x="9144000" y="0"/>
            <a:ext cx="9144000" cy="1077913"/>
          </a:xfrm>
          <a:prstGeom prst="rect">
            <a:avLst/>
          </a:prstGeom>
          <a:gradFill flip="none" rotWithShape="1">
            <a:gsLst>
              <a:gs pos="0">
                <a:schemeClr val="bg1">
                  <a:lumMod val="65000"/>
                  <a:lumOff val="35000"/>
                  <a:shade val="30000"/>
                  <a:satMod val="115000"/>
                </a:schemeClr>
              </a:gs>
              <a:gs pos="50000">
                <a:schemeClr val="bg1">
                  <a:lumMod val="65000"/>
                  <a:lumOff val="35000"/>
                  <a:shade val="67500"/>
                  <a:satMod val="115000"/>
                </a:schemeClr>
              </a:gs>
              <a:gs pos="100000">
                <a:schemeClr val="bg1">
                  <a:lumMod val="65000"/>
                  <a:lumOff val="35000"/>
                  <a:shade val="100000"/>
                  <a:satMod val="115000"/>
                </a:schemeClr>
              </a:gs>
            </a:gsLst>
            <a:lin ang="5400000" scaled="1"/>
            <a:tileRect/>
          </a:gradFill>
          <a:ln>
            <a:noFill/>
          </a:ln>
        </p:spPr>
        <p:txBody>
          <a:bodyPr anchor="ctr">
            <a:spAutoFit/>
          </a:bodyPr>
          <a:lstStyle/>
          <a:p>
            <a:pPr algn="ctr">
              <a:defRPr/>
            </a:pPr>
            <a:endParaRPr lang="en-US" sz="1000" dirty="0">
              <a:latin typeface="Copperplate Gothic Bold" pitchFamily="34" charset="0"/>
            </a:endParaRPr>
          </a:p>
          <a:p>
            <a:pPr algn="ctr">
              <a:defRPr/>
            </a:pPr>
            <a:endParaRPr lang="en-US" sz="1000" dirty="0">
              <a:latin typeface="Copperplate Gothic Bold" pitchFamily="34" charset="0"/>
            </a:endParaRPr>
          </a:p>
          <a:p>
            <a:pPr algn="ctr">
              <a:defRPr/>
            </a:pPr>
            <a:r>
              <a:rPr lang="en-US" sz="2400" b="1" dirty="0" smtClean="0">
                <a:effectLst>
                  <a:outerShdw blurRad="38100" dist="38100" dir="2700000" algn="tl">
                    <a:srgbClr val="000000">
                      <a:alpha val="43137"/>
                    </a:srgbClr>
                  </a:outerShdw>
                </a:effectLst>
                <a:latin typeface="Copperplate Gothic Bold" pitchFamily="34" charset="0"/>
              </a:rPr>
              <a:t>SITE PLANS</a:t>
            </a:r>
            <a:endParaRPr lang="en-US" sz="2400" b="1" dirty="0">
              <a:effectLst>
                <a:outerShdw blurRad="38100" dist="38100" dir="2700000" algn="tl">
                  <a:srgbClr val="000000">
                    <a:alpha val="43137"/>
                  </a:srgbClr>
                </a:outerShdw>
              </a:effectLst>
              <a:latin typeface="Copperplate Gothic Bold" pitchFamily="34" charset="0"/>
            </a:endParaRPr>
          </a:p>
          <a:p>
            <a:pPr algn="ctr">
              <a:defRPr/>
            </a:pPr>
            <a:endParaRPr lang="en-US" sz="1000" dirty="0">
              <a:latin typeface="Copperplate Gothic Bold" pitchFamily="34" charset="0"/>
            </a:endParaRPr>
          </a:p>
          <a:p>
            <a:pPr algn="ctr">
              <a:defRPr/>
            </a:pPr>
            <a:endParaRPr lang="en-US" sz="1000" dirty="0">
              <a:latin typeface="Copperplate Gothic Bold" pitchFamily="34" charset="0"/>
            </a:endParaRPr>
          </a:p>
        </p:txBody>
      </p:sp>
      <p:sp>
        <p:nvSpPr>
          <p:cNvPr id="6" name="TextBox 5"/>
          <p:cNvSpPr txBox="1"/>
          <p:nvPr/>
        </p:nvSpPr>
        <p:spPr>
          <a:xfrm>
            <a:off x="0" y="0"/>
            <a:ext cx="9144000" cy="1077913"/>
          </a:xfrm>
          <a:prstGeom prst="rect">
            <a:avLst/>
          </a:prstGeom>
          <a:gradFill flip="none" rotWithShape="1">
            <a:gsLst>
              <a:gs pos="0">
                <a:srgbClr val="2E5C8E">
                  <a:shade val="30000"/>
                  <a:satMod val="115000"/>
                </a:srgbClr>
              </a:gs>
              <a:gs pos="50000">
                <a:srgbClr val="2E5C8E">
                  <a:shade val="67500"/>
                  <a:satMod val="115000"/>
                </a:srgbClr>
              </a:gs>
              <a:gs pos="100000">
                <a:srgbClr val="2E5C8E">
                  <a:shade val="100000"/>
                  <a:satMod val="115000"/>
                </a:srgbClr>
              </a:gs>
            </a:gsLst>
            <a:lin ang="5400000" scaled="1"/>
            <a:tileRect/>
          </a:gradFill>
          <a:ln>
            <a:noFill/>
          </a:ln>
        </p:spPr>
        <p:txBody>
          <a:bodyPr anchor="ctr">
            <a:spAutoFit/>
          </a:bodyPr>
          <a:lstStyle/>
          <a:p>
            <a:pPr algn="ctr">
              <a:defRPr/>
            </a:pPr>
            <a:r>
              <a:rPr lang="en-US" sz="1800" dirty="0" smtClean="0">
                <a:effectLst>
                  <a:outerShdw blurRad="38100" dist="38100" dir="2700000" algn="tl">
                    <a:srgbClr val="000000">
                      <a:alpha val="43137"/>
                    </a:srgbClr>
                  </a:outerShdw>
                </a:effectLst>
                <a:latin typeface="Copperplate Gothic Bold" pitchFamily="34" charset="0"/>
              </a:rPr>
              <a:t>Saint Vincent Health Center</a:t>
            </a:r>
            <a:endParaRPr lang="en-US" sz="1800" dirty="0">
              <a:effectLst>
                <a:outerShdw blurRad="38100" dist="38100" dir="2700000" algn="tl">
                  <a:srgbClr val="000000">
                    <a:alpha val="43137"/>
                  </a:srgbClr>
                </a:outerShdw>
              </a:effectLst>
              <a:latin typeface="Copperplate Gothic Bold" pitchFamily="34" charset="0"/>
            </a:endParaRPr>
          </a:p>
          <a:p>
            <a:pPr algn="ctr">
              <a:defRPr/>
            </a:pPr>
            <a:r>
              <a:rPr lang="en-US" sz="1600" dirty="0" smtClean="0">
                <a:effectLst>
                  <a:outerShdw blurRad="38100" dist="38100" dir="2700000" algn="tl">
                    <a:srgbClr val="000000">
                      <a:alpha val="43137"/>
                    </a:srgbClr>
                  </a:outerShdw>
                </a:effectLst>
                <a:latin typeface="Copperplate Gothic Bold" pitchFamily="34" charset="0"/>
              </a:rPr>
              <a:t>New Addition Building</a:t>
            </a:r>
            <a:endParaRPr lang="en-US" sz="1600" dirty="0">
              <a:effectLst>
                <a:outerShdw blurRad="38100" dist="38100" dir="2700000" algn="tl">
                  <a:srgbClr val="000000">
                    <a:alpha val="43137"/>
                  </a:srgbClr>
                </a:outerShdw>
              </a:effectLst>
              <a:latin typeface="Copperplate Gothic Bold" pitchFamily="34" charset="0"/>
            </a:endParaRPr>
          </a:p>
          <a:p>
            <a:pPr algn="ctr">
              <a:defRPr/>
            </a:pPr>
            <a:r>
              <a:rPr lang="en-US" sz="1200" dirty="0" smtClean="0">
                <a:effectLst>
                  <a:outerShdw blurRad="38100" dist="38100" dir="2700000" algn="tl">
                    <a:srgbClr val="000000">
                      <a:alpha val="43137"/>
                    </a:srgbClr>
                  </a:outerShdw>
                </a:effectLst>
                <a:latin typeface="Copperplate Gothic Bold" pitchFamily="34" charset="0"/>
              </a:rPr>
              <a:t>Erie, PA</a:t>
            </a:r>
            <a:endParaRPr lang="en-US" sz="1200" dirty="0">
              <a:effectLst>
                <a:outerShdw blurRad="38100" dist="38100" dir="2700000" algn="tl">
                  <a:srgbClr val="000000">
                    <a:alpha val="43137"/>
                  </a:srgbClr>
                </a:outerShdw>
              </a:effectLst>
              <a:latin typeface="Copperplate Gothic Bold" pitchFamily="34" charset="0"/>
            </a:endParaRPr>
          </a:p>
          <a:p>
            <a:pPr algn="ctr">
              <a:defRPr/>
            </a:pPr>
            <a:endParaRPr lang="en-US" sz="800" dirty="0">
              <a:effectLst>
                <a:outerShdw blurRad="38100" dist="38100" dir="2700000" algn="tl">
                  <a:srgbClr val="000000">
                    <a:alpha val="43137"/>
                  </a:srgbClr>
                </a:outerShdw>
              </a:effectLst>
              <a:latin typeface="Copperplate Gothic Bold" pitchFamily="34" charset="0"/>
            </a:endParaRPr>
          </a:p>
          <a:p>
            <a:pPr algn="ctr">
              <a:defRPr/>
            </a:pPr>
            <a:r>
              <a:rPr lang="en-US" sz="1000" dirty="0" smtClean="0">
                <a:effectLst>
                  <a:outerShdw blurRad="38100" dist="38100" dir="2700000" algn="tl">
                    <a:srgbClr val="000000">
                      <a:alpha val="43137"/>
                    </a:srgbClr>
                  </a:outerShdw>
                </a:effectLst>
                <a:latin typeface="Copperplate Gothic Bold" pitchFamily="34" charset="0"/>
              </a:rPr>
              <a:t>Tyler </a:t>
            </a:r>
            <a:r>
              <a:rPr lang="en-US" sz="1000" dirty="0" err="1" smtClean="0">
                <a:effectLst>
                  <a:outerShdw blurRad="38100" dist="38100" dir="2700000" algn="tl">
                    <a:srgbClr val="000000">
                      <a:alpha val="43137"/>
                    </a:srgbClr>
                  </a:outerShdw>
                </a:effectLst>
                <a:latin typeface="Copperplate Gothic Bold" pitchFamily="34" charset="0"/>
              </a:rPr>
              <a:t>jaggi</a:t>
            </a:r>
            <a:r>
              <a:rPr lang="en-US" sz="1000" dirty="0" smtClean="0">
                <a:effectLst>
                  <a:outerShdw blurRad="38100" dist="38100" dir="2700000" algn="tl">
                    <a:srgbClr val="000000">
                      <a:alpha val="43137"/>
                    </a:srgbClr>
                  </a:outerShdw>
                </a:effectLst>
                <a:latin typeface="Copperplate Gothic Bold" pitchFamily="34" charset="0"/>
              </a:rPr>
              <a:t> | </a:t>
            </a:r>
            <a:r>
              <a:rPr lang="en-US" sz="1000" dirty="0">
                <a:effectLst>
                  <a:outerShdw blurRad="38100" dist="38100" dir="2700000" algn="tl">
                    <a:srgbClr val="000000">
                      <a:alpha val="43137"/>
                    </a:srgbClr>
                  </a:outerShdw>
                </a:effectLst>
                <a:latin typeface="Copperplate Gothic Bold" pitchFamily="34" charset="0"/>
              </a:rPr>
              <a:t>CONSTRUCTION MANAGEMENT</a:t>
            </a:r>
          </a:p>
        </p:txBody>
      </p:sp>
      <p:sp>
        <p:nvSpPr>
          <p:cNvPr id="4" name="TextBox 3"/>
          <p:cNvSpPr txBox="1"/>
          <p:nvPr/>
        </p:nvSpPr>
        <p:spPr>
          <a:xfrm>
            <a:off x="0" y="1058863"/>
            <a:ext cx="3810000" cy="5899692"/>
          </a:xfrm>
          <a:prstGeom prst="rect">
            <a:avLst/>
          </a:prstGeom>
          <a:solidFill>
            <a:schemeClr val="bg1"/>
          </a:solidFill>
          <a:ln>
            <a:noFill/>
          </a:ln>
        </p:spPr>
        <p:txBody>
          <a:bodyPr wrap="square">
            <a:spAutoFit/>
          </a:bodyPr>
          <a:lstStyle/>
          <a:p>
            <a:pPr>
              <a:defRPr/>
            </a:pPr>
            <a:endParaRPr lang="en-US" sz="1200" dirty="0">
              <a:latin typeface="Copperplate Gothic Bold" pitchFamily="34" charset="0"/>
            </a:endParaRPr>
          </a:p>
          <a:p>
            <a:pPr>
              <a:defRPr/>
            </a:pPr>
            <a:r>
              <a:rPr lang="en-US" sz="1200" dirty="0">
                <a:effectLst>
                  <a:outerShdw blurRad="38100" dist="38100" dir="2700000" algn="tl">
                    <a:srgbClr val="000000">
                      <a:alpha val="43137"/>
                    </a:srgbClr>
                  </a:outerShdw>
                </a:effectLst>
                <a:latin typeface="Copperplate Gothic Bold" pitchFamily="34" charset="0"/>
              </a:rPr>
              <a:t>PRESENTATION OUTLINE:</a:t>
            </a:r>
          </a:p>
          <a:p>
            <a:pPr>
              <a:defRPr/>
            </a:pPr>
            <a:endParaRPr lang="en-US" sz="800" dirty="0">
              <a:latin typeface="Copperplate Gothic Bold" pitchFamily="34" charset="0"/>
            </a:endParaRPr>
          </a:p>
          <a:p>
            <a:pPr marL="857250" lvl="1" indent="-400050">
              <a:lnSpc>
                <a:spcPct val="150000"/>
              </a:lnSpc>
              <a:buFont typeface="+mj-lt"/>
              <a:buAutoNum type="romanUcPeriod"/>
              <a:defRPr/>
            </a:pPr>
            <a:r>
              <a:rPr lang="en-US" sz="1000" dirty="0">
                <a:latin typeface="Copperplate Gothic Bold" pitchFamily="34" charset="0"/>
              </a:rPr>
              <a:t>PROJECT BACKGROUND</a:t>
            </a:r>
          </a:p>
          <a:p>
            <a:pPr marL="857250" lvl="1" indent="-400050">
              <a:lnSpc>
                <a:spcPct val="150000"/>
              </a:lnSpc>
              <a:buFont typeface="+mj-lt"/>
              <a:buAutoNum type="romanUcPeriod"/>
              <a:defRPr/>
            </a:pPr>
            <a:r>
              <a:rPr lang="en-US" sz="1000" dirty="0">
                <a:solidFill>
                  <a:schemeClr val="bg1">
                    <a:lumMod val="50000"/>
                    <a:lumOff val="50000"/>
                  </a:schemeClr>
                </a:solidFill>
                <a:latin typeface="Copperplate Gothic Bold" pitchFamily="34" charset="0"/>
              </a:rPr>
              <a:t>ANALYSIS #1: </a:t>
            </a:r>
            <a:r>
              <a:rPr lang="en-US" sz="1000" dirty="0" smtClean="0">
                <a:solidFill>
                  <a:schemeClr val="bg1">
                    <a:lumMod val="50000"/>
                    <a:lumOff val="50000"/>
                  </a:schemeClr>
                </a:solidFill>
                <a:latin typeface="Copperplate Gothic Bold" pitchFamily="34" charset="0"/>
              </a:rPr>
              <a:t>Re-Sequencing Phasing</a:t>
            </a:r>
            <a:endParaRPr lang="en-US" sz="1000" dirty="0">
              <a:solidFill>
                <a:schemeClr val="bg1">
                  <a:lumMod val="50000"/>
                  <a:lumOff val="50000"/>
                </a:schemeClr>
              </a:solidFill>
              <a:latin typeface="Copperplate Gothic Bold" pitchFamily="34" charset="0"/>
            </a:endParaRPr>
          </a:p>
          <a:p>
            <a:pPr marL="1314450" lvl="2" indent="-400050">
              <a:lnSpc>
                <a:spcPct val="150000"/>
              </a:lnSpc>
              <a:buFont typeface="+mj-lt"/>
              <a:buAutoNum type="romanUcPeriod"/>
              <a:defRPr/>
            </a:pPr>
            <a:r>
              <a:rPr lang="en-US" sz="1000" dirty="0" smtClean="0">
                <a:solidFill>
                  <a:schemeClr val="bg1">
                    <a:lumMod val="50000"/>
                    <a:lumOff val="50000"/>
                  </a:schemeClr>
                </a:solidFill>
                <a:latin typeface="Copperplate Gothic Bold" pitchFamily="34" charset="0"/>
              </a:rPr>
              <a:t>Background</a:t>
            </a:r>
            <a:endParaRPr lang="en-US" sz="1000" dirty="0">
              <a:solidFill>
                <a:schemeClr val="bg1">
                  <a:lumMod val="50000"/>
                  <a:lumOff val="50000"/>
                </a:schemeClr>
              </a:solidFill>
              <a:latin typeface="Copperplate Gothic Bold" pitchFamily="34" charset="0"/>
            </a:endParaRPr>
          </a:p>
          <a:p>
            <a:pPr marL="1314450" lvl="2" indent="-400050">
              <a:lnSpc>
                <a:spcPct val="150000"/>
              </a:lnSpc>
              <a:buFont typeface="+mj-lt"/>
              <a:buAutoNum type="romanUcPeriod"/>
              <a:defRPr/>
            </a:pPr>
            <a:r>
              <a:rPr lang="en-US" sz="1000" dirty="0" smtClean="0">
                <a:solidFill>
                  <a:schemeClr val="bg1">
                    <a:lumMod val="50000"/>
                    <a:lumOff val="50000"/>
                  </a:schemeClr>
                </a:solidFill>
                <a:latin typeface="Copperplate Gothic Bold" pitchFamily="34" charset="0"/>
              </a:rPr>
              <a:t>Case Findings</a:t>
            </a:r>
            <a:endParaRPr lang="en-US" sz="1000" dirty="0">
              <a:solidFill>
                <a:schemeClr val="bg1">
                  <a:lumMod val="50000"/>
                  <a:lumOff val="50000"/>
                </a:schemeClr>
              </a:solidFill>
              <a:latin typeface="Copperplate Gothic Bold" pitchFamily="34" charset="0"/>
            </a:endParaRPr>
          </a:p>
          <a:p>
            <a:pPr marL="1314450" lvl="2" indent="-400050">
              <a:lnSpc>
                <a:spcPct val="150000"/>
              </a:lnSpc>
              <a:buFont typeface="+mj-lt"/>
              <a:buAutoNum type="romanUcPeriod"/>
              <a:defRPr/>
            </a:pPr>
            <a:r>
              <a:rPr lang="en-US" sz="1000" dirty="0" smtClean="0">
                <a:solidFill>
                  <a:schemeClr val="bg1">
                    <a:lumMod val="50000"/>
                    <a:lumOff val="50000"/>
                  </a:schemeClr>
                </a:solidFill>
                <a:latin typeface="Copperplate Gothic Bold" pitchFamily="34" charset="0"/>
              </a:rPr>
              <a:t>Recommendations</a:t>
            </a:r>
            <a:endParaRPr lang="en-US" sz="1000" dirty="0">
              <a:solidFill>
                <a:schemeClr val="bg1">
                  <a:lumMod val="50000"/>
                  <a:lumOff val="50000"/>
                </a:schemeClr>
              </a:solidFill>
              <a:latin typeface="Copperplate Gothic Bold" pitchFamily="34" charset="0"/>
            </a:endParaRPr>
          </a:p>
          <a:p>
            <a:pPr marL="857250" lvl="1" indent="-400050">
              <a:lnSpc>
                <a:spcPct val="150000"/>
              </a:lnSpc>
              <a:buFont typeface="+mj-lt"/>
              <a:buAutoNum type="romanUcPeriod"/>
              <a:defRPr/>
            </a:pPr>
            <a:r>
              <a:rPr lang="en-US" sz="1000" dirty="0">
                <a:solidFill>
                  <a:schemeClr val="bg1">
                    <a:lumMod val="50000"/>
                    <a:lumOff val="50000"/>
                  </a:schemeClr>
                </a:solidFill>
                <a:latin typeface="Copperplate Gothic Bold" pitchFamily="34" charset="0"/>
              </a:rPr>
              <a:t>ANALYSIS #2: Precast Façade</a:t>
            </a:r>
          </a:p>
          <a:p>
            <a:pPr marL="1314450" lvl="2" indent="-400050">
              <a:lnSpc>
                <a:spcPct val="150000"/>
              </a:lnSpc>
              <a:buFont typeface="+mj-lt"/>
              <a:buAutoNum type="romanUcPeriod"/>
              <a:defRPr/>
            </a:pPr>
            <a:r>
              <a:rPr lang="en-US" sz="1000" dirty="0">
                <a:solidFill>
                  <a:schemeClr val="bg1">
                    <a:lumMod val="50000"/>
                    <a:lumOff val="50000"/>
                  </a:schemeClr>
                </a:solidFill>
                <a:latin typeface="Copperplate Gothic Bold" pitchFamily="34" charset="0"/>
              </a:rPr>
              <a:t>Design</a:t>
            </a:r>
          </a:p>
          <a:p>
            <a:pPr marL="1314450" lvl="2" indent="-400050">
              <a:lnSpc>
                <a:spcPct val="150000"/>
              </a:lnSpc>
              <a:buFont typeface="+mj-lt"/>
              <a:buAutoNum type="romanUcPeriod"/>
              <a:defRPr/>
            </a:pPr>
            <a:r>
              <a:rPr lang="en-US" sz="1000" dirty="0">
                <a:solidFill>
                  <a:schemeClr val="bg1">
                    <a:lumMod val="50000"/>
                    <a:lumOff val="50000"/>
                  </a:schemeClr>
                </a:solidFill>
                <a:latin typeface="Copperplate Gothic Bold" pitchFamily="34" charset="0"/>
              </a:rPr>
              <a:t>Structural Impact</a:t>
            </a:r>
          </a:p>
          <a:p>
            <a:pPr marL="1314450" lvl="2" indent="-400050">
              <a:lnSpc>
                <a:spcPct val="150000"/>
              </a:lnSpc>
              <a:buFont typeface="+mj-lt"/>
              <a:buAutoNum type="romanUcPeriod"/>
              <a:defRPr/>
            </a:pPr>
            <a:r>
              <a:rPr lang="en-US" sz="1000" dirty="0">
                <a:solidFill>
                  <a:schemeClr val="bg1">
                    <a:lumMod val="50000"/>
                    <a:lumOff val="50000"/>
                  </a:schemeClr>
                </a:solidFill>
                <a:latin typeface="Copperplate Gothic Bold" pitchFamily="34" charset="0"/>
              </a:rPr>
              <a:t>Schedule/Cost Impact</a:t>
            </a:r>
          </a:p>
          <a:p>
            <a:pPr marL="1314450" lvl="2" indent="-400050">
              <a:lnSpc>
                <a:spcPct val="150000"/>
              </a:lnSpc>
              <a:buFont typeface="+mj-lt"/>
              <a:buAutoNum type="romanUcPeriod"/>
              <a:defRPr/>
            </a:pPr>
            <a:r>
              <a:rPr lang="en-US" sz="1000" dirty="0" smtClean="0">
                <a:solidFill>
                  <a:schemeClr val="bg1">
                    <a:lumMod val="50000"/>
                    <a:lumOff val="50000"/>
                  </a:schemeClr>
                </a:solidFill>
                <a:latin typeface="Copperplate Gothic Bold" pitchFamily="34" charset="0"/>
              </a:rPr>
              <a:t>Project Impact</a:t>
            </a:r>
            <a:endParaRPr lang="en-US" sz="1000" dirty="0">
              <a:solidFill>
                <a:schemeClr val="bg1">
                  <a:lumMod val="50000"/>
                  <a:lumOff val="50000"/>
                </a:schemeClr>
              </a:solidFill>
              <a:latin typeface="Copperplate Gothic Bold" pitchFamily="34" charset="0"/>
            </a:endParaRPr>
          </a:p>
          <a:p>
            <a:pPr marL="1314450" lvl="2" indent="-400050">
              <a:lnSpc>
                <a:spcPct val="150000"/>
              </a:lnSpc>
              <a:buFont typeface="+mj-lt"/>
              <a:buAutoNum type="romanUcPeriod"/>
              <a:defRPr/>
            </a:pPr>
            <a:r>
              <a:rPr lang="en-US" sz="1000" dirty="0" smtClean="0">
                <a:solidFill>
                  <a:schemeClr val="bg1">
                    <a:lumMod val="50000"/>
                    <a:lumOff val="50000"/>
                  </a:schemeClr>
                </a:solidFill>
                <a:latin typeface="Copperplate Gothic Bold" pitchFamily="34" charset="0"/>
              </a:rPr>
              <a:t>The Choice</a:t>
            </a:r>
            <a:endParaRPr lang="en-US" sz="1000" dirty="0">
              <a:solidFill>
                <a:schemeClr val="bg1">
                  <a:lumMod val="50000"/>
                  <a:lumOff val="50000"/>
                </a:schemeClr>
              </a:solidFill>
              <a:latin typeface="Copperplate Gothic Bold" pitchFamily="34" charset="0"/>
            </a:endParaRPr>
          </a:p>
          <a:p>
            <a:pPr marL="857250" lvl="1" indent="-400050">
              <a:lnSpc>
                <a:spcPct val="150000"/>
              </a:lnSpc>
              <a:buFont typeface="+mj-lt"/>
              <a:buAutoNum type="romanUcPeriod"/>
              <a:defRPr/>
            </a:pPr>
            <a:r>
              <a:rPr lang="en-US" sz="1000" dirty="0">
                <a:solidFill>
                  <a:schemeClr val="bg1">
                    <a:lumMod val="50000"/>
                    <a:lumOff val="50000"/>
                  </a:schemeClr>
                </a:solidFill>
                <a:latin typeface="Copperplate Gothic Bold" pitchFamily="34" charset="0"/>
              </a:rPr>
              <a:t>ANALYSIS #3: </a:t>
            </a:r>
            <a:r>
              <a:rPr lang="en-US" sz="1000" dirty="0" smtClean="0">
                <a:solidFill>
                  <a:schemeClr val="bg1">
                    <a:lumMod val="50000"/>
                    <a:lumOff val="50000"/>
                  </a:schemeClr>
                </a:solidFill>
                <a:latin typeface="Copperplate Gothic Bold" pitchFamily="34" charset="0"/>
              </a:rPr>
              <a:t> BIM  Implementation </a:t>
            </a:r>
          </a:p>
          <a:p>
            <a:pPr marL="857250" lvl="1" indent="-400050">
              <a:lnSpc>
                <a:spcPct val="150000"/>
              </a:lnSpc>
              <a:buFont typeface="+mj-lt"/>
              <a:buAutoNum type="romanUcPeriod"/>
              <a:defRPr/>
            </a:pPr>
            <a:r>
              <a:rPr lang="en-US" sz="1000" dirty="0" smtClean="0">
                <a:solidFill>
                  <a:schemeClr val="bg1">
                    <a:lumMod val="50000"/>
                    <a:lumOff val="50000"/>
                  </a:schemeClr>
                </a:solidFill>
                <a:latin typeface="Copperplate Gothic Bold" pitchFamily="34" charset="0"/>
              </a:rPr>
              <a:t>ANALYSIS #4: ICRA Plan</a:t>
            </a:r>
          </a:p>
          <a:p>
            <a:pPr marL="1314450" lvl="2" indent="-400050">
              <a:lnSpc>
                <a:spcPct val="150000"/>
              </a:lnSpc>
              <a:buFont typeface="+mj-lt"/>
              <a:buAutoNum type="romanUcPeriod"/>
              <a:defRPr/>
            </a:pPr>
            <a:r>
              <a:rPr lang="en-US" sz="1000" dirty="0" smtClean="0">
                <a:solidFill>
                  <a:schemeClr val="bg1">
                    <a:lumMod val="50000"/>
                    <a:lumOff val="50000"/>
                  </a:schemeClr>
                </a:solidFill>
                <a:latin typeface="Copperplate Gothic Bold" pitchFamily="34" charset="0"/>
              </a:rPr>
              <a:t>ICRA Matrix</a:t>
            </a:r>
            <a:endParaRPr lang="en-US" sz="1000" dirty="0">
              <a:solidFill>
                <a:schemeClr val="bg1">
                  <a:lumMod val="50000"/>
                  <a:lumOff val="50000"/>
                </a:schemeClr>
              </a:solidFill>
              <a:latin typeface="Copperplate Gothic Bold" pitchFamily="34" charset="0"/>
            </a:endParaRPr>
          </a:p>
          <a:p>
            <a:pPr marL="1314450" lvl="2" indent="-400050">
              <a:lnSpc>
                <a:spcPct val="150000"/>
              </a:lnSpc>
              <a:buFont typeface="+mj-lt"/>
              <a:buAutoNum type="romanUcPeriod"/>
              <a:defRPr/>
            </a:pPr>
            <a:r>
              <a:rPr lang="en-US" sz="1000" dirty="0" smtClean="0">
                <a:solidFill>
                  <a:schemeClr val="bg1">
                    <a:lumMod val="50000"/>
                    <a:lumOff val="50000"/>
                  </a:schemeClr>
                </a:solidFill>
                <a:latin typeface="Copperplate Gothic Bold" pitchFamily="34" charset="0"/>
              </a:rPr>
              <a:t>Areas of Risk</a:t>
            </a:r>
          </a:p>
          <a:p>
            <a:pPr marL="1314450" lvl="2" indent="-400050">
              <a:lnSpc>
                <a:spcPct val="150000"/>
              </a:lnSpc>
              <a:buFont typeface="+mj-lt"/>
              <a:buAutoNum type="romanUcPeriod"/>
              <a:defRPr/>
            </a:pPr>
            <a:r>
              <a:rPr lang="en-US" sz="1000" dirty="0" smtClean="0">
                <a:solidFill>
                  <a:schemeClr val="bg1">
                    <a:lumMod val="50000"/>
                    <a:lumOff val="50000"/>
                  </a:schemeClr>
                </a:solidFill>
                <a:latin typeface="Copperplate Gothic Bold" pitchFamily="34" charset="0"/>
              </a:rPr>
              <a:t>Construction Precautions</a:t>
            </a:r>
            <a:endParaRPr lang="en-US" sz="1000" dirty="0">
              <a:solidFill>
                <a:schemeClr val="bg1">
                  <a:lumMod val="50000"/>
                  <a:lumOff val="50000"/>
                </a:schemeClr>
              </a:solidFill>
              <a:latin typeface="Copperplate Gothic Bold" pitchFamily="34" charset="0"/>
            </a:endParaRPr>
          </a:p>
          <a:p>
            <a:pPr marL="1314450" lvl="2" indent="-400050">
              <a:lnSpc>
                <a:spcPct val="150000"/>
              </a:lnSpc>
              <a:buFont typeface="+mj-lt"/>
              <a:buAutoNum type="romanUcPeriod"/>
              <a:defRPr/>
            </a:pPr>
            <a:r>
              <a:rPr lang="en-US" sz="1000" dirty="0" smtClean="0">
                <a:solidFill>
                  <a:schemeClr val="bg1">
                    <a:lumMod val="50000"/>
                    <a:lumOff val="50000"/>
                  </a:schemeClr>
                </a:solidFill>
                <a:latin typeface="Copperplate Gothic Bold" pitchFamily="34" charset="0"/>
              </a:rPr>
              <a:t>Mechanical Impact</a:t>
            </a:r>
          </a:p>
          <a:p>
            <a:pPr marL="857250" lvl="1" indent="-400050">
              <a:lnSpc>
                <a:spcPct val="150000"/>
              </a:lnSpc>
              <a:buFont typeface="+mj-lt"/>
              <a:buAutoNum type="romanUcPeriod"/>
              <a:defRPr/>
            </a:pPr>
            <a:r>
              <a:rPr lang="en-US" sz="1000" dirty="0" smtClean="0">
                <a:solidFill>
                  <a:schemeClr val="bg1">
                    <a:lumMod val="50000"/>
                    <a:lumOff val="50000"/>
                  </a:schemeClr>
                </a:solidFill>
                <a:latin typeface="Copperplate Gothic Bold" pitchFamily="34" charset="0"/>
              </a:rPr>
              <a:t>LESSONS </a:t>
            </a:r>
            <a:r>
              <a:rPr lang="en-US" sz="1000" dirty="0">
                <a:solidFill>
                  <a:schemeClr val="bg1">
                    <a:lumMod val="50000"/>
                    <a:lumOff val="50000"/>
                  </a:schemeClr>
                </a:solidFill>
                <a:latin typeface="Copperplate Gothic Bold" pitchFamily="34" charset="0"/>
              </a:rPr>
              <a:t>LEARNED</a:t>
            </a:r>
          </a:p>
          <a:p>
            <a:pPr marL="857250" lvl="1" indent="-400050">
              <a:lnSpc>
                <a:spcPct val="150000"/>
              </a:lnSpc>
              <a:buFont typeface="+mj-lt"/>
              <a:buAutoNum type="romanUcPeriod"/>
              <a:defRPr/>
            </a:pPr>
            <a:r>
              <a:rPr lang="en-US" sz="1000" dirty="0">
                <a:solidFill>
                  <a:schemeClr val="bg1">
                    <a:lumMod val="50000"/>
                    <a:lumOff val="50000"/>
                  </a:schemeClr>
                </a:solidFill>
                <a:latin typeface="Copperplate Gothic Bold" pitchFamily="34" charset="0"/>
              </a:rPr>
              <a:t>ACKNOWLEDGEMENTS </a:t>
            </a:r>
            <a:endParaRPr lang="en-US" sz="1400" dirty="0" smtClean="0">
              <a:solidFill>
                <a:schemeClr val="bg1">
                  <a:lumMod val="50000"/>
                  <a:lumOff val="50000"/>
                </a:schemeClr>
              </a:solidFill>
              <a:latin typeface="Copperplate Gothic Bold" pitchFamily="34" charset="0"/>
            </a:endParaRPr>
          </a:p>
          <a:p>
            <a:pPr marL="857250" lvl="1" indent="-400050">
              <a:lnSpc>
                <a:spcPct val="150000"/>
              </a:lnSpc>
              <a:buFont typeface="+mj-lt"/>
              <a:buAutoNum type="romanUcPeriod"/>
              <a:defRPr/>
            </a:pPr>
            <a:endParaRPr lang="en-US" sz="1400" dirty="0">
              <a:latin typeface="Copperplate Gothic Bold" pitchFamily="34" charset="0"/>
            </a:endParaRPr>
          </a:p>
          <a:p>
            <a:pPr marL="857250" lvl="1" indent="-400050">
              <a:lnSpc>
                <a:spcPct val="125000"/>
              </a:lnSpc>
              <a:defRPr/>
            </a:pPr>
            <a:endParaRPr lang="en-US" sz="1050" dirty="0">
              <a:latin typeface="Copperplate Gothic Bold" pitchFamily="34" charset="0"/>
            </a:endParaRPr>
          </a:p>
          <a:p>
            <a:pPr marL="857250" lvl="1" indent="-400050">
              <a:lnSpc>
                <a:spcPct val="125000"/>
              </a:lnSpc>
              <a:defRPr/>
            </a:pPr>
            <a:endParaRPr lang="en-US" sz="1050" dirty="0">
              <a:latin typeface="Copperplate Gothic Bold" pitchFamily="34" charset="0"/>
            </a:endParaRPr>
          </a:p>
          <a:p>
            <a:pPr marL="857250" lvl="1" indent="-400050">
              <a:lnSpc>
                <a:spcPct val="125000"/>
              </a:lnSpc>
              <a:defRPr/>
            </a:pPr>
            <a:endParaRPr lang="en-US" sz="1050" dirty="0">
              <a:latin typeface="Copperplate Gothic Bold" pitchFamily="34" charset="0"/>
            </a:endParaRPr>
          </a:p>
        </p:txBody>
      </p:sp>
      <p:cxnSp>
        <p:nvCxnSpPr>
          <p:cNvPr id="8" name="Straight Connector 7"/>
          <p:cNvCxnSpPr/>
          <p:nvPr/>
        </p:nvCxnSpPr>
        <p:spPr>
          <a:xfrm rot="5400000" flipH="1" flipV="1">
            <a:off x="914400" y="3962400"/>
            <a:ext cx="57912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0" y="1066800"/>
            <a:ext cx="27432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5400000" flipH="1" flipV="1">
            <a:off x="8610600" y="533400"/>
            <a:ext cx="10668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5400000" flipH="1" flipV="1">
            <a:off x="17754600" y="533400"/>
            <a:ext cx="10668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pic>
        <p:nvPicPr>
          <p:cNvPr id="23581" name="Picture 52" descr="penns state logo.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4800" y="228600"/>
            <a:ext cx="1114425" cy="593725"/>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23582" name="Picture 53" descr="penns state logo.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6012775" y="228600"/>
            <a:ext cx="1114425" cy="593725"/>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23584" name="TextBox 39"/>
          <p:cNvSpPr txBox="1">
            <a:spLocks noChangeArrowheads="1"/>
          </p:cNvSpPr>
          <p:nvPr/>
        </p:nvSpPr>
        <p:spPr bwMode="auto">
          <a:xfrm>
            <a:off x="26822400" y="6473825"/>
            <a:ext cx="457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200">
                <a:solidFill>
                  <a:schemeClr val="tx1"/>
                </a:solidFill>
                <a:latin typeface="Arial" charset="0"/>
              </a:defRPr>
            </a:lvl1pPr>
            <a:lvl2pPr marL="742950" indent="-285750" eaLnBrk="0" hangingPunct="0">
              <a:defRPr sz="2200">
                <a:solidFill>
                  <a:schemeClr val="tx1"/>
                </a:solidFill>
                <a:latin typeface="Arial" charset="0"/>
              </a:defRPr>
            </a:lvl2pPr>
            <a:lvl3pPr marL="1143000" indent="-228600" eaLnBrk="0" hangingPunct="0">
              <a:defRPr sz="2200">
                <a:solidFill>
                  <a:schemeClr val="tx1"/>
                </a:solidFill>
                <a:latin typeface="Arial" charset="0"/>
              </a:defRPr>
            </a:lvl3pPr>
            <a:lvl4pPr marL="1600200" indent="-228600" eaLnBrk="0" hangingPunct="0">
              <a:defRPr sz="2200">
                <a:solidFill>
                  <a:schemeClr val="tx1"/>
                </a:solidFill>
                <a:latin typeface="Arial" charset="0"/>
              </a:defRPr>
            </a:lvl4pPr>
            <a:lvl5pPr marL="2057400" indent="-228600" eaLnBrk="0" hangingPunct="0">
              <a:defRPr sz="2200">
                <a:solidFill>
                  <a:schemeClr val="tx1"/>
                </a:solidFill>
                <a:latin typeface="Arial" charset="0"/>
              </a:defRPr>
            </a:lvl5pPr>
            <a:lvl6pPr marL="2514600" indent="-228600" eaLnBrk="0" fontAlgn="base" hangingPunct="0">
              <a:spcBef>
                <a:spcPct val="0"/>
              </a:spcBef>
              <a:spcAft>
                <a:spcPct val="0"/>
              </a:spcAft>
              <a:defRPr sz="2200">
                <a:solidFill>
                  <a:schemeClr val="tx1"/>
                </a:solidFill>
                <a:latin typeface="Arial" charset="0"/>
              </a:defRPr>
            </a:lvl6pPr>
            <a:lvl7pPr marL="2971800" indent="-228600" eaLnBrk="0" fontAlgn="base" hangingPunct="0">
              <a:spcBef>
                <a:spcPct val="0"/>
              </a:spcBef>
              <a:spcAft>
                <a:spcPct val="0"/>
              </a:spcAft>
              <a:defRPr sz="2200">
                <a:solidFill>
                  <a:schemeClr val="tx1"/>
                </a:solidFill>
                <a:latin typeface="Arial" charset="0"/>
              </a:defRPr>
            </a:lvl7pPr>
            <a:lvl8pPr marL="3429000" indent="-228600" eaLnBrk="0" fontAlgn="base" hangingPunct="0">
              <a:spcBef>
                <a:spcPct val="0"/>
              </a:spcBef>
              <a:spcAft>
                <a:spcPct val="0"/>
              </a:spcAft>
              <a:defRPr sz="2200">
                <a:solidFill>
                  <a:schemeClr val="tx1"/>
                </a:solidFill>
                <a:latin typeface="Arial" charset="0"/>
              </a:defRPr>
            </a:lvl8pPr>
            <a:lvl9pPr marL="3886200" indent="-228600" eaLnBrk="0" fontAlgn="base" hangingPunct="0">
              <a:spcBef>
                <a:spcPct val="0"/>
              </a:spcBef>
              <a:spcAft>
                <a:spcPct val="0"/>
              </a:spcAft>
              <a:defRPr sz="2200">
                <a:solidFill>
                  <a:schemeClr val="tx1"/>
                </a:solidFill>
                <a:latin typeface="Arial" charset="0"/>
              </a:defRPr>
            </a:lvl9pPr>
          </a:lstStyle>
          <a:p>
            <a:pPr eaLnBrk="1" hangingPunct="1"/>
            <a:fld id="{FBBAE181-011A-42DE-B96B-556D36D4FE92}" type="slidenum">
              <a:rPr lang="en-US" sz="1400" b="1">
                <a:latin typeface="Copperplate Gothic Bold" pitchFamily="34" charset="0"/>
              </a:rPr>
              <a:pPr eaLnBrk="1" hangingPunct="1"/>
              <a:t>39</a:t>
            </a:fld>
            <a:endParaRPr lang="en-US" sz="1400" b="1">
              <a:latin typeface="Copperplate Gothic Bold" pitchFamily="34" charset="0"/>
            </a:endParaRPr>
          </a:p>
        </p:txBody>
      </p:sp>
      <p:pic>
        <p:nvPicPr>
          <p:cNvPr id="36" name="Picture 35"/>
          <p:cNvPicPr/>
          <p:nvPr/>
        </p:nvPicPr>
        <p:blipFill>
          <a:blip r:embed="rId4">
            <a:extLst>
              <a:ext uri="{28A0092B-C50C-407E-A947-70E740481C1C}">
                <a14:useLocalDpi xmlns:a14="http://schemas.microsoft.com/office/drawing/2010/main" val="0"/>
              </a:ext>
            </a:extLst>
          </a:blip>
          <a:srcRect/>
          <a:stretch>
            <a:fillRect/>
          </a:stretch>
        </p:blipFill>
        <p:spPr bwMode="auto">
          <a:xfrm>
            <a:off x="1419225" y="6170610"/>
            <a:ext cx="1728788" cy="457200"/>
          </a:xfrm>
          <a:prstGeom prst="rect">
            <a:avLst/>
          </a:prstGeom>
          <a:noFill/>
          <a:ln>
            <a:noFill/>
          </a:ln>
        </p:spPr>
      </p:pic>
      <p:pic>
        <p:nvPicPr>
          <p:cNvPr id="37" name="Picture 36"/>
          <p:cNvPicPr/>
          <p:nvPr/>
        </p:nvPicPr>
        <p:blipFill>
          <a:blip r:embed="rId5">
            <a:extLst>
              <a:ext uri="{28A0092B-C50C-407E-A947-70E740481C1C}">
                <a14:useLocalDpi xmlns:a14="http://schemas.microsoft.com/office/drawing/2010/main" val="0"/>
              </a:ext>
            </a:extLst>
          </a:blip>
          <a:srcRect/>
          <a:stretch>
            <a:fillRect/>
          </a:stretch>
        </p:blipFill>
        <p:spPr bwMode="auto">
          <a:xfrm>
            <a:off x="570819" y="6170610"/>
            <a:ext cx="582386" cy="457201"/>
          </a:xfrm>
          <a:prstGeom prst="rect">
            <a:avLst/>
          </a:prstGeom>
          <a:noFill/>
          <a:ln>
            <a:noFill/>
          </a:ln>
        </p:spPr>
      </p:pic>
      <p:pic>
        <p:nvPicPr>
          <p:cNvPr id="28676"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951584" y="1389334"/>
            <a:ext cx="7724775" cy="5238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677"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063041" y="1449204"/>
            <a:ext cx="7593918" cy="52183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76541450"/>
      </p:ext>
    </p:extLst>
  </p:cSld>
  <p:clrMapOvr>
    <a:masterClrMapping/>
  </p:clrMapOvr>
  <p:transition spd="med">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p:cNvSpPr txBox="1"/>
          <p:nvPr/>
        </p:nvSpPr>
        <p:spPr>
          <a:xfrm>
            <a:off x="18288000" y="0"/>
            <a:ext cx="9144000" cy="1077913"/>
          </a:xfrm>
          <a:prstGeom prst="rect">
            <a:avLst/>
          </a:prstGeom>
          <a:gradFill flip="none" rotWithShape="1">
            <a:gsLst>
              <a:gs pos="0">
                <a:srgbClr val="2E5C8E">
                  <a:shade val="30000"/>
                  <a:satMod val="115000"/>
                </a:srgbClr>
              </a:gs>
              <a:gs pos="50000">
                <a:srgbClr val="2E5C8E">
                  <a:shade val="67500"/>
                  <a:satMod val="115000"/>
                </a:srgbClr>
              </a:gs>
              <a:gs pos="100000">
                <a:srgbClr val="2E5C8E">
                  <a:shade val="100000"/>
                  <a:satMod val="115000"/>
                </a:srgbClr>
              </a:gs>
            </a:gsLst>
            <a:lin ang="5400000" scaled="1"/>
            <a:tileRect/>
          </a:gradFill>
          <a:ln>
            <a:noFill/>
          </a:ln>
        </p:spPr>
        <p:txBody>
          <a:bodyPr anchor="ctr">
            <a:spAutoFit/>
          </a:bodyPr>
          <a:lstStyle/>
          <a:p>
            <a:pPr algn="ctr">
              <a:defRPr/>
            </a:pPr>
            <a:r>
              <a:rPr lang="en-US" sz="1800" dirty="0">
                <a:effectLst>
                  <a:outerShdw blurRad="38100" dist="38100" dir="2700000" algn="tl">
                    <a:srgbClr val="000000">
                      <a:alpha val="43137"/>
                    </a:srgbClr>
                  </a:outerShdw>
                </a:effectLst>
                <a:latin typeface="Copperplate Gothic Bold" pitchFamily="34" charset="0"/>
              </a:rPr>
              <a:t>Saint Vincent Health Center</a:t>
            </a:r>
          </a:p>
          <a:p>
            <a:pPr algn="ctr">
              <a:defRPr/>
            </a:pPr>
            <a:r>
              <a:rPr lang="en-US" sz="1600" dirty="0">
                <a:effectLst>
                  <a:outerShdw blurRad="38100" dist="38100" dir="2700000" algn="tl">
                    <a:srgbClr val="000000">
                      <a:alpha val="43137"/>
                    </a:srgbClr>
                  </a:outerShdw>
                </a:effectLst>
                <a:latin typeface="Copperplate Gothic Bold" pitchFamily="34" charset="0"/>
              </a:rPr>
              <a:t>New Addition Building</a:t>
            </a:r>
          </a:p>
          <a:p>
            <a:pPr algn="ctr">
              <a:defRPr/>
            </a:pPr>
            <a:r>
              <a:rPr lang="en-US" sz="1200" dirty="0">
                <a:effectLst>
                  <a:outerShdw blurRad="38100" dist="38100" dir="2700000" algn="tl">
                    <a:srgbClr val="000000">
                      <a:alpha val="43137"/>
                    </a:srgbClr>
                  </a:outerShdw>
                </a:effectLst>
                <a:latin typeface="Copperplate Gothic Bold" pitchFamily="34" charset="0"/>
              </a:rPr>
              <a:t>Erie, PA</a:t>
            </a:r>
          </a:p>
          <a:p>
            <a:pPr algn="ctr">
              <a:defRPr/>
            </a:pPr>
            <a:endParaRPr lang="en-US" sz="800" dirty="0" smtClean="0">
              <a:effectLst>
                <a:outerShdw blurRad="38100" dist="38100" dir="2700000" algn="tl">
                  <a:srgbClr val="000000">
                    <a:alpha val="43137"/>
                  </a:srgbClr>
                </a:outerShdw>
              </a:effectLst>
              <a:latin typeface="Copperplate Gothic Bold" pitchFamily="34" charset="0"/>
            </a:endParaRPr>
          </a:p>
          <a:p>
            <a:pPr algn="ctr">
              <a:defRPr/>
            </a:pPr>
            <a:r>
              <a:rPr lang="en-US" sz="1000" dirty="0" smtClean="0">
                <a:effectLst>
                  <a:outerShdw blurRad="38100" dist="38100" dir="2700000" algn="tl">
                    <a:srgbClr val="000000">
                      <a:alpha val="43137"/>
                    </a:srgbClr>
                  </a:outerShdw>
                </a:effectLst>
                <a:latin typeface="Copperplate Gothic Bold" pitchFamily="34" charset="0"/>
              </a:rPr>
              <a:t>TYLER JAGGI | CONSTRUCTION MANAGEMENT</a:t>
            </a:r>
            <a:endParaRPr lang="en-US" sz="1000" dirty="0">
              <a:effectLst>
                <a:outerShdw blurRad="38100" dist="38100" dir="2700000" algn="tl">
                  <a:srgbClr val="000000">
                    <a:alpha val="43137"/>
                  </a:srgbClr>
                </a:outerShdw>
              </a:effectLst>
              <a:latin typeface="Copperplate Gothic Bold" pitchFamily="34" charset="0"/>
            </a:endParaRPr>
          </a:p>
        </p:txBody>
      </p:sp>
      <p:sp>
        <p:nvSpPr>
          <p:cNvPr id="17" name="TextBox 16"/>
          <p:cNvSpPr txBox="1"/>
          <p:nvPr/>
        </p:nvSpPr>
        <p:spPr>
          <a:xfrm>
            <a:off x="9144000" y="0"/>
            <a:ext cx="9144000" cy="1077913"/>
          </a:xfrm>
          <a:prstGeom prst="rect">
            <a:avLst/>
          </a:prstGeom>
          <a:gradFill flip="none" rotWithShape="1">
            <a:gsLst>
              <a:gs pos="0">
                <a:schemeClr val="bg1">
                  <a:lumMod val="65000"/>
                  <a:lumOff val="35000"/>
                  <a:shade val="30000"/>
                  <a:satMod val="115000"/>
                </a:schemeClr>
              </a:gs>
              <a:gs pos="50000">
                <a:schemeClr val="bg1">
                  <a:lumMod val="65000"/>
                  <a:lumOff val="35000"/>
                  <a:shade val="67500"/>
                  <a:satMod val="115000"/>
                </a:schemeClr>
              </a:gs>
              <a:gs pos="100000">
                <a:schemeClr val="bg1">
                  <a:lumMod val="65000"/>
                  <a:lumOff val="35000"/>
                  <a:shade val="100000"/>
                  <a:satMod val="115000"/>
                </a:schemeClr>
              </a:gs>
            </a:gsLst>
            <a:lin ang="5400000" scaled="1"/>
            <a:tileRect/>
          </a:gradFill>
          <a:ln>
            <a:noFill/>
          </a:ln>
        </p:spPr>
        <p:txBody>
          <a:bodyPr anchor="ctr">
            <a:spAutoFit/>
          </a:bodyPr>
          <a:lstStyle/>
          <a:p>
            <a:pPr algn="ctr">
              <a:defRPr/>
            </a:pPr>
            <a:endParaRPr lang="en-US" sz="1000" dirty="0">
              <a:latin typeface="Copperplate Gothic Bold" pitchFamily="34" charset="0"/>
            </a:endParaRPr>
          </a:p>
          <a:p>
            <a:pPr algn="ctr">
              <a:defRPr/>
            </a:pPr>
            <a:endParaRPr lang="en-US" sz="1000" dirty="0">
              <a:latin typeface="Copperplate Gothic Bold" pitchFamily="34" charset="0"/>
            </a:endParaRPr>
          </a:p>
          <a:p>
            <a:pPr algn="ctr">
              <a:defRPr/>
            </a:pPr>
            <a:r>
              <a:rPr lang="en-US" sz="2400" b="1" dirty="0">
                <a:effectLst>
                  <a:outerShdw blurRad="38100" dist="38100" dir="2700000" algn="tl">
                    <a:srgbClr val="000000">
                      <a:alpha val="43137"/>
                    </a:srgbClr>
                  </a:outerShdw>
                </a:effectLst>
                <a:latin typeface="Copperplate Gothic Bold" pitchFamily="34" charset="0"/>
              </a:rPr>
              <a:t>PROJECT BACKGROUND</a:t>
            </a:r>
          </a:p>
          <a:p>
            <a:pPr algn="ctr">
              <a:defRPr/>
            </a:pPr>
            <a:endParaRPr lang="en-US" sz="1000" dirty="0">
              <a:latin typeface="Copperplate Gothic Bold" pitchFamily="34" charset="0"/>
            </a:endParaRPr>
          </a:p>
          <a:p>
            <a:pPr algn="ctr">
              <a:defRPr/>
            </a:pPr>
            <a:endParaRPr lang="en-US" sz="1000" dirty="0">
              <a:latin typeface="Copperplate Gothic Bold" pitchFamily="34" charset="0"/>
            </a:endParaRPr>
          </a:p>
        </p:txBody>
      </p:sp>
      <p:sp>
        <p:nvSpPr>
          <p:cNvPr id="6" name="TextBox 5"/>
          <p:cNvSpPr txBox="1"/>
          <p:nvPr/>
        </p:nvSpPr>
        <p:spPr>
          <a:xfrm>
            <a:off x="0" y="0"/>
            <a:ext cx="9144000" cy="1077913"/>
          </a:xfrm>
          <a:prstGeom prst="rect">
            <a:avLst/>
          </a:prstGeom>
          <a:gradFill flip="none" rotWithShape="1">
            <a:gsLst>
              <a:gs pos="0">
                <a:srgbClr val="2E5C8E">
                  <a:shade val="30000"/>
                  <a:satMod val="115000"/>
                </a:srgbClr>
              </a:gs>
              <a:gs pos="50000">
                <a:srgbClr val="2E5C8E">
                  <a:shade val="67500"/>
                  <a:satMod val="115000"/>
                </a:srgbClr>
              </a:gs>
              <a:gs pos="100000">
                <a:srgbClr val="2E5C8E">
                  <a:shade val="100000"/>
                  <a:satMod val="115000"/>
                </a:srgbClr>
              </a:gs>
            </a:gsLst>
            <a:lin ang="5400000" scaled="1"/>
            <a:tileRect/>
          </a:gradFill>
          <a:ln>
            <a:noFill/>
          </a:ln>
        </p:spPr>
        <p:txBody>
          <a:bodyPr anchor="ctr">
            <a:spAutoFit/>
          </a:bodyPr>
          <a:lstStyle/>
          <a:p>
            <a:pPr algn="ctr">
              <a:defRPr/>
            </a:pPr>
            <a:r>
              <a:rPr lang="en-US" sz="1800" dirty="0" smtClean="0">
                <a:effectLst>
                  <a:outerShdw blurRad="38100" dist="38100" dir="2700000" algn="tl">
                    <a:srgbClr val="000000">
                      <a:alpha val="43137"/>
                    </a:srgbClr>
                  </a:outerShdw>
                </a:effectLst>
                <a:latin typeface="Copperplate Gothic Bold" pitchFamily="34" charset="0"/>
              </a:rPr>
              <a:t>Saint Vincent Health Center</a:t>
            </a:r>
            <a:endParaRPr lang="en-US" sz="1800" dirty="0">
              <a:effectLst>
                <a:outerShdw blurRad="38100" dist="38100" dir="2700000" algn="tl">
                  <a:srgbClr val="000000">
                    <a:alpha val="43137"/>
                  </a:srgbClr>
                </a:outerShdw>
              </a:effectLst>
              <a:latin typeface="Copperplate Gothic Bold" pitchFamily="34" charset="0"/>
            </a:endParaRPr>
          </a:p>
          <a:p>
            <a:pPr algn="ctr">
              <a:defRPr/>
            </a:pPr>
            <a:r>
              <a:rPr lang="en-US" sz="1600" dirty="0" smtClean="0">
                <a:effectLst>
                  <a:outerShdw blurRad="38100" dist="38100" dir="2700000" algn="tl">
                    <a:srgbClr val="000000">
                      <a:alpha val="43137"/>
                    </a:srgbClr>
                  </a:outerShdw>
                </a:effectLst>
                <a:latin typeface="Copperplate Gothic Bold" pitchFamily="34" charset="0"/>
              </a:rPr>
              <a:t>New Addition Building</a:t>
            </a:r>
            <a:endParaRPr lang="en-US" sz="1600" dirty="0">
              <a:effectLst>
                <a:outerShdw blurRad="38100" dist="38100" dir="2700000" algn="tl">
                  <a:srgbClr val="000000">
                    <a:alpha val="43137"/>
                  </a:srgbClr>
                </a:outerShdw>
              </a:effectLst>
              <a:latin typeface="Copperplate Gothic Bold" pitchFamily="34" charset="0"/>
            </a:endParaRPr>
          </a:p>
          <a:p>
            <a:pPr algn="ctr">
              <a:defRPr/>
            </a:pPr>
            <a:r>
              <a:rPr lang="en-US" sz="1200" dirty="0" smtClean="0">
                <a:effectLst>
                  <a:outerShdw blurRad="38100" dist="38100" dir="2700000" algn="tl">
                    <a:srgbClr val="000000">
                      <a:alpha val="43137"/>
                    </a:srgbClr>
                  </a:outerShdw>
                </a:effectLst>
                <a:latin typeface="Copperplate Gothic Bold" pitchFamily="34" charset="0"/>
              </a:rPr>
              <a:t>Erie, PA</a:t>
            </a:r>
            <a:endParaRPr lang="en-US" sz="1200" dirty="0">
              <a:effectLst>
                <a:outerShdw blurRad="38100" dist="38100" dir="2700000" algn="tl">
                  <a:srgbClr val="000000">
                    <a:alpha val="43137"/>
                  </a:srgbClr>
                </a:outerShdw>
              </a:effectLst>
              <a:latin typeface="Copperplate Gothic Bold" pitchFamily="34" charset="0"/>
            </a:endParaRPr>
          </a:p>
          <a:p>
            <a:pPr algn="ctr">
              <a:defRPr/>
            </a:pPr>
            <a:endParaRPr lang="en-US" sz="800" dirty="0">
              <a:effectLst>
                <a:outerShdw blurRad="38100" dist="38100" dir="2700000" algn="tl">
                  <a:srgbClr val="000000">
                    <a:alpha val="43137"/>
                  </a:srgbClr>
                </a:outerShdw>
              </a:effectLst>
              <a:latin typeface="Copperplate Gothic Bold" pitchFamily="34" charset="0"/>
            </a:endParaRPr>
          </a:p>
          <a:p>
            <a:pPr algn="ctr">
              <a:defRPr/>
            </a:pPr>
            <a:r>
              <a:rPr lang="en-US" sz="1000" dirty="0" smtClean="0">
                <a:effectLst>
                  <a:outerShdw blurRad="38100" dist="38100" dir="2700000" algn="tl">
                    <a:srgbClr val="000000">
                      <a:alpha val="43137"/>
                    </a:srgbClr>
                  </a:outerShdw>
                </a:effectLst>
                <a:latin typeface="Copperplate Gothic Bold" pitchFamily="34" charset="0"/>
              </a:rPr>
              <a:t>Tyler </a:t>
            </a:r>
            <a:r>
              <a:rPr lang="en-US" sz="1000" dirty="0" err="1" smtClean="0">
                <a:effectLst>
                  <a:outerShdw blurRad="38100" dist="38100" dir="2700000" algn="tl">
                    <a:srgbClr val="000000">
                      <a:alpha val="43137"/>
                    </a:srgbClr>
                  </a:outerShdw>
                </a:effectLst>
                <a:latin typeface="Copperplate Gothic Bold" pitchFamily="34" charset="0"/>
              </a:rPr>
              <a:t>jaggi</a:t>
            </a:r>
            <a:r>
              <a:rPr lang="en-US" sz="1000" dirty="0" smtClean="0">
                <a:effectLst>
                  <a:outerShdw blurRad="38100" dist="38100" dir="2700000" algn="tl">
                    <a:srgbClr val="000000">
                      <a:alpha val="43137"/>
                    </a:srgbClr>
                  </a:outerShdw>
                </a:effectLst>
                <a:latin typeface="Copperplate Gothic Bold" pitchFamily="34" charset="0"/>
              </a:rPr>
              <a:t> | </a:t>
            </a:r>
            <a:r>
              <a:rPr lang="en-US" sz="1000" dirty="0">
                <a:effectLst>
                  <a:outerShdw blurRad="38100" dist="38100" dir="2700000" algn="tl">
                    <a:srgbClr val="000000">
                      <a:alpha val="43137"/>
                    </a:srgbClr>
                  </a:outerShdw>
                </a:effectLst>
                <a:latin typeface="Copperplate Gothic Bold" pitchFamily="34" charset="0"/>
              </a:rPr>
              <a:t>CONSTRUCTION MANAGEMENT</a:t>
            </a:r>
          </a:p>
        </p:txBody>
      </p:sp>
      <p:sp>
        <p:nvSpPr>
          <p:cNvPr id="4" name="TextBox 3"/>
          <p:cNvSpPr txBox="1"/>
          <p:nvPr/>
        </p:nvSpPr>
        <p:spPr>
          <a:xfrm>
            <a:off x="0" y="1058863"/>
            <a:ext cx="3810000" cy="5899692"/>
          </a:xfrm>
          <a:prstGeom prst="rect">
            <a:avLst/>
          </a:prstGeom>
          <a:solidFill>
            <a:schemeClr val="bg1"/>
          </a:solidFill>
          <a:ln>
            <a:noFill/>
          </a:ln>
        </p:spPr>
        <p:txBody>
          <a:bodyPr wrap="square">
            <a:spAutoFit/>
          </a:bodyPr>
          <a:lstStyle/>
          <a:p>
            <a:pPr>
              <a:defRPr/>
            </a:pPr>
            <a:endParaRPr lang="en-US" sz="1200" dirty="0">
              <a:latin typeface="Copperplate Gothic Bold" pitchFamily="34" charset="0"/>
            </a:endParaRPr>
          </a:p>
          <a:p>
            <a:pPr>
              <a:defRPr/>
            </a:pPr>
            <a:r>
              <a:rPr lang="en-US" sz="1200" dirty="0">
                <a:effectLst>
                  <a:outerShdw blurRad="38100" dist="38100" dir="2700000" algn="tl">
                    <a:srgbClr val="000000">
                      <a:alpha val="43137"/>
                    </a:srgbClr>
                  </a:outerShdw>
                </a:effectLst>
                <a:latin typeface="Copperplate Gothic Bold" pitchFamily="34" charset="0"/>
              </a:rPr>
              <a:t>PRESENTATION OUTLINE:</a:t>
            </a:r>
          </a:p>
          <a:p>
            <a:pPr>
              <a:defRPr/>
            </a:pPr>
            <a:endParaRPr lang="en-US" sz="800" dirty="0">
              <a:latin typeface="Copperplate Gothic Bold" pitchFamily="34" charset="0"/>
            </a:endParaRPr>
          </a:p>
          <a:p>
            <a:pPr marL="857250" lvl="1" indent="-400050">
              <a:lnSpc>
                <a:spcPct val="150000"/>
              </a:lnSpc>
              <a:buFont typeface="+mj-lt"/>
              <a:buAutoNum type="romanUcPeriod"/>
              <a:defRPr/>
            </a:pPr>
            <a:r>
              <a:rPr lang="en-US" sz="1000" b="1" dirty="0">
                <a:latin typeface="Copperplate Gothic Bold" pitchFamily="34" charset="0"/>
              </a:rPr>
              <a:t>PROJECT BACKGROUND</a:t>
            </a:r>
          </a:p>
          <a:p>
            <a:pPr marL="857250" lvl="1" indent="-400050">
              <a:lnSpc>
                <a:spcPct val="150000"/>
              </a:lnSpc>
              <a:buFont typeface="+mj-lt"/>
              <a:buAutoNum type="romanUcPeriod"/>
              <a:defRPr/>
            </a:pPr>
            <a:r>
              <a:rPr lang="en-US" sz="1000" dirty="0">
                <a:solidFill>
                  <a:schemeClr val="bg1">
                    <a:lumMod val="50000"/>
                    <a:lumOff val="50000"/>
                  </a:schemeClr>
                </a:solidFill>
                <a:latin typeface="Copperplate Gothic Bold" pitchFamily="34" charset="0"/>
              </a:rPr>
              <a:t>ANALYSIS #1: </a:t>
            </a:r>
            <a:r>
              <a:rPr lang="en-US" sz="1000" dirty="0" smtClean="0">
                <a:solidFill>
                  <a:schemeClr val="bg1">
                    <a:lumMod val="50000"/>
                    <a:lumOff val="50000"/>
                  </a:schemeClr>
                </a:solidFill>
                <a:latin typeface="Copperplate Gothic Bold" pitchFamily="34" charset="0"/>
              </a:rPr>
              <a:t>Re-Sequencing Phasing</a:t>
            </a:r>
            <a:endParaRPr lang="en-US" sz="1000" dirty="0">
              <a:solidFill>
                <a:schemeClr val="bg1">
                  <a:lumMod val="50000"/>
                  <a:lumOff val="50000"/>
                </a:schemeClr>
              </a:solidFill>
              <a:latin typeface="Copperplate Gothic Bold" pitchFamily="34" charset="0"/>
            </a:endParaRPr>
          </a:p>
          <a:p>
            <a:pPr marL="1314450" lvl="2" indent="-400050">
              <a:lnSpc>
                <a:spcPct val="150000"/>
              </a:lnSpc>
              <a:buFont typeface="+mj-lt"/>
              <a:buAutoNum type="romanUcPeriod"/>
              <a:defRPr/>
            </a:pPr>
            <a:r>
              <a:rPr lang="en-US" sz="1000" dirty="0" smtClean="0">
                <a:solidFill>
                  <a:schemeClr val="bg1">
                    <a:lumMod val="50000"/>
                    <a:lumOff val="50000"/>
                  </a:schemeClr>
                </a:solidFill>
                <a:latin typeface="Copperplate Gothic Bold" pitchFamily="34" charset="0"/>
              </a:rPr>
              <a:t>Background</a:t>
            </a:r>
            <a:endParaRPr lang="en-US" sz="1000" dirty="0">
              <a:solidFill>
                <a:schemeClr val="bg1">
                  <a:lumMod val="50000"/>
                  <a:lumOff val="50000"/>
                </a:schemeClr>
              </a:solidFill>
              <a:latin typeface="Copperplate Gothic Bold" pitchFamily="34" charset="0"/>
            </a:endParaRPr>
          </a:p>
          <a:p>
            <a:pPr marL="1314450" lvl="2" indent="-400050">
              <a:lnSpc>
                <a:spcPct val="150000"/>
              </a:lnSpc>
              <a:buFont typeface="+mj-lt"/>
              <a:buAutoNum type="romanUcPeriod"/>
              <a:defRPr/>
            </a:pPr>
            <a:r>
              <a:rPr lang="en-US" sz="1000" dirty="0" smtClean="0">
                <a:solidFill>
                  <a:schemeClr val="bg1">
                    <a:lumMod val="50000"/>
                    <a:lumOff val="50000"/>
                  </a:schemeClr>
                </a:solidFill>
                <a:latin typeface="Copperplate Gothic Bold" pitchFamily="34" charset="0"/>
              </a:rPr>
              <a:t>Case Findings</a:t>
            </a:r>
            <a:endParaRPr lang="en-US" sz="1000" dirty="0">
              <a:solidFill>
                <a:schemeClr val="bg1">
                  <a:lumMod val="50000"/>
                  <a:lumOff val="50000"/>
                </a:schemeClr>
              </a:solidFill>
              <a:latin typeface="Copperplate Gothic Bold" pitchFamily="34" charset="0"/>
            </a:endParaRPr>
          </a:p>
          <a:p>
            <a:pPr marL="1314450" lvl="2" indent="-400050">
              <a:lnSpc>
                <a:spcPct val="150000"/>
              </a:lnSpc>
              <a:buFont typeface="+mj-lt"/>
              <a:buAutoNum type="romanUcPeriod"/>
              <a:defRPr/>
            </a:pPr>
            <a:r>
              <a:rPr lang="en-US" sz="1000" dirty="0" smtClean="0">
                <a:solidFill>
                  <a:schemeClr val="bg1">
                    <a:lumMod val="50000"/>
                    <a:lumOff val="50000"/>
                  </a:schemeClr>
                </a:solidFill>
                <a:latin typeface="Copperplate Gothic Bold" pitchFamily="34" charset="0"/>
              </a:rPr>
              <a:t>Recommendations</a:t>
            </a:r>
            <a:endParaRPr lang="en-US" sz="1000" dirty="0">
              <a:solidFill>
                <a:schemeClr val="bg1">
                  <a:lumMod val="50000"/>
                  <a:lumOff val="50000"/>
                </a:schemeClr>
              </a:solidFill>
              <a:latin typeface="Copperplate Gothic Bold" pitchFamily="34" charset="0"/>
            </a:endParaRPr>
          </a:p>
          <a:p>
            <a:pPr marL="857250" lvl="1" indent="-400050">
              <a:lnSpc>
                <a:spcPct val="150000"/>
              </a:lnSpc>
              <a:buFont typeface="+mj-lt"/>
              <a:buAutoNum type="romanUcPeriod"/>
              <a:defRPr/>
            </a:pPr>
            <a:r>
              <a:rPr lang="en-US" sz="1000" dirty="0">
                <a:solidFill>
                  <a:schemeClr val="bg1">
                    <a:lumMod val="50000"/>
                    <a:lumOff val="50000"/>
                  </a:schemeClr>
                </a:solidFill>
                <a:latin typeface="Copperplate Gothic Bold" pitchFamily="34" charset="0"/>
              </a:rPr>
              <a:t>ANALYSIS #2: Precast Façade</a:t>
            </a:r>
          </a:p>
          <a:p>
            <a:pPr marL="1314450" lvl="2" indent="-400050">
              <a:lnSpc>
                <a:spcPct val="150000"/>
              </a:lnSpc>
              <a:buFont typeface="+mj-lt"/>
              <a:buAutoNum type="romanUcPeriod"/>
              <a:defRPr/>
            </a:pPr>
            <a:r>
              <a:rPr lang="en-US" sz="1000" dirty="0">
                <a:solidFill>
                  <a:schemeClr val="bg1">
                    <a:lumMod val="50000"/>
                    <a:lumOff val="50000"/>
                  </a:schemeClr>
                </a:solidFill>
                <a:latin typeface="Copperplate Gothic Bold" pitchFamily="34" charset="0"/>
              </a:rPr>
              <a:t>Design</a:t>
            </a:r>
          </a:p>
          <a:p>
            <a:pPr marL="1314450" lvl="2" indent="-400050">
              <a:lnSpc>
                <a:spcPct val="150000"/>
              </a:lnSpc>
              <a:buFont typeface="+mj-lt"/>
              <a:buAutoNum type="romanUcPeriod"/>
              <a:defRPr/>
            </a:pPr>
            <a:r>
              <a:rPr lang="en-US" sz="1000" dirty="0">
                <a:solidFill>
                  <a:schemeClr val="bg1">
                    <a:lumMod val="50000"/>
                    <a:lumOff val="50000"/>
                  </a:schemeClr>
                </a:solidFill>
                <a:latin typeface="Copperplate Gothic Bold" pitchFamily="34" charset="0"/>
              </a:rPr>
              <a:t>Structural Impact</a:t>
            </a:r>
          </a:p>
          <a:p>
            <a:pPr marL="1314450" lvl="2" indent="-400050">
              <a:lnSpc>
                <a:spcPct val="150000"/>
              </a:lnSpc>
              <a:buFont typeface="+mj-lt"/>
              <a:buAutoNum type="romanUcPeriod"/>
              <a:defRPr/>
            </a:pPr>
            <a:r>
              <a:rPr lang="en-US" sz="1000" dirty="0">
                <a:solidFill>
                  <a:schemeClr val="bg1">
                    <a:lumMod val="50000"/>
                    <a:lumOff val="50000"/>
                  </a:schemeClr>
                </a:solidFill>
                <a:latin typeface="Copperplate Gothic Bold" pitchFamily="34" charset="0"/>
              </a:rPr>
              <a:t>Schedule/Cost Impact</a:t>
            </a:r>
          </a:p>
          <a:p>
            <a:pPr marL="1314450" lvl="2" indent="-400050">
              <a:lnSpc>
                <a:spcPct val="150000"/>
              </a:lnSpc>
              <a:buFont typeface="+mj-lt"/>
              <a:buAutoNum type="romanUcPeriod"/>
              <a:defRPr/>
            </a:pPr>
            <a:r>
              <a:rPr lang="en-US" sz="1000" dirty="0" smtClean="0">
                <a:solidFill>
                  <a:schemeClr val="bg1">
                    <a:lumMod val="50000"/>
                    <a:lumOff val="50000"/>
                  </a:schemeClr>
                </a:solidFill>
                <a:latin typeface="Copperplate Gothic Bold" pitchFamily="34" charset="0"/>
              </a:rPr>
              <a:t>Project Impact</a:t>
            </a:r>
            <a:endParaRPr lang="en-US" sz="1000" dirty="0">
              <a:solidFill>
                <a:schemeClr val="bg1">
                  <a:lumMod val="50000"/>
                  <a:lumOff val="50000"/>
                </a:schemeClr>
              </a:solidFill>
              <a:latin typeface="Copperplate Gothic Bold" pitchFamily="34" charset="0"/>
            </a:endParaRPr>
          </a:p>
          <a:p>
            <a:pPr marL="1314450" lvl="2" indent="-400050">
              <a:lnSpc>
                <a:spcPct val="150000"/>
              </a:lnSpc>
              <a:buFont typeface="+mj-lt"/>
              <a:buAutoNum type="romanUcPeriod"/>
              <a:defRPr/>
            </a:pPr>
            <a:r>
              <a:rPr lang="en-US" sz="1000" dirty="0" smtClean="0">
                <a:solidFill>
                  <a:schemeClr val="bg1">
                    <a:lumMod val="50000"/>
                    <a:lumOff val="50000"/>
                  </a:schemeClr>
                </a:solidFill>
                <a:latin typeface="Copperplate Gothic Bold" pitchFamily="34" charset="0"/>
              </a:rPr>
              <a:t>The Choice</a:t>
            </a:r>
            <a:endParaRPr lang="en-US" sz="1000" dirty="0">
              <a:solidFill>
                <a:schemeClr val="bg1">
                  <a:lumMod val="50000"/>
                  <a:lumOff val="50000"/>
                </a:schemeClr>
              </a:solidFill>
              <a:latin typeface="Copperplate Gothic Bold" pitchFamily="34" charset="0"/>
            </a:endParaRPr>
          </a:p>
          <a:p>
            <a:pPr marL="857250" lvl="1" indent="-400050">
              <a:lnSpc>
                <a:spcPct val="150000"/>
              </a:lnSpc>
              <a:buFont typeface="+mj-lt"/>
              <a:buAutoNum type="romanUcPeriod"/>
              <a:defRPr/>
            </a:pPr>
            <a:r>
              <a:rPr lang="en-US" sz="1000" dirty="0">
                <a:solidFill>
                  <a:schemeClr val="bg1">
                    <a:lumMod val="50000"/>
                    <a:lumOff val="50000"/>
                  </a:schemeClr>
                </a:solidFill>
                <a:latin typeface="Copperplate Gothic Bold" pitchFamily="34" charset="0"/>
              </a:rPr>
              <a:t>ANALYSIS #3: </a:t>
            </a:r>
            <a:r>
              <a:rPr lang="en-US" sz="1000" dirty="0" smtClean="0">
                <a:solidFill>
                  <a:schemeClr val="bg1">
                    <a:lumMod val="50000"/>
                    <a:lumOff val="50000"/>
                  </a:schemeClr>
                </a:solidFill>
                <a:latin typeface="Copperplate Gothic Bold" pitchFamily="34" charset="0"/>
              </a:rPr>
              <a:t> BIM  Implementation </a:t>
            </a:r>
          </a:p>
          <a:p>
            <a:pPr marL="857250" lvl="1" indent="-400050">
              <a:lnSpc>
                <a:spcPct val="150000"/>
              </a:lnSpc>
              <a:buFont typeface="+mj-lt"/>
              <a:buAutoNum type="romanUcPeriod"/>
              <a:defRPr/>
            </a:pPr>
            <a:r>
              <a:rPr lang="en-US" sz="1000" dirty="0" smtClean="0">
                <a:solidFill>
                  <a:schemeClr val="bg1">
                    <a:lumMod val="50000"/>
                    <a:lumOff val="50000"/>
                  </a:schemeClr>
                </a:solidFill>
                <a:latin typeface="Copperplate Gothic Bold" pitchFamily="34" charset="0"/>
              </a:rPr>
              <a:t>ANALYSIS #4: ICRA Plan</a:t>
            </a:r>
          </a:p>
          <a:p>
            <a:pPr marL="1314450" lvl="2" indent="-400050">
              <a:lnSpc>
                <a:spcPct val="150000"/>
              </a:lnSpc>
              <a:buFont typeface="+mj-lt"/>
              <a:buAutoNum type="romanUcPeriod"/>
              <a:defRPr/>
            </a:pPr>
            <a:r>
              <a:rPr lang="en-US" sz="1000" dirty="0" smtClean="0">
                <a:solidFill>
                  <a:schemeClr val="bg1">
                    <a:lumMod val="50000"/>
                    <a:lumOff val="50000"/>
                  </a:schemeClr>
                </a:solidFill>
                <a:latin typeface="Copperplate Gothic Bold" pitchFamily="34" charset="0"/>
              </a:rPr>
              <a:t>ICRA Matrix</a:t>
            </a:r>
            <a:endParaRPr lang="en-US" sz="1000" dirty="0">
              <a:solidFill>
                <a:schemeClr val="bg1">
                  <a:lumMod val="50000"/>
                  <a:lumOff val="50000"/>
                </a:schemeClr>
              </a:solidFill>
              <a:latin typeface="Copperplate Gothic Bold" pitchFamily="34" charset="0"/>
            </a:endParaRPr>
          </a:p>
          <a:p>
            <a:pPr marL="1314450" lvl="2" indent="-400050">
              <a:lnSpc>
                <a:spcPct val="150000"/>
              </a:lnSpc>
              <a:buFont typeface="+mj-lt"/>
              <a:buAutoNum type="romanUcPeriod"/>
              <a:defRPr/>
            </a:pPr>
            <a:r>
              <a:rPr lang="en-US" sz="1000" dirty="0" smtClean="0">
                <a:solidFill>
                  <a:schemeClr val="bg1">
                    <a:lumMod val="50000"/>
                    <a:lumOff val="50000"/>
                  </a:schemeClr>
                </a:solidFill>
                <a:latin typeface="Copperplate Gothic Bold" pitchFamily="34" charset="0"/>
              </a:rPr>
              <a:t>Areas of Risk</a:t>
            </a:r>
          </a:p>
          <a:p>
            <a:pPr marL="1314450" lvl="2" indent="-400050">
              <a:lnSpc>
                <a:spcPct val="150000"/>
              </a:lnSpc>
              <a:buFont typeface="+mj-lt"/>
              <a:buAutoNum type="romanUcPeriod"/>
              <a:defRPr/>
            </a:pPr>
            <a:r>
              <a:rPr lang="en-US" sz="1000" dirty="0" smtClean="0">
                <a:solidFill>
                  <a:schemeClr val="bg1">
                    <a:lumMod val="50000"/>
                    <a:lumOff val="50000"/>
                  </a:schemeClr>
                </a:solidFill>
                <a:latin typeface="Copperplate Gothic Bold" pitchFamily="34" charset="0"/>
              </a:rPr>
              <a:t>Construction Precautions</a:t>
            </a:r>
            <a:endParaRPr lang="en-US" sz="1000" dirty="0">
              <a:solidFill>
                <a:schemeClr val="bg1">
                  <a:lumMod val="50000"/>
                  <a:lumOff val="50000"/>
                </a:schemeClr>
              </a:solidFill>
              <a:latin typeface="Copperplate Gothic Bold" pitchFamily="34" charset="0"/>
            </a:endParaRPr>
          </a:p>
          <a:p>
            <a:pPr marL="1314450" lvl="2" indent="-400050">
              <a:lnSpc>
                <a:spcPct val="150000"/>
              </a:lnSpc>
              <a:buFont typeface="+mj-lt"/>
              <a:buAutoNum type="romanUcPeriod"/>
              <a:defRPr/>
            </a:pPr>
            <a:r>
              <a:rPr lang="en-US" sz="1000" dirty="0" smtClean="0">
                <a:solidFill>
                  <a:schemeClr val="bg1">
                    <a:lumMod val="50000"/>
                    <a:lumOff val="50000"/>
                  </a:schemeClr>
                </a:solidFill>
                <a:latin typeface="Copperplate Gothic Bold" pitchFamily="34" charset="0"/>
              </a:rPr>
              <a:t>Mechanical Impact</a:t>
            </a:r>
          </a:p>
          <a:p>
            <a:pPr marL="857250" lvl="1" indent="-400050">
              <a:lnSpc>
                <a:spcPct val="150000"/>
              </a:lnSpc>
              <a:buFont typeface="+mj-lt"/>
              <a:buAutoNum type="romanUcPeriod"/>
              <a:defRPr/>
            </a:pPr>
            <a:r>
              <a:rPr lang="en-US" sz="1000" dirty="0" smtClean="0">
                <a:solidFill>
                  <a:schemeClr val="bg1">
                    <a:lumMod val="50000"/>
                    <a:lumOff val="50000"/>
                  </a:schemeClr>
                </a:solidFill>
                <a:latin typeface="Copperplate Gothic Bold" pitchFamily="34" charset="0"/>
              </a:rPr>
              <a:t>LESSONS </a:t>
            </a:r>
            <a:r>
              <a:rPr lang="en-US" sz="1000" dirty="0">
                <a:solidFill>
                  <a:schemeClr val="bg1">
                    <a:lumMod val="50000"/>
                    <a:lumOff val="50000"/>
                  </a:schemeClr>
                </a:solidFill>
                <a:latin typeface="Copperplate Gothic Bold" pitchFamily="34" charset="0"/>
              </a:rPr>
              <a:t>LEARNED</a:t>
            </a:r>
          </a:p>
          <a:p>
            <a:pPr marL="857250" lvl="1" indent="-400050">
              <a:lnSpc>
                <a:spcPct val="150000"/>
              </a:lnSpc>
              <a:buFont typeface="+mj-lt"/>
              <a:buAutoNum type="romanUcPeriod"/>
              <a:defRPr/>
            </a:pPr>
            <a:r>
              <a:rPr lang="en-US" sz="1000" dirty="0">
                <a:solidFill>
                  <a:schemeClr val="bg1">
                    <a:lumMod val="50000"/>
                    <a:lumOff val="50000"/>
                  </a:schemeClr>
                </a:solidFill>
                <a:latin typeface="Copperplate Gothic Bold" pitchFamily="34" charset="0"/>
              </a:rPr>
              <a:t>ACKNOWLEDGEMENTS </a:t>
            </a:r>
            <a:endParaRPr lang="en-US" sz="1400" dirty="0" smtClean="0">
              <a:solidFill>
                <a:schemeClr val="bg1">
                  <a:lumMod val="50000"/>
                  <a:lumOff val="50000"/>
                </a:schemeClr>
              </a:solidFill>
              <a:latin typeface="Copperplate Gothic Bold" pitchFamily="34" charset="0"/>
            </a:endParaRPr>
          </a:p>
          <a:p>
            <a:pPr marL="857250" lvl="1" indent="-400050">
              <a:lnSpc>
                <a:spcPct val="150000"/>
              </a:lnSpc>
              <a:buFont typeface="+mj-lt"/>
              <a:buAutoNum type="romanUcPeriod"/>
              <a:defRPr/>
            </a:pPr>
            <a:endParaRPr lang="en-US" sz="1400" dirty="0">
              <a:latin typeface="Copperplate Gothic Bold" pitchFamily="34" charset="0"/>
            </a:endParaRPr>
          </a:p>
          <a:p>
            <a:pPr marL="857250" lvl="1" indent="-400050">
              <a:lnSpc>
                <a:spcPct val="125000"/>
              </a:lnSpc>
              <a:defRPr/>
            </a:pPr>
            <a:endParaRPr lang="en-US" sz="1050" dirty="0">
              <a:latin typeface="Copperplate Gothic Bold" pitchFamily="34" charset="0"/>
            </a:endParaRPr>
          </a:p>
          <a:p>
            <a:pPr marL="857250" lvl="1" indent="-400050">
              <a:lnSpc>
                <a:spcPct val="125000"/>
              </a:lnSpc>
              <a:defRPr/>
            </a:pPr>
            <a:endParaRPr lang="en-US" sz="1050" dirty="0">
              <a:latin typeface="Copperplate Gothic Bold" pitchFamily="34" charset="0"/>
            </a:endParaRPr>
          </a:p>
          <a:p>
            <a:pPr marL="857250" lvl="1" indent="-400050">
              <a:lnSpc>
                <a:spcPct val="125000"/>
              </a:lnSpc>
              <a:defRPr/>
            </a:pPr>
            <a:endParaRPr lang="en-US" sz="1050" dirty="0">
              <a:latin typeface="Copperplate Gothic Bold" pitchFamily="34" charset="0"/>
            </a:endParaRPr>
          </a:p>
        </p:txBody>
      </p:sp>
      <p:cxnSp>
        <p:nvCxnSpPr>
          <p:cNvPr id="8" name="Straight Connector 7"/>
          <p:cNvCxnSpPr/>
          <p:nvPr/>
        </p:nvCxnSpPr>
        <p:spPr>
          <a:xfrm rot="5400000" flipH="1" flipV="1">
            <a:off x="914400" y="3962400"/>
            <a:ext cx="57912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0" y="1066800"/>
            <a:ext cx="27432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5400000" flipH="1" flipV="1">
            <a:off x="8610600" y="533400"/>
            <a:ext cx="10668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5400000" flipH="1" flipV="1">
            <a:off x="17754600" y="533400"/>
            <a:ext cx="10668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10058400" y="1395610"/>
            <a:ext cx="7848600" cy="4801314"/>
          </a:xfrm>
          <a:prstGeom prst="rect">
            <a:avLst/>
          </a:prstGeom>
          <a:noFill/>
        </p:spPr>
        <p:txBody>
          <a:bodyPr>
            <a:spAutoFit/>
          </a:bodyPr>
          <a:lstStyle/>
          <a:p>
            <a:pPr>
              <a:defRPr/>
            </a:pPr>
            <a:r>
              <a:rPr lang="en-US" sz="1800" b="1" dirty="0" smtClean="0">
                <a:solidFill>
                  <a:schemeClr val="bg1">
                    <a:lumMod val="50000"/>
                    <a:lumOff val="50000"/>
                  </a:schemeClr>
                </a:solidFill>
                <a:latin typeface="Copperplate Gothic Bold" pitchFamily="34" charset="0"/>
              </a:rPr>
              <a:t>BUILDING”S PURPOSE:</a:t>
            </a:r>
            <a:endParaRPr lang="en-US" sz="1800" b="1" dirty="0">
              <a:solidFill>
                <a:schemeClr val="bg1">
                  <a:lumMod val="50000"/>
                  <a:lumOff val="50000"/>
                </a:schemeClr>
              </a:solidFill>
              <a:latin typeface="Copperplate Gothic Bold" pitchFamily="34" charset="0"/>
            </a:endParaRPr>
          </a:p>
          <a:p>
            <a:pPr marL="742950" lvl="1" indent="-285750">
              <a:buFont typeface="Arial" pitchFamily="34" charset="0"/>
              <a:buChar char="•"/>
              <a:defRPr/>
            </a:pPr>
            <a:r>
              <a:rPr lang="en-US" sz="1800" dirty="0" smtClean="0">
                <a:latin typeface="Copperplate Gothic Bold" pitchFamily="34" charset="0"/>
              </a:rPr>
              <a:t>upgrade their Emergency </a:t>
            </a:r>
            <a:r>
              <a:rPr lang="en-US" sz="1800" dirty="0">
                <a:latin typeface="Copperplate Gothic Bold" pitchFamily="34" charset="0"/>
              </a:rPr>
              <a:t>Department and Operating </a:t>
            </a:r>
            <a:r>
              <a:rPr lang="en-US" sz="1800" dirty="0" smtClean="0">
                <a:latin typeface="Copperplate Gothic Bold" pitchFamily="34" charset="0"/>
              </a:rPr>
              <a:t>Rooms</a:t>
            </a:r>
          </a:p>
          <a:p>
            <a:pPr marL="742950" lvl="1" indent="-285750">
              <a:buFont typeface="Arial" pitchFamily="34" charset="0"/>
              <a:buChar char="•"/>
              <a:defRPr/>
            </a:pPr>
            <a:r>
              <a:rPr lang="en-US" sz="1800" dirty="0" smtClean="0">
                <a:latin typeface="Copperplate Gothic Bold" pitchFamily="34" charset="0"/>
              </a:rPr>
              <a:t>In Basement - new </a:t>
            </a:r>
            <a:r>
              <a:rPr lang="en-US" sz="1800" dirty="0">
                <a:latin typeface="Copperplate Gothic Bold" pitchFamily="34" charset="0"/>
              </a:rPr>
              <a:t>Central MEP Plant </a:t>
            </a:r>
            <a:r>
              <a:rPr lang="en-US" sz="1800" dirty="0" smtClean="0">
                <a:latin typeface="Copperplate Gothic Bold" pitchFamily="34" charset="0"/>
              </a:rPr>
              <a:t>will </a:t>
            </a:r>
            <a:r>
              <a:rPr lang="en-US" sz="1800" dirty="0">
                <a:latin typeface="Copperplate Gothic Bold" pitchFamily="34" charset="0"/>
              </a:rPr>
              <a:t>replace the entire MEP services for the entire complex of </a:t>
            </a:r>
            <a:r>
              <a:rPr lang="en-US" sz="1800" dirty="0" smtClean="0">
                <a:latin typeface="Copperplate Gothic Bold" pitchFamily="34" charset="0"/>
              </a:rPr>
              <a:t>buildings</a:t>
            </a:r>
            <a:endParaRPr lang="en-US" sz="1800" b="1" dirty="0">
              <a:latin typeface="Copperplate Gothic Bold" pitchFamily="34" charset="0"/>
            </a:endParaRPr>
          </a:p>
          <a:p>
            <a:pPr>
              <a:defRPr/>
            </a:pPr>
            <a:r>
              <a:rPr lang="en-US" sz="1800" b="1" dirty="0" smtClean="0">
                <a:solidFill>
                  <a:schemeClr val="bg1">
                    <a:lumMod val="50000"/>
                    <a:lumOff val="50000"/>
                  </a:schemeClr>
                </a:solidFill>
                <a:latin typeface="Copperplate Gothic Bold" pitchFamily="34" charset="0"/>
              </a:rPr>
              <a:t>BUILDING PHASING:</a:t>
            </a:r>
            <a:endParaRPr lang="en-US" sz="1800" dirty="0">
              <a:latin typeface="Copperplate Gothic Bold" pitchFamily="34" charset="0"/>
            </a:endParaRPr>
          </a:p>
          <a:p>
            <a:pPr lvl="1">
              <a:buFont typeface="Arial" pitchFamily="34" charset="0"/>
              <a:buChar char="•"/>
              <a:defRPr/>
            </a:pPr>
            <a:r>
              <a:rPr lang="en-US" sz="1800" dirty="0">
                <a:latin typeface="Copperplate Gothic Bold" pitchFamily="34" charset="0"/>
              </a:rPr>
              <a:t>  </a:t>
            </a:r>
            <a:r>
              <a:rPr lang="en-US" sz="1800" dirty="0" smtClean="0">
                <a:latin typeface="Copperplate Gothic Bold" pitchFamily="34" charset="0"/>
              </a:rPr>
              <a:t>3 - Phase Project</a:t>
            </a:r>
          </a:p>
          <a:p>
            <a:pPr marL="1314450" lvl="2" indent="-400050">
              <a:buFont typeface="+mj-lt"/>
              <a:buAutoNum type="romanUcPeriod"/>
              <a:defRPr/>
            </a:pPr>
            <a:r>
              <a:rPr lang="en-US" sz="1800" dirty="0" smtClean="0">
                <a:latin typeface="Copperplate Gothic Bold" pitchFamily="34" charset="0"/>
              </a:rPr>
              <a:t>New Ambulance Entrance</a:t>
            </a:r>
          </a:p>
          <a:p>
            <a:pPr marL="1314450" lvl="2" indent="-400050">
              <a:buFont typeface="+mj-lt"/>
              <a:buAutoNum type="romanUcPeriod"/>
              <a:defRPr/>
            </a:pPr>
            <a:r>
              <a:rPr lang="en-US" sz="1800" dirty="0" smtClean="0">
                <a:latin typeface="Copperplate Gothic Bold" pitchFamily="34" charset="0"/>
              </a:rPr>
              <a:t>Creating new connecting Corridor / Demoing existing Connecting Corridor</a:t>
            </a:r>
          </a:p>
          <a:p>
            <a:pPr marL="1314450" lvl="2" indent="-400050">
              <a:buFont typeface="+mj-lt"/>
              <a:buAutoNum type="romanUcPeriod"/>
              <a:defRPr/>
            </a:pPr>
            <a:r>
              <a:rPr lang="en-US" sz="1800" dirty="0" smtClean="0">
                <a:latin typeface="Copperplate Gothic Bold" pitchFamily="34" charset="0"/>
              </a:rPr>
              <a:t>New In-Fill Building (main Part)</a:t>
            </a:r>
            <a:endParaRPr lang="en-US" sz="1800" dirty="0">
              <a:latin typeface="Copperplate Gothic Bold" pitchFamily="34" charset="0"/>
            </a:endParaRPr>
          </a:p>
          <a:p>
            <a:pPr>
              <a:defRPr/>
            </a:pPr>
            <a:r>
              <a:rPr lang="en-US" sz="1800" b="1" dirty="0" smtClean="0">
                <a:solidFill>
                  <a:schemeClr val="bg1">
                    <a:lumMod val="50000"/>
                    <a:lumOff val="50000"/>
                  </a:schemeClr>
                </a:solidFill>
                <a:latin typeface="Copperplate Gothic Bold" pitchFamily="34" charset="0"/>
              </a:rPr>
              <a:t>CODES:</a:t>
            </a:r>
            <a:endParaRPr lang="en-US" sz="1800" dirty="0">
              <a:latin typeface="Copperplate Gothic Bold" pitchFamily="34" charset="0"/>
            </a:endParaRPr>
          </a:p>
          <a:p>
            <a:pPr lvl="1">
              <a:buFont typeface="Arial" pitchFamily="34" charset="0"/>
              <a:buChar char="•"/>
              <a:defRPr/>
            </a:pPr>
            <a:r>
              <a:rPr lang="en-US" sz="1800" dirty="0">
                <a:latin typeface="Copperplate Gothic Bold" pitchFamily="34" charset="0"/>
              </a:rPr>
              <a:t>  </a:t>
            </a:r>
            <a:r>
              <a:rPr lang="en-US" sz="1800" dirty="0" smtClean="0">
                <a:latin typeface="Copperplate Gothic Bold" pitchFamily="34" charset="0"/>
              </a:rPr>
              <a:t>local: 		IBC by local jurisdiction (B.I.U.) </a:t>
            </a:r>
            <a:r>
              <a:rPr lang="en-US" sz="1800" dirty="0">
                <a:latin typeface="Copperplate Gothic Bold" pitchFamily="34" charset="0"/>
              </a:rPr>
              <a:t>	</a:t>
            </a:r>
          </a:p>
          <a:p>
            <a:pPr lvl="1">
              <a:buFont typeface="Arial" pitchFamily="34" charset="0"/>
              <a:buChar char="•"/>
              <a:defRPr/>
            </a:pPr>
            <a:r>
              <a:rPr lang="en-US" sz="1800" dirty="0">
                <a:latin typeface="Copperplate Gothic Bold" pitchFamily="34" charset="0"/>
              </a:rPr>
              <a:t>  </a:t>
            </a:r>
            <a:r>
              <a:rPr lang="en-US" sz="1800" dirty="0" smtClean="0">
                <a:latin typeface="Copperplate Gothic Bold" pitchFamily="34" charset="0"/>
              </a:rPr>
              <a:t>Department:	FGI Guidelines for design and 				Construction of Health Care </a:t>
            </a:r>
          </a:p>
          <a:p>
            <a:pPr lvl="1">
              <a:buFont typeface="Arial" pitchFamily="34" charset="0"/>
              <a:buChar char="•"/>
              <a:defRPr/>
            </a:pPr>
            <a:r>
              <a:rPr lang="en-US" sz="1800" dirty="0" smtClean="0">
                <a:latin typeface="Copperplate Gothic Bold" pitchFamily="34" charset="0"/>
              </a:rPr>
              <a:t>State:</a:t>
            </a:r>
            <a:r>
              <a:rPr lang="en-US" sz="1800" dirty="0">
                <a:latin typeface="Copperplate Gothic Bold" pitchFamily="34" charset="0"/>
              </a:rPr>
              <a:t>		</a:t>
            </a:r>
            <a:r>
              <a:rPr lang="en-US" sz="1800" dirty="0" smtClean="0">
                <a:latin typeface="Copperplate Gothic Bold" pitchFamily="34" charset="0"/>
              </a:rPr>
              <a:t>NFPA by State Department of Health</a:t>
            </a:r>
            <a:endParaRPr lang="en-US" sz="1800" dirty="0">
              <a:latin typeface="Copperplate Gothic Bold" pitchFamily="34" charset="0"/>
            </a:endParaRPr>
          </a:p>
        </p:txBody>
      </p:sp>
      <p:pic>
        <p:nvPicPr>
          <p:cNvPr id="23581" name="Picture 52" descr="penns state logo.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4800" y="228600"/>
            <a:ext cx="1114425" cy="593725"/>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23582" name="Picture 53" descr="penns state logo.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6012775" y="228600"/>
            <a:ext cx="1114425" cy="593725"/>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23584" name="TextBox 39"/>
          <p:cNvSpPr txBox="1">
            <a:spLocks noChangeArrowheads="1"/>
          </p:cNvSpPr>
          <p:nvPr/>
        </p:nvSpPr>
        <p:spPr bwMode="auto">
          <a:xfrm>
            <a:off x="26822400" y="6473825"/>
            <a:ext cx="457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200">
                <a:solidFill>
                  <a:schemeClr val="tx1"/>
                </a:solidFill>
                <a:latin typeface="Arial" charset="0"/>
              </a:defRPr>
            </a:lvl1pPr>
            <a:lvl2pPr marL="742950" indent="-285750" eaLnBrk="0" hangingPunct="0">
              <a:defRPr sz="2200">
                <a:solidFill>
                  <a:schemeClr val="tx1"/>
                </a:solidFill>
                <a:latin typeface="Arial" charset="0"/>
              </a:defRPr>
            </a:lvl2pPr>
            <a:lvl3pPr marL="1143000" indent="-228600" eaLnBrk="0" hangingPunct="0">
              <a:defRPr sz="2200">
                <a:solidFill>
                  <a:schemeClr val="tx1"/>
                </a:solidFill>
                <a:latin typeface="Arial" charset="0"/>
              </a:defRPr>
            </a:lvl3pPr>
            <a:lvl4pPr marL="1600200" indent="-228600" eaLnBrk="0" hangingPunct="0">
              <a:defRPr sz="2200">
                <a:solidFill>
                  <a:schemeClr val="tx1"/>
                </a:solidFill>
                <a:latin typeface="Arial" charset="0"/>
              </a:defRPr>
            </a:lvl4pPr>
            <a:lvl5pPr marL="2057400" indent="-228600" eaLnBrk="0" hangingPunct="0">
              <a:defRPr sz="2200">
                <a:solidFill>
                  <a:schemeClr val="tx1"/>
                </a:solidFill>
                <a:latin typeface="Arial" charset="0"/>
              </a:defRPr>
            </a:lvl5pPr>
            <a:lvl6pPr marL="2514600" indent="-228600" eaLnBrk="0" fontAlgn="base" hangingPunct="0">
              <a:spcBef>
                <a:spcPct val="0"/>
              </a:spcBef>
              <a:spcAft>
                <a:spcPct val="0"/>
              </a:spcAft>
              <a:defRPr sz="2200">
                <a:solidFill>
                  <a:schemeClr val="tx1"/>
                </a:solidFill>
                <a:latin typeface="Arial" charset="0"/>
              </a:defRPr>
            </a:lvl6pPr>
            <a:lvl7pPr marL="2971800" indent="-228600" eaLnBrk="0" fontAlgn="base" hangingPunct="0">
              <a:spcBef>
                <a:spcPct val="0"/>
              </a:spcBef>
              <a:spcAft>
                <a:spcPct val="0"/>
              </a:spcAft>
              <a:defRPr sz="2200">
                <a:solidFill>
                  <a:schemeClr val="tx1"/>
                </a:solidFill>
                <a:latin typeface="Arial" charset="0"/>
              </a:defRPr>
            </a:lvl7pPr>
            <a:lvl8pPr marL="3429000" indent="-228600" eaLnBrk="0" fontAlgn="base" hangingPunct="0">
              <a:spcBef>
                <a:spcPct val="0"/>
              </a:spcBef>
              <a:spcAft>
                <a:spcPct val="0"/>
              </a:spcAft>
              <a:defRPr sz="2200">
                <a:solidFill>
                  <a:schemeClr val="tx1"/>
                </a:solidFill>
                <a:latin typeface="Arial" charset="0"/>
              </a:defRPr>
            </a:lvl8pPr>
            <a:lvl9pPr marL="3886200" indent="-228600" eaLnBrk="0" fontAlgn="base" hangingPunct="0">
              <a:spcBef>
                <a:spcPct val="0"/>
              </a:spcBef>
              <a:spcAft>
                <a:spcPct val="0"/>
              </a:spcAft>
              <a:defRPr sz="2200">
                <a:solidFill>
                  <a:schemeClr val="tx1"/>
                </a:solidFill>
                <a:latin typeface="Arial" charset="0"/>
              </a:defRPr>
            </a:lvl9pPr>
          </a:lstStyle>
          <a:p>
            <a:pPr eaLnBrk="1" hangingPunct="1"/>
            <a:fld id="{FBBAE181-011A-42DE-B96B-556D36D4FE92}" type="slidenum">
              <a:rPr lang="en-US" sz="1400" b="1">
                <a:latin typeface="Copperplate Gothic Bold" pitchFamily="34" charset="0"/>
              </a:rPr>
              <a:pPr eaLnBrk="1" hangingPunct="1"/>
              <a:t>4</a:t>
            </a:fld>
            <a:endParaRPr lang="en-US" sz="1400" b="1">
              <a:latin typeface="Copperplate Gothic Bold" pitchFamily="34" charset="0"/>
            </a:endParaRPr>
          </a:p>
        </p:txBody>
      </p:sp>
      <p:pic>
        <p:nvPicPr>
          <p:cNvPr id="35" name="Picture 34"/>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70614" y="1809750"/>
            <a:ext cx="3686175" cy="421005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36" name="Picture 35"/>
          <p:cNvPicPr/>
          <p:nvPr/>
        </p:nvPicPr>
        <p:blipFill>
          <a:blip r:embed="rId5">
            <a:extLst>
              <a:ext uri="{28A0092B-C50C-407E-A947-70E740481C1C}">
                <a14:useLocalDpi xmlns:a14="http://schemas.microsoft.com/office/drawing/2010/main" val="0"/>
              </a:ext>
            </a:extLst>
          </a:blip>
          <a:srcRect/>
          <a:stretch>
            <a:fillRect/>
          </a:stretch>
        </p:blipFill>
        <p:spPr bwMode="auto">
          <a:xfrm>
            <a:off x="1419225" y="6170610"/>
            <a:ext cx="1728788" cy="457200"/>
          </a:xfrm>
          <a:prstGeom prst="rect">
            <a:avLst/>
          </a:prstGeom>
          <a:noFill/>
          <a:ln>
            <a:noFill/>
          </a:ln>
        </p:spPr>
      </p:pic>
      <p:pic>
        <p:nvPicPr>
          <p:cNvPr id="37" name="Picture 36"/>
          <p:cNvPicPr/>
          <p:nvPr/>
        </p:nvPicPr>
        <p:blipFill>
          <a:blip r:embed="rId6">
            <a:extLst>
              <a:ext uri="{28A0092B-C50C-407E-A947-70E740481C1C}">
                <a14:useLocalDpi xmlns:a14="http://schemas.microsoft.com/office/drawing/2010/main" val="0"/>
              </a:ext>
            </a:extLst>
          </a:blip>
          <a:srcRect/>
          <a:stretch>
            <a:fillRect/>
          </a:stretch>
        </p:blipFill>
        <p:spPr bwMode="auto">
          <a:xfrm>
            <a:off x="570819" y="6170610"/>
            <a:ext cx="582386" cy="457201"/>
          </a:xfrm>
          <a:prstGeom prst="rect">
            <a:avLst/>
          </a:prstGeom>
          <a:noFill/>
          <a:ln>
            <a:noFill/>
          </a:ln>
        </p:spPr>
      </p:pic>
      <p:pic>
        <p:nvPicPr>
          <p:cNvPr id="23587" name="Picture 3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8669000" y="1371600"/>
            <a:ext cx="5505450" cy="39814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 name="Picture 39"/>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3079756" y="3048001"/>
            <a:ext cx="3490231" cy="3351209"/>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3705485937"/>
      </p:ext>
    </p:extLst>
  </p:cSld>
  <p:clrMapOvr>
    <a:masterClrMapping/>
  </p:clrMapOvr>
  <p:transition spd="med">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p:cNvSpPr txBox="1"/>
          <p:nvPr/>
        </p:nvSpPr>
        <p:spPr>
          <a:xfrm>
            <a:off x="18288000" y="0"/>
            <a:ext cx="9144000" cy="1077913"/>
          </a:xfrm>
          <a:prstGeom prst="rect">
            <a:avLst/>
          </a:prstGeom>
          <a:gradFill flip="none" rotWithShape="1">
            <a:gsLst>
              <a:gs pos="0">
                <a:srgbClr val="2E5C8E">
                  <a:shade val="30000"/>
                  <a:satMod val="115000"/>
                </a:srgbClr>
              </a:gs>
              <a:gs pos="50000">
                <a:srgbClr val="2E5C8E">
                  <a:shade val="67500"/>
                  <a:satMod val="115000"/>
                </a:srgbClr>
              </a:gs>
              <a:gs pos="100000">
                <a:srgbClr val="2E5C8E">
                  <a:shade val="100000"/>
                  <a:satMod val="115000"/>
                </a:srgbClr>
              </a:gs>
            </a:gsLst>
            <a:lin ang="5400000" scaled="1"/>
            <a:tileRect/>
          </a:gradFill>
          <a:ln>
            <a:noFill/>
          </a:ln>
        </p:spPr>
        <p:txBody>
          <a:bodyPr anchor="ctr">
            <a:spAutoFit/>
          </a:bodyPr>
          <a:lstStyle/>
          <a:p>
            <a:pPr algn="ctr">
              <a:defRPr/>
            </a:pPr>
            <a:r>
              <a:rPr lang="en-US" sz="1800" dirty="0">
                <a:effectLst>
                  <a:outerShdw blurRad="38100" dist="38100" dir="2700000" algn="tl">
                    <a:srgbClr val="000000">
                      <a:alpha val="43137"/>
                    </a:srgbClr>
                  </a:outerShdw>
                </a:effectLst>
                <a:latin typeface="Copperplate Gothic Bold" pitchFamily="34" charset="0"/>
              </a:rPr>
              <a:t>Saint Vincent Health Center</a:t>
            </a:r>
          </a:p>
          <a:p>
            <a:pPr algn="ctr">
              <a:defRPr/>
            </a:pPr>
            <a:r>
              <a:rPr lang="en-US" sz="1600" dirty="0">
                <a:effectLst>
                  <a:outerShdw blurRad="38100" dist="38100" dir="2700000" algn="tl">
                    <a:srgbClr val="000000">
                      <a:alpha val="43137"/>
                    </a:srgbClr>
                  </a:outerShdw>
                </a:effectLst>
                <a:latin typeface="Copperplate Gothic Bold" pitchFamily="34" charset="0"/>
              </a:rPr>
              <a:t>New Addition Building</a:t>
            </a:r>
          </a:p>
          <a:p>
            <a:pPr algn="ctr">
              <a:defRPr/>
            </a:pPr>
            <a:r>
              <a:rPr lang="en-US" sz="1200" dirty="0">
                <a:effectLst>
                  <a:outerShdw blurRad="38100" dist="38100" dir="2700000" algn="tl">
                    <a:srgbClr val="000000">
                      <a:alpha val="43137"/>
                    </a:srgbClr>
                  </a:outerShdw>
                </a:effectLst>
                <a:latin typeface="Copperplate Gothic Bold" pitchFamily="34" charset="0"/>
              </a:rPr>
              <a:t>Erie, PA</a:t>
            </a:r>
          </a:p>
          <a:p>
            <a:pPr algn="ctr">
              <a:defRPr/>
            </a:pPr>
            <a:endParaRPr lang="en-US" sz="800" dirty="0" smtClean="0">
              <a:effectLst>
                <a:outerShdw blurRad="38100" dist="38100" dir="2700000" algn="tl">
                  <a:srgbClr val="000000">
                    <a:alpha val="43137"/>
                  </a:srgbClr>
                </a:outerShdw>
              </a:effectLst>
              <a:latin typeface="Copperplate Gothic Bold" pitchFamily="34" charset="0"/>
            </a:endParaRPr>
          </a:p>
          <a:p>
            <a:pPr algn="ctr">
              <a:defRPr/>
            </a:pPr>
            <a:r>
              <a:rPr lang="en-US" sz="1000" dirty="0" smtClean="0">
                <a:effectLst>
                  <a:outerShdw blurRad="38100" dist="38100" dir="2700000" algn="tl">
                    <a:srgbClr val="000000">
                      <a:alpha val="43137"/>
                    </a:srgbClr>
                  </a:outerShdw>
                </a:effectLst>
                <a:latin typeface="Copperplate Gothic Bold" pitchFamily="34" charset="0"/>
              </a:rPr>
              <a:t>TYLER JAGGI | CONSTRUCTION MANAGEMENT</a:t>
            </a:r>
            <a:endParaRPr lang="en-US" sz="1000" dirty="0">
              <a:effectLst>
                <a:outerShdw blurRad="38100" dist="38100" dir="2700000" algn="tl">
                  <a:srgbClr val="000000">
                    <a:alpha val="43137"/>
                  </a:srgbClr>
                </a:outerShdw>
              </a:effectLst>
              <a:latin typeface="Copperplate Gothic Bold" pitchFamily="34" charset="0"/>
            </a:endParaRPr>
          </a:p>
        </p:txBody>
      </p:sp>
      <p:sp>
        <p:nvSpPr>
          <p:cNvPr id="17" name="TextBox 16"/>
          <p:cNvSpPr txBox="1"/>
          <p:nvPr/>
        </p:nvSpPr>
        <p:spPr>
          <a:xfrm>
            <a:off x="9144000" y="0"/>
            <a:ext cx="9144000" cy="1077913"/>
          </a:xfrm>
          <a:prstGeom prst="rect">
            <a:avLst/>
          </a:prstGeom>
          <a:gradFill flip="none" rotWithShape="1">
            <a:gsLst>
              <a:gs pos="0">
                <a:schemeClr val="bg1">
                  <a:lumMod val="65000"/>
                  <a:lumOff val="35000"/>
                  <a:shade val="30000"/>
                  <a:satMod val="115000"/>
                </a:schemeClr>
              </a:gs>
              <a:gs pos="50000">
                <a:schemeClr val="bg1">
                  <a:lumMod val="65000"/>
                  <a:lumOff val="35000"/>
                  <a:shade val="67500"/>
                  <a:satMod val="115000"/>
                </a:schemeClr>
              </a:gs>
              <a:gs pos="100000">
                <a:schemeClr val="bg1">
                  <a:lumMod val="65000"/>
                  <a:lumOff val="35000"/>
                  <a:shade val="100000"/>
                  <a:satMod val="115000"/>
                </a:schemeClr>
              </a:gs>
            </a:gsLst>
            <a:lin ang="5400000" scaled="1"/>
            <a:tileRect/>
          </a:gradFill>
          <a:ln>
            <a:noFill/>
          </a:ln>
        </p:spPr>
        <p:txBody>
          <a:bodyPr anchor="ctr">
            <a:spAutoFit/>
          </a:bodyPr>
          <a:lstStyle/>
          <a:p>
            <a:pPr algn="ctr">
              <a:defRPr/>
            </a:pPr>
            <a:endParaRPr lang="en-US" sz="1000" dirty="0">
              <a:latin typeface="Copperplate Gothic Bold" pitchFamily="34" charset="0"/>
            </a:endParaRPr>
          </a:p>
          <a:p>
            <a:pPr algn="ctr">
              <a:defRPr/>
            </a:pPr>
            <a:endParaRPr lang="en-US" sz="1000" dirty="0">
              <a:latin typeface="Copperplate Gothic Bold" pitchFamily="34" charset="0"/>
            </a:endParaRPr>
          </a:p>
          <a:p>
            <a:pPr algn="ctr">
              <a:defRPr/>
            </a:pPr>
            <a:r>
              <a:rPr lang="en-US" sz="2400" b="1" dirty="0" smtClean="0">
                <a:effectLst>
                  <a:outerShdw blurRad="38100" dist="38100" dir="2700000" algn="tl">
                    <a:srgbClr val="000000">
                      <a:alpha val="43137"/>
                    </a:srgbClr>
                  </a:outerShdw>
                </a:effectLst>
                <a:latin typeface="Copperplate Gothic Bold" pitchFamily="34" charset="0"/>
              </a:rPr>
              <a:t>SITE PLANS</a:t>
            </a:r>
            <a:endParaRPr lang="en-US" sz="2400" b="1" dirty="0">
              <a:effectLst>
                <a:outerShdw blurRad="38100" dist="38100" dir="2700000" algn="tl">
                  <a:srgbClr val="000000">
                    <a:alpha val="43137"/>
                  </a:srgbClr>
                </a:outerShdw>
              </a:effectLst>
              <a:latin typeface="Copperplate Gothic Bold" pitchFamily="34" charset="0"/>
            </a:endParaRPr>
          </a:p>
          <a:p>
            <a:pPr algn="ctr">
              <a:defRPr/>
            </a:pPr>
            <a:endParaRPr lang="en-US" sz="1000" dirty="0">
              <a:latin typeface="Copperplate Gothic Bold" pitchFamily="34" charset="0"/>
            </a:endParaRPr>
          </a:p>
          <a:p>
            <a:pPr algn="ctr">
              <a:defRPr/>
            </a:pPr>
            <a:endParaRPr lang="en-US" sz="1000" dirty="0">
              <a:latin typeface="Copperplate Gothic Bold" pitchFamily="34" charset="0"/>
            </a:endParaRPr>
          </a:p>
        </p:txBody>
      </p:sp>
      <p:sp>
        <p:nvSpPr>
          <p:cNvPr id="6" name="TextBox 5"/>
          <p:cNvSpPr txBox="1"/>
          <p:nvPr/>
        </p:nvSpPr>
        <p:spPr>
          <a:xfrm>
            <a:off x="0" y="0"/>
            <a:ext cx="9144000" cy="1077913"/>
          </a:xfrm>
          <a:prstGeom prst="rect">
            <a:avLst/>
          </a:prstGeom>
          <a:gradFill flip="none" rotWithShape="1">
            <a:gsLst>
              <a:gs pos="0">
                <a:srgbClr val="2E5C8E">
                  <a:shade val="30000"/>
                  <a:satMod val="115000"/>
                </a:srgbClr>
              </a:gs>
              <a:gs pos="50000">
                <a:srgbClr val="2E5C8E">
                  <a:shade val="67500"/>
                  <a:satMod val="115000"/>
                </a:srgbClr>
              </a:gs>
              <a:gs pos="100000">
                <a:srgbClr val="2E5C8E">
                  <a:shade val="100000"/>
                  <a:satMod val="115000"/>
                </a:srgbClr>
              </a:gs>
            </a:gsLst>
            <a:lin ang="5400000" scaled="1"/>
            <a:tileRect/>
          </a:gradFill>
          <a:ln>
            <a:noFill/>
          </a:ln>
        </p:spPr>
        <p:txBody>
          <a:bodyPr anchor="ctr">
            <a:spAutoFit/>
          </a:bodyPr>
          <a:lstStyle/>
          <a:p>
            <a:pPr algn="ctr">
              <a:defRPr/>
            </a:pPr>
            <a:r>
              <a:rPr lang="en-US" sz="1800" dirty="0" smtClean="0">
                <a:effectLst>
                  <a:outerShdw blurRad="38100" dist="38100" dir="2700000" algn="tl">
                    <a:srgbClr val="000000">
                      <a:alpha val="43137"/>
                    </a:srgbClr>
                  </a:outerShdw>
                </a:effectLst>
                <a:latin typeface="Copperplate Gothic Bold" pitchFamily="34" charset="0"/>
              </a:rPr>
              <a:t>Saint Vincent Health Center</a:t>
            </a:r>
            <a:endParaRPr lang="en-US" sz="1800" dirty="0">
              <a:effectLst>
                <a:outerShdw blurRad="38100" dist="38100" dir="2700000" algn="tl">
                  <a:srgbClr val="000000">
                    <a:alpha val="43137"/>
                  </a:srgbClr>
                </a:outerShdw>
              </a:effectLst>
              <a:latin typeface="Copperplate Gothic Bold" pitchFamily="34" charset="0"/>
            </a:endParaRPr>
          </a:p>
          <a:p>
            <a:pPr algn="ctr">
              <a:defRPr/>
            </a:pPr>
            <a:r>
              <a:rPr lang="en-US" sz="1600" dirty="0" smtClean="0">
                <a:effectLst>
                  <a:outerShdw blurRad="38100" dist="38100" dir="2700000" algn="tl">
                    <a:srgbClr val="000000">
                      <a:alpha val="43137"/>
                    </a:srgbClr>
                  </a:outerShdw>
                </a:effectLst>
                <a:latin typeface="Copperplate Gothic Bold" pitchFamily="34" charset="0"/>
              </a:rPr>
              <a:t>New Addition Building</a:t>
            </a:r>
            <a:endParaRPr lang="en-US" sz="1600" dirty="0">
              <a:effectLst>
                <a:outerShdw blurRad="38100" dist="38100" dir="2700000" algn="tl">
                  <a:srgbClr val="000000">
                    <a:alpha val="43137"/>
                  </a:srgbClr>
                </a:outerShdw>
              </a:effectLst>
              <a:latin typeface="Copperplate Gothic Bold" pitchFamily="34" charset="0"/>
            </a:endParaRPr>
          </a:p>
          <a:p>
            <a:pPr algn="ctr">
              <a:defRPr/>
            </a:pPr>
            <a:r>
              <a:rPr lang="en-US" sz="1200" dirty="0" smtClean="0">
                <a:effectLst>
                  <a:outerShdw blurRad="38100" dist="38100" dir="2700000" algn="tl">
                    <a:srgbClr val="000000">
                      <a:alpha val="43137"/>
                    </a:srgbClr>
                  </a:outerShdw>
                </a:effectLst>
                <a:latin typeface="Copperplate Gothic Bold" pitchFamily="34" charset="0"/>
              </a:rPr>
              <a:t>Erie, PA</a:t>
            </a:r>
            <a:endParaRPr lang="en-US" sz="1200" dirty="0">
              <a:effectLst>
                <a:outerShdw blurRad="38100" dist="38100" dir="2700000" algn="tl">
                  <a:srgbClr val="000000">
                    <a:alpha val="43137"/>
                  </a:srgbClr>
                </a:outerShdw>
              </a:effectLst>
              <a:latin typeface="Copperplate Gothic Bold" pitchFamily="34" charset="0"/>
            </a:endParaRPr>
          </a:p>
          <a:p>
            <a:pPr algn="ctr">
              <a:defRPr/>
            </a:pPr>
            <a:endParaRPr lang="en-US" sz="800" dirty="0">
              <a:effectLst>
                <a:outerShdw blurRad="38100" dist="38100" dir="2700000" algn="tl">
                  <a:srgbClr val="000000">
                    <a:alpha val="43137"/>
                  </a:srgbClr>
                </a:outerShdw>
              </a:effectLst>
              <a:latin typeface="Copperplate Gothic Bold" pitchFamily="34" charset="0"/>
            </a:endParaRPr>
          </a:p>
          <a:p>
            <a:pPr algn="ctr">
              <a:defRPr/>
            </a:pPr>
            <a:r>
              <a:rPr lang="en-US" sz="1000" dirty="0" smtClean="0">
                <a:effectLst>
                  <a:outerShdw blurRad="38100" dist="38100" dir="2700000" algn="tl">
                    <a:srgbClr val="000000">
                      <a:alpha val="43137"/>
                    </a:srgbClr>
                  </a:outerShdw>
                </a:effectLst>
                <a:latin typeface="Copperplate Gothic Bold" pitchFamily="34" charset="0"/>
              </a:rPr>
              <a:t>Tyler </a:t>
            </a:r>
            <a:r>
              <a:rPr lang="en-US" sz="1000" dirty="0" err="1" smtClean="0">
                <a:effectLst>
                  <a:outerShdw blurRad="38100" dist="38100" dir="2700000" algn="tl">
                    <a:srgbClr val="000000">
                      <a:alpha val="43137"/>
                    </a:srgbClr>
                  </a:outerShdw>
                </a:effectLst>
                <a:latin typeface="Copperplate Gothic Bold" pitchFamily="34" charset="0"/>
              </a:rPr>
              <a:t>jaggi</a:t>
            </a:r>
            <a:r>
              <a:rPr lang="en-US" sz="1000" dirty="0" smtClean="0">
                <a:effectLst>
                  <a:outerShdw blurRad="38100" dist="38100" dir="2700000" algn="tl">
                    <a:srgbClr val="000000">
                      <a:alpha val="43137"/>
                    </a:srgbClr>
                  </a:outerShdw>
                </a:effectLst>
                <a:latin typeface="Copperplate Gothic Bold" pitchFamily="34" charset="0"/>
              </a:rPr>
              <a:t> | </a:t>
            </a:r>
            <a:r>
              <a:rPr lang="en-US" sz="1000" dirty="0">
                <a:effectLst>
                  <a:outerShdw blurRad="38100" dist="38100" dir="2700000" algn="tl">
                    <a:srgbClr val="000000">
                      <a:alpha val="43137"/>
                    </a:srgbClr>
                  </a:outerShdw>
                </a:effectLst>
                <a:latin typeface="Copperplate Gothic Bold" pitchFamily="34" charset="0"/>
              </a:rPr>
              <a:t>CONSTRUCTION MANAGEMENT</a:t>
            </a:r>
          </a:p>
        </p:txBody>
      </p:sp>
      <p:sp>
        <p:nvSpPr>
          <p:cNvPr id="4" name="TextBox 3"/>
          <p:cNvSpPr txBox="1"/>
          <p:nvPr/>
        </p:nvSpPr>
        <p:spPr>
          <a:xfrm>
            <a:off x="0" y="1058863"/>
            <a:ext cx="3810000" cy="5899692"/>
          </a:xfrm>
          <a:prstGeom prst="rect">
            <a:avLst/>
          </a:prstGeom>
          <a:solidFill>
            <a:schemeClr val="bg1"/>
          </a:solidFill>
          <a:ln>
            <a:noFill/>
          </a:ln>
        </p:spPr>
        <p:txBody>
          <a:bodyPr wrap="square">
            <a:spAutoFit/>
          </a:bodyPr>
          <a:lstStyle/>
          <a:p>
            <a:pPr>
              <a:defRPr/>
            </a:pPr>
            <a:endParaRPr lang="en-US" sz="1200" dirty="0">
              <a:latin typeface="Copperplate Gothic Bold" pitchFamily="34" charset="0"/>
            </a:endParaRPr>
          </a:p>
          <a:p>
            <a:pPr>
              <a:defRPr/>
            </a:pPr>
            <a:r>
              <a:rPr lang="en-US" sz="1200" dirty="0">
                <a:effectLst>
                  <a:outerShdw blurRad="38100" dist="38100" dir="2700000" algn="tl">
                    <a:srgbClr val="000000">
                      <a:alpha val="43137"/>
                    </a:srgbClr>
                  </a:outerShdw>
                </a:effectLst>
                <a:latin typeface="Copperplate Gothic Bold" pitchFamily="34" charset="0"/>
              </a:rPr>
              <a:t>PRESENTATION OUTLINE:</a:t>
            </a:r>
          </a:p>
          <a:p>
            <a:pPr>
              <a:defRPr/>
            </a:pPr>
            <a:endParaRPr lang="en-US" sz="800" dirty="0">
              <a:latin typeface="Copperplate Gothic Bold" pitchFamily="34" charset="0"/>
            </a:endParaRPr>
          </a:p>
          <a:p>
            <a:pPr marL="857250" lvl="1" indent="-400050">
              <a:lnSpc>
                <a:spcPct val="150000"/>
              </a:lnSpc>
              <a:buFont typeface="+mj-lt"/>
              <a:buAutoNum type="romanUcPeriod"/>
              <a:defRPr/>
            </a:pPr>
            <a:r>
              <a:rPr lang="en-US" sz="1000" dirty="0">
                <a:latin typeface="Copperplate Gothic Bold" pitchFamily="34" charset="0"/>
              </a:rPr>
              <a:t>PROJECT BACKGROUND</a:t>
            </a:r>
          </a:p>
          <a:p>
            <a:pPr marL="857250" lvl="1" indent="-400050">
              <a:lnSpc>
                <a:spcPct val="150000"/>
              </a:lnSpc>
              <a:buFont typeface="+mj-lt"/>
              <a:buAutoNum type="romanUcPeriod"/>
              <a:defRPr/>
            </a:pPr>
            <a:r>
              <a:rPr lang="en-US" sz="1000" dirty="0">
                <a:solidFill>
                  <a:schemeClr val="bg1">
                    <a:lumMod val="50000"/>
                    <a:lumOff val="50000"/>
                  </a:schemeClr>
                </a:solidFill>
                <a:latin typeface="Copperplate Gothic Bold" pitchFamily="34" charset="0"/>
              </a:rPr>
              <a:t>ANALYSIS #1: </a:t>
            </a:r>
            <a:r>
              <a:rPr lang="en-US" sz="1000" dirty="0" smtClean="0">
                <a:solidFill>
                  <a:schemeClr val="bg1">
                    <a:lumMod val="50000"/>
                    <a:lumOff val="50000"/>
                  </a:schemeClr>
                </a:solidFill>
                <a:latin typeface="Copperplate Gothic Bold" pitchFamily="34" charset="0"/>
              </a:rPr>
              <a:t>Re-Sequencing Phasing</a:t>
            </a:r>
            <a:endParaRPr lang="en-US" sz="1000" dirty="0">
              <a:solidFill>
                <a:schemeClr val="bg1">
                  <a:lumMod val="50000"/>
                  <a:lumOff val="50000"/>
                </a:schemeClr>
              </a:solidFill>
              <a:latin typeface="Copperplate Gothic Bold" pitchFamily="34" charset="0"/>
            </a:endParaRPr>
          </a:p>
          <a:p>
            <a:pPr marL="1314450" lvl="2" indent="-400050">
              <a:lnSpc>
                <a:spcPct val="150000"/>
              </a:lnSpc>
              <a:buFont typeface="+mj-lt"/>
              <a:buAutoNum type="romanUcPeriod"/>
              <a:defRPr/>
            </a:pPr>
            <a:r>
              <a:rPr lang="en-US" sz="1000" dirty="0" smtClean="0">
                <a:solidFill>
                  <a:schemeClr val="bg1">
                    <a:lumMod val="50000"/>
                    <a:lumOff val="50000"/>
                  </a:schemeClr>
                </a:solidFill>
                <a:latin typeface="Copperplate Gothic Bold" pitchFamily="34" charset="0"/>
              </a:rPr>
              <a:t>Background</a:t>
            </a:r>
            <a:endParaRPr lang="en-US" sz="1000" dirty="0">
              <a:solidFill>
                <a:schemeClr val="bg1">
                  <a:lumMod val="50000"/>
                  <a:lumOff val="50000"/>
                </a:schemeClr>
              </a:solidFill>
              <a:latin typeface="Copperplate Gothic Bold" pitchFamily="34" charset="0"/>
            </a:endParaRPr>
          </a:p>
          <a:p>
            <a:pPr marL="1314450" lvl="2" indent="-400050">
              <a:lnSpc>
                <a:spcPct val="150000"/>
              </a:lnSpc>
              <a:buFont typeface="+mj-lt"/>
              <a:buAutoNum type="romanUcPeriod"/>
              <a:defRPr/>
            </a:pPr>
            <a:r>
              <a:rPr lang="en-US" sz="1000" dirty="0" smtClean="0">
                <a:solidFill>
                  <a:schemeClr val="bg1">
                    <a:lumMod val="50000"/>
                    <a:lumOff val="50000"/>
                  </a:schemeClr>
                </a:solidFill>
                <a:latin typeface="Copperplate Gothic Bold" pitchFamily="34" charset="0"/>
              </a:rPr>
              <a:t>Case Findings</a:t>
            </a:r>
            <a:endParaRPr lang="en-US" sz="1000" dirty="0">
              <a:solidFill>
                <a:schemeClr val="bg1">
                  <a:lumMod val="50000"/>
                  <a:lumOff val="50000"/>
                </a:schemeClr>
              </a:solidFill>
              <a:latin typeface="Copperplate Gothic Bold" pitchFamily="34" charset="0"/>
            </a:endParaRPr>
          </a:p>
          <a:p>
            <a:pPr marL="1314450" lvl="2" indent="-400050">
              <a:lnSpc>
                <a:spcPct val="150000"/>
              </a:lnSpc>
              <a:buFont typeface="+mj-lt"/>
              <a:buAutoNum type="romanUcPeriod"/>
              <a:defRPr/>
            </a:pPr>
            <a:r>
              <a:rPr lang="en-US" sz="1000" dirty="0" smtClean="0">
                <a:solidFill>
                  <a:schemeClr val="bg1">
                    <a:lumMod val="50000"/>
                    <a:lumOff val="50000"/>
                  </a:schemeClr>
                </a:solidFill>
                <a:latin typeface="Copperplate Gothic Bold" pitchFamily="34" charset="0"/>
              </a:rPr>
              <a:t>Recommendations</a:t>
            </a:r>
            <a:endParaRPr lang="en-US" sz="1000" dirty="0">
              <a:solidFill>
                <a:schemeClr val="bg1">
                  <a:lumMod val="50000"/>
                  <a:lumOff val="50000"/>
                </a:schemeClr>
              </a:solidFill>
              <a:latin typeface="Copperplate Gothic Bold" pitchFamily="34" charset="0"/>
            </a:endParaRPr>
          </a:p>
          <a:p>
            <a:pPr marL="857250" lvl="1" indent="-400050">
              <a:lnSpc>
                <a:spcPct val="150000"/>
              </a:lnSpc>
              <a:buFont typeface="+mj-lt"/>
              <a:buAutoNum type="romanUcPeriod"/>
              <a:defRPr/>
            </a:pPr>
            <a:r>
              <a:rPr lang="en-US" sz="1000" dirty="0">
                <a:solidFill>
                  <a:schemeClr val="bg1">
                    <a:lumMod val="50000"/>
                    <a:lumOff val="50000"/>
                  </a:schemeClr>
                </a:solidFill>
                <a:latin typeface="Copperplate Gothic Bold" pitchFamily="34" charset="0"/>
              </a:rPr>
              <a:t>ANALYSIS #2: Precast Façade</a:t>
            </a:r>
          </a:p>
          <a:p>
            <a:pPr marL="1314450" lvl="2" indent="-400050">
              <a:lnSpc>
                <a:spcPct val="150000"/>
              </a:lnSpc>
              <a:buFont typeface="+mj-lt"/>
              <a:buAutoNum type="romanUcPeriod"/>
              <a:defRPr/>
            </a:pPr>
            <a:r>
              <a:rPr lang="en-US" sz="1000" dirty="0">
                <a:solidFill>
                  <a:schemeClr val="bg1">
                    <a:lumMod val="50000"/>
                    <a:lumOff val="50000"/>
                  </a:schemeClr>
                </a:solidFill>
                <a:latin typeface="Copperplate Gothic Bold" pitchFamily="34" charset="0"/>
              </a:rPr>
              <a:t>Design</a:t>
            </a:r>
          </a:p>
          <a:p>
            <a:pPr marL="1314450" lvl="2" indent="-400050">
              <a:lnSpc>
                <a:spcPct val="150000"/>
              </a:lnSpc>
              <a:buFont typeface="+mj-lt"/>
              <a:buAutoNum type="romanUcPeriod"/>
              <a:defRPr/>
            </a:pPr>
            <a:r>
              <a:rPr lang="en-US" sz="1000" dirty="0">
                <a:solidFill>
                  <a:schemeClr val="bg1">
                    <a:lumMod val="50000"/>
                    <a:lumOff val="50000"/>
                  </a:schemeClr>
                </a:solidFill>
                <a:latin typeface="Copperplate Gothic Bold" pitchFamily="34" charset="0"/>
              </a:rPr>
              <a:t>Structural Impact</a:t>
            </a:r>
          </a:p>
          <a:p>
            <a:pPr marL="1314450" lvl="2" indent="-400050">
              <a:lnSpc>
                <a:spcPct val="150000"/>
              </a:lnSpc>
              <a:buFont typeface="+mj-lt"/>
              <a:buAutoNum type="romanUcPeriod"/>
              <a:defRPr/>
            </a:pPr>
            <a:r>
              <a:rPr lang="en-US" sz="1000" dirty="0">
                <a:solidFill>
                  <a:schemeClr val="bg1">
                    <a:lumMod val="50000"/>
                    <a:lumOff val="50000"/>
                  </a:schemeClr>
                </a:solidFill>
                <a:latin typeface="Copperplate Gothic Bold" pitchFamily="34" charset="0"/>
              </a:rPr>
              <a:t>Schedule/Cost Impact</a:t>
            </a:r>
          </a:p>
          <a:p>
            <a:pPr marL="1314450" lvl="2" indent="-400050">
              <a:lnSpc>
                <a:spcPct val="150000"/>
              </a:lnSpc>
              <a:buFont typeface="+mj-lt"/>
              <a:buAutoNum type="romanUcPeriod"/>
              <a:defRPr/>
            </a:pPr>
            <a:r>
              <a:rPr lang="en-US" sz="1000" dirty="0" smtClean="0">
                <a:solidFill>
                  <a:schemeClr val="bg1">
                    <a:lumMod val="50000"/>
                    <a:lumOff val="50000"/>
                  </a:schemeClr>
                </a:solidFill>
                <a:latin typeface="Copperplate Gothic Bold" pitchFamily="34" charset="0"/>
              </a:rPr>
              <a:t>Project Impact</a:t>
            </a:r>
            <a:endParaRPr lang="en-US" sz="1000" dirty="0">
              <a:solidFill>
                <a:schemeClr val="bg1">
                  <a:lumMod val="50000"/>
                  <a:lumOff val="50000"/>
                </a:schemeClr>
              </a:solidFill>
              <a:latin typeface="Copperplate Gothic Bold" pitchFamily="34" charset="0"/>
            </a:endParaRPr>
          </a:p>
          <a:p>
            <a:pPr marL="1314450" lvl="2" indent="-400050">
              <a:lnSpc>
                <a:spcPct val="150000"/>
              </a:lnSpc>
              <a:buFont typeface="+mj-lt"/>
              <a:buAutoNum type="romanUcPeriod"/>
              <a:defRPr/>
            </a:pPr>
            <a:r>
              <a:rPr lang="en-US" sz="1000" dirty="0" smtClean="0">
                <a:solidFill>
                  <a:schemeClr val="bg1">
                    <a:lumMod val="50000"/>
                    <a:lumOff val="50000"/>
                  </a:schemeClr>
                </a:solidFill>
                <a:latin typeface="Copperplate Gothic Bold" pitchFamily="34" charset="0"/>
              </a:rPr>
              <a:t>The Choice</a:t>
            </a:r>
            <a:endParaRPr lang="en-US" sz="1000" dirty="0">
              <a:solidFill>
                <a:schemeClr val="bg1">
                  <a:lumMod val="50000"/>
                  <a:lumOff val="50000"/>
                </a:schemeClr>
              </a:solidFill>
              <a:latin typeface="Copperplate Gothic Bold" pitchFamily="34" charset="0"/>
            </a:endParaRPr>
          </a:p>
          <a:p>
            <a:pPr marL="857250" lvl="1" indent="-400050">
              <a:lnSpc>
                <a:spcPct val="150000"/>
              </a:lnSpc>
              <a:buFont typeface="+mj-lt"/>
              <a:buAutoNum type="romanUcPeriod"/>
              <a:defRPr/>
            </a:pPr>
            <a:r>
              <a:rPr lang="en-US" sz="1000" dirty="0">
                <a:solidFill>
                  <a:schemeClr val="bg1">
                    <a:lumMod val="50000"/>
                    <a:lumOff val="50000"/>
                  </a:schemeClr>
                </a:solidFill>
                <a:latin typeface="Copperplate Gothic Bold" pitchFamily="34" charset="0"/>
              </a:rPr>
              <a:t>ANALYSIS #3: </a:t>
            </a:r>
            <a:r>
              <a:rPr lang="en-US" sz="1000" dirty="0" smtClean="0">
                <a:solidFill>
                  <a:schemeClr val="bg1">
                    <a:lumMod val="50000"/>
                    <a:lumOff val="50000"/>
                  </a:schemeClr>
                </a:solidFill>
                <a:latin typeface="Copperplate Gothic Bold" pitchFamily="34" charset="0"/>
              </a:rPr>
              <a:t> BIM  Implementation </a:t>
            </a:r>
          </a:p>
          <a:p>
            <a:pPr marL="857250" lvl="1" indent="-400050">
              <a:lnSpc>
                <a:spcPct val="150000"/>
              </a:lnSpc>
              <a:buFont typeface="+mj-lt"/>
              <a:buAutoNum type="romanUcPeriod"/>
              <a:defRPr/>
            </a:pPr>
            <a:r>
              <a:rPr lang="en-US" sz="1000" dirty="0" smtClean="0">
                <a:solidFill>
                  <a:schemeClr val="bg1">
                    <a:lumMod val="50000"/>
                    <a:lumOff val="50000"/>
                  </a:schemeClr>
                </a:solidFill>
                <a:latin typeface="Copperplate Gothic Bold" pitchFamily="34" charset="0"/>
              </a:rPr>
              <a:t>ANALYSIS #4: ICRA Plan</a:t>
            </a:r>
          </a:p>
          <a:p>
            <a:pPr marL="1314450" lvl="2" indent="-400050">
              <a:lnSpc>
                <a:spcPct val="150000"/>
              </a:lnSpc>
              <a:buFont typeface="+mj-lt"/>
              <a:buAutoNum type="romanUcPeriod"/>
              <a:defRPr/>
            </a:pPr>
            <a:r>
              <a:rPr lang="en-US" sz="1000" dirty="0" smtClean="0">
                <a:solidFill>
                  <a:schemeClr val="bg1">
                    <a:lumMod val="50000"/>
                    <a:lumOff val="50000"/>
                  </a:schemeClr>
                </a:solidFill>
                <a:latin typeface="Copperplate Gothic Bold" pitchFamily="34" charset="0"/>
              </a:rPr>
              <a:t>ICRA Matrix</a:t>
            </a:r>
            <a:endParaRPr lang="en-US" sz="1000" dirty="0">
              <a:solidFill>
                <a:schemeClr val="bg1">
                  <a:lumMod val="50000"/>
                  <a:lumOff val="50000"/>
                </a:schemeClr>
              </a:solidFill>
              <a:latin typeface="Copperplate Gothic Bold" pitchFamily="34" charset="0"/>
            </a:endParaRPr>
          </a:p>
          <a:p>
            <a:pPr marL="1314450" lvl="2" indent="-400050">
              <a:lnSpc>
                <a:spcPct val="150000"/>
              </a:lnSpc>
              <a:buFont typeface="+mj-lt"/>
              <a:buAutoNum type="romanUcPeriod"/>
              <a:defRPr/>
            </a:pPr>
            <a:r>
              <a:rPr lang="en-US" sz="1000" dirty="0" smtClean="0">
                <a:solidFill>
                  <a:schemeClr val="bg1">
                    <a:lumMod val="50000"/>
                    <a:lumOff val="50000"/>
                  </a:schemeClr>
                </a:solidFill>
                <a:latin typeface="Copperplate Gothic Bold" pitchFamily="34" charset="0"/>
              </a:rPr>
              <a:t>Areas of Risk</a:t>
            </a:r>
          </a:p>
          <a:p>
            <a:pPr marL="1314450" lvl="2" indent="-400050">
              <a:lnSpc>
                <a:spcPct val="150000"/>
              </a:lnSpc>
              <a:buFont typeface="+mj-lt"/>
              <a:buAutoNum type="romanUcPeriod"/>
              <a:defRPr/>
            </a:pPr>
            <a:r>
              <a:rPr lang="en-US" sz="1000" dirty="0" smtClean="0">
                <a:solidFill>
                  <a:schemeClr val="bg1">
                    <a:lumMod val="50000"/>
                    <a:lumOff val="50000"/>
                  </a:schemeClr>
                </a:solidFill>
                <a:latin typeface="Copperplate Gothic Bold" pitchFamily="34" charset="0"/>
              </a:rPr>
              <a:t>Construction Precautions</a:t>
            </a:r>
            <a:endParaRPr lang="en-US" sz="1000" dirty="0">
              <a:solidFill>
                <a:schemeClr val="bg1">
                  <a:lumMod val="50000"/>
                  <a:lumOff val="50000"/>
                </a:schemeClr>
              </a:solidFill>
              <a:latin typeface="Copperplate Gothic Bold" pitchFamily="34" charset="0"/>
            </a:endParaRPr>
          </a:p>
          <a:p>
            <a:pPr marL="1314450" lvl="2" indent="-400050">
              <a:lnSpc>
                <a:spcPct val="150000"/>
              </a:lnSpc>
              <a:buFont typeface="+mj-lt"/>
              <a:buAutoNum type="romanUcPeriod"/>
              <a:defRPr/>
            </a:pPr>
            <a:r>
              <a:rPr lang="en-US" sz="1000" dirty="0" smtClean="0">
                <a:solidFill>
                  <a:schemeClr val="bg1">
                    <a:lumMod val="50000"/>
                    <a:lumOff val="50000"/>
                  </a:schemeClr>
                </a:solidFill>
                <a:latin typeface="Copperplate Gothic Bold" pitchFamily="34" charset="0"/>
              </a:rPr>
              <a:t>Mechanical Impact</a:t>
            </a:r>
          </a:p>
          <a:p>
            <a:pPr marL="857250" lvl="1" indent="-400050">
              <a:lnSpc>
                <a:spcPct val="150000"/>
              </a:lnSpc>
              <a:buFont typeface="+mj-lt"/>
              <a:buAutoNum type="romanUcPeriod"/>
              <a:defRPr/>
            </a:pPr>
            <a:r>
              <a:rPr lang="en-US" sz="1000" dirty="0" smtClean="0">
                <a:solidFill>
                  <a:schemeClr val="bg1">
                    <a:lumMod val="50000"/>
                    <a:lumOff val="50000"/>
                  </a:schemeClr>
                </a:solidFill>
                <a:latin typeface="Copperplate Gothic Bold" pitchFamily="34" charset="0"/>
              </a:rPr>
              <a:t>LESSONS </a:t>
            </a:r>
            <a:r>
              <a:rPr lang="en-US" sz="1000" dirty="0">
                <a:solidFill>
                  <a:schemeClr val="bg1">
                    <a:lumMod val="50000"/>
                    <a:lumOff val="50000"/>
                  </a:schemeClr>
                </a:solidFill>
                <a:latin typeface="Copperplate Gothic Bold" pitchFamily="34" charset="0"/>
              </a:rPr>
              <a:t>LEARNED</a:t>
            </a:r>
          </a:p>
          <a:p>
            <a:pPr marL="857250" lvl="1" indent="-400050">
              <a:lnSpc>
                <a:spcPct val="150000"/>
              </a:lnSpc>
              <a:buFont typeface="+mj-lt"/>
              <a:buAutoNum type="romanUcPeriod"/>
              <a:defRPr/>
            </a:pPr>
            <a:r>
              <a:rPr lang="en-US" sz="1000" dirty="0">
                <a:solidFill>
                  <a:schemeClr val="bg1">
                    <a:lumMod val="50000"/>
                    <a:lumOff val="50000"/>
                  </a:schemeClr>
                </a:solidFill>
                <a:latin typeface="Copperplate Gothic Bold" pitchFamily="34" charset="0"/>
              </a:rPr>
              <a:t>ACKNOWLEDGEMENTS </a:t>
            </a:r>
            <a:endParaRPr lang="en-US" sz="1400" dirty="0" smtClean="0">
              <a:solidFill>
                <a:schemeClr val="bg1">
                  <a:lumMod val="50000"/>
                  <a:lumOff val="50000"/>
                </a:schemeClr>
              </a:solidFill>
              <a:latin typeface="Copperplate Gothic Bold" pitchFamily="34" charset="0"/>
            </a:endParaRPr>
          </a:p>
          <a:p>
            <a:pPr marL="857250" lvl="1" indent="-400050">
              <a:lnSpc>
                <a:spcPct val="150000"/>
              </a:lnSpc>
              <a:buFont typeface="+mj-lt"/>
              <a:buAutoNum type="romanUcPeriod"/>
              <a:defRPr/>
            </a:pPr>
            <a:endParaRPr lang="en-US" sz="1400" dirty="0">
              <a:latin typeface="Copperplate Gothic Bold" pitchFamily="34" charset="0"/>
            </a:endParaRPr>
          </a:p>
          <a:p>
            <a:pPr marL="857250" lvl="1" indent="-400050">
              <a:lnSpc>
                <a:spcPct val="125000"/>
              </a:lnSpc>
              <a:defRPr/>
            </a:pPr>
            <a:endParaRPr lang="en-US" sz="1050" dirty="0">
              <a:latin typeface="Copperplate Gothic Bold" pitchFamily="34" charset="0"/>
            </a:endParaRPr>
          </a:p>
          <a:p>
            <a:pPr marL="857250" lvl="1" indent="-400050">
              <a:lnSpc>
                <a:spcPct val="125000"/>
              </a:lnSpc>
              <a:defRPr/>
            </a:pPr>
            <a:endParaRPr lang="en-US" sz="1050" dirty="0">
              <a:latin typeface="Copperplate Gothic Bold" pitchFamily="34" charset="0"/>
            </a:endParaRPr>
          </a:p>
          <a:p>
            <a:pPr marL="857250" lvl="1" indent="-400050">
              <a:lnSpc>
                <a:spcPct val="125000"/>
              </a:lnSpc>
              <a:defRPr/>
            </a:pPr>
            <a:endParaRPr lang="en-US" sz="1050" dirty="0">
              <a:latin typeface="Copperplate Gothic Bold" pitchFamily="34" charset="0"/>
            </a:endParaRPr>
          </a:p>
        </p:txBody>
      </p:sp>
      <p:cxnSp>
        <p:nvCxnSpPr>
          <p:cNvPr id="8" name="Straight Connector 7"/>
          <p:cNvCxnSpPr/>
          <p:nvPr/>
        </p:nvCxnSpPr>
        <p:spPr>
          <a:xfrm rot="5400000" flipH="1" flipV="1">
            <a:off x="914400" y="3962400"/>
            <a:ext cx="57912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0" y="1066800"/>
            <a:ext cx="27432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5400000" flipH="1" flipV="1">
            <a:off x="8610600" y="533400"/>
            <a:ext cx="10668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5400000" flipH="1" flipV="1">
            <a:off x="17754600" y="533400"/>
            <a:ext cx="10668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pic>
        <p:nvPicPr>
          <p:cNvPr id="23581" name="Picture 52" descr="penns state logo.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4800" y="228600"/>
            <a:ext cx="1114425" cy="593725"/>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23582" name="Picture 53" descr="penns state logo.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6012775" y="228600"/>
            <a:ext cx="1114425" cy="593725"/>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23584" name="TextBox 39"/>
          <p:cNvSpPr txBox="1">
            <a:spLocks noChangeArrowheads="1"/>
          </p:cNvSpPr>
          <p:nvPr/>
        </p:nvSpPr>
        <p:spPr bwMode="auto">
          <a:xfrm>
            <a:off x="26822400" y="6473825"/>
            <a:ext cx="457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200">
                <a:solidFill>
                  <a:schemeClr val="tx1"/>
                </a:solidFill>
                <a:latin typeface="Arial" charset="0"/>
              </a:defRPr>
            </a:lvl1pPr>
            <a:lvl2pPr marL="742950" indent="-285750" eaLnBrk="0" hangingPunct="0">
              <a:defRPr sz="2200">
                <a:solidFill>
                  <a:schemeClr val="tx1"/>
                </a:solidFill>
                <a:latin typeface="Arial" charset="0"/>
              </a:defRPr>
            </a:lvl2pPr>
            <a:lvl3pPr marL="1143000" indent="-228600" eaLnBrk="0" hangingPunct="0">
              <a:defRPr sz="2200">
                <a:solidFill>
                  <a:schemeClr val="tx1"/>
                </a:solidFill>
                <a:latin typeface="Arial" charset="0"/>
              </a:defRPr>
            </a:lvl3pPr>
            <a:lvl4pPr marL="1600200" indent="-228600" eaLnBrk="0" hangingPunct="0">
              <a:defRPr sz="2200">
                <a:solidFill>
                  <a:schemeClr val="tx1"/>
                </a:solidFill>
                <a:latin typeface="Arial" charset="0"/>
              </a:defRPr>
            </a:lvl4pPr>
            <a:lvl5pPr marL="2057400" indent="-228600" eaLnBrk="0" hangingPunct="0">
              <a:defRPr sz="2200">
                <a:solidFill>
                  <a:schemeClr val="tx1"/>
                </a:solidFill>
                <a:latin typeface="Arial" charset="0"/>
              </a:defRPr>
            </a:lvl5pPr>
            <a:lvl6pPr marL="2514600" indent="-228600" eaLnBrk="0" fontAlgn="base" hangingPunct="0">
              <a:spcBef>
                <a:spcPct val="0"/>
              </a:spcBef>
              <a:spcAft>
                <a:spcPct val="0"/>
              </a:spcAft>
              <a:defRPr sz="2200">
                <a:solidFill>
                  <a:schemeClr val="tx1"/>
                </a:solidFill>
                <a:latin typeface="Arial" charset="0"/>
              </a:defRPr>
            </a:lvl6pPr>
            <a:lvl7pPr marL="2971800" indent="-228600" eaLnBrk="0" fontAlgn="base" hangingPunct="0">
              <a:spcBef>
                <a:spcPct val="0"/>
              </a:spcBef>
              <a:spcAft>
                <a:spcPct val="0"/>
              </a:spcAft>
              <a:defRPr sz="2200">
                <a:solidFill>
                  <a:schemeClr val="tx1"/>
                </a:solidFill>
                <a:latin typeface="Arial" charset="0"/>
              </a:defRPr>
            </a:lvl7pPr>
            <a:lvl8pPr marL="3429000" indent="-228600" eaLnBrk="0" fontAlgn="base" hangingPunct="0">
              <a:spcBef>
                <a:spcPct val="0"/>
              </a:spcBef>
              <a:spcAft>
                <a:spcPct val="0"/>
              </a:spcAft>
              <a:defRPr sz="2200">
                <a:solidFill>
                  <a:schemeClr val="tx1"/>
                </a:solidFill>
                <a:latin typeface="Arial" charset="0"/>
              </a:defRPr>
            </a:lvl8pPr>
            <a:lvl9pPr marL="3886200" indent="-228600" eaLnBrk="0" fontAlgn="base" hangingPunct="0">
              <a:spcBef>
                <a:spcPct val="0"/>
              </a:spcBef>
              <a:spcAft>
                <a:spcPct val="0"/>
              </a:spcAft>
              <a:defRPr sz="2200">
                <a:solidFill>
                  <a:schemeClr val="tx1"/>
                </a:solidFill>
                <a:latin typeface="Arial" charset="0"/>
              </a:defRPr>
            </a:lvl9pPr>
          </a:lstStyle>
          <a:p>
            <a:pPr eaLnBrk="1" hangingPunct="1"/>
            <a:fld id="{FBBAE181-011A-42DE-B96B-556D36D4FE92}" type="slidenum">
              <a:rPr lang="en-US" sz="1400" b="1">
                <a:latin typeface="Copperplate Gothic Bold" pitchFamily="34" charset="0"/>
              </a:rPr>
              <a:pPr eaLnBrk="1" hangingPunct="1"/>
              <a:t>40</a:t>
            </a:fld>
            <a:endParaRPr lang="en-US" sz="1400" b="1">
              <a:latin typeface="Copperplate Gothic Bold" pitchFamily="34" charset="0"/>
            </a:endParaRPr>
          </a:p>
        </p:txBody>
      </p:sp>
      <p:pic>
        <p:nvPicPr>
          <p:cNvPr id="36" name="Picture 35"/>
          <p:cNvPicPr/>
          <p:nvPr/>
        </p:nvPicPr>
        <p:blipFill>
          <a:blip r:embed="rId4">
            <a:extLst>
              <a:ext uri="{28A0092B-C50C-407E-A947-70E740481C1C}">
                <a14:useLocalDpi xmlns:a14="http://schemas.microsoft.com/office/drawing/2010/main" val="0"/>
              </a:ext>
            </a:extLst>
          </a:blip>
          <a:srcRect/>
          <a:stretch>
            <a:fillRect/>
          </a:stretch>
        </p:blipFill>
        <p:spPr bwMode="auto">
          <a:xfrm>
            <a:off x="1419225" y="6170610"/>
            <a:ext cx="1728788" cy="457200"/>
          </a:xfrm>
          <a:prstGeom prst="rect">
            <a:avLst/>
          </a:prstGeom>
          <a:noFill/>
          <a:ln>
            <a:noFill/>
          </a:ln>
        </p:spPr>
      </p:pic>
      <p:pic>
        <p:nvPicPr>
          <p:cNvPr id="37" name="Picture 36"/>
          <p:cNvPicPr/>
          <p:nvPr/>
        </p:nvPicPr>
        <p:blipFill>
          <a:blip r:embed="rId5">
            <a:extLst>
              <a:ext uri="{28A0092B-C50C-407E-A947-70E740481C1C}">
                <a14:useLocalDpi xmlns:a14="http://schemas.microsoft.com/office/drawing/2010/main" val="0"/>
              </a:ext>
            </a:extLst>
          </a:blip>
          <a:srcRect/>
          <a:stretch>
            <a:fillRect/>
          </a:stretch>
        </p:blipFill>
        <p:spPr bwMode="auto">
          <a:xfrm>
            <a:off x="570819" y="6170610"/>
            <a:ext cx="582386" cy="457201"/>
          </a:xfrm>
          <a:prstGeom prst="rect">
            <a:avLst/>
          </a:prstGeom>
          <a:noFill/>
          <a:ln>
            <a:noFill/>
          </a:ln>
        </p:spPr>
      </p:pic>
      <p:pic>
        <p:nvPicPr>
          <p:cNvPr id="28674"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140487" y="1252536"/>
            <a:ext cx="7391400" cy="5419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675"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134600" y="1370284"/>
            <a:ext cx="7600950" cy="5276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87548967"/>
      </p:ext>
    </p:extLst>
  </p:cSld>
  <p:clrMapOvr>
    <a:masterClrMapping/>
  </p:clrMapOvr>
  <p:transition spd="med">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p:cNvSpPr txBox="1"/>
          <p:nvPr/>
        </p:nvSpPr>
        <p:spPr>
          <a:xfrm>
            <a:off x="18288000" y="0"/>
            <a:ext cx="9144000" cy="1077913"/>
          </a:xfrm>
          <a:prstGeom prst="rect">
            <a:avLst/>
          </a:prstGeom>
          <a:gradFill flip="none" rotWithShape="1">
            <a:gsLst>
              <a:gs pos="0">
                <a:srgbClr val="2E5C8E">
                  <a:shade val="30000"/>
                  <a:satMod val="115000"/>
                </a:srgbClr>
              </a:gs>
              <a:gs pos="50000">
                <a:srgbClr val="2E5C8E">
                  <a:shade val="67500"/>
                  <a:satMod val="115000"/>
                </a:srgbClr>
              </a:gs>
              <a:gs pos="100000">
                <a:srgbClr val="2E5C8E">
                  <a:shade val="100000"/>
                  <a:satMod val="115000"/>
                </a:srgbClr>
              </a:gs>
            </a:gsLst>
            <a:lin ang="5400000" scaled="1"/>
            <a:tileRect/>
          </a:gradFill>
          <a:ln>
            <a:noFill/>
          </a:ln>
        </p:spPr>
        <p:txBody>
          <a:bodyPr anchor="ctr">
            <a:spAutoFit/>
          </a:bodyPr>
          <a:lstStyle/>
          <a:p>
            <a:pPr algn="ctr">
              <a:defRPr/>
            </a:pPr>
            <a:r>
              <a:rPr lang="en-US" sz="1800" dirty="0">
                <a:effectLst>
                  <a:outerShdw blurRad="38100" dist="38100" dir="2700000" algn="tl">
                    <a:srgbClr val="000000">
                      <a:alpha val="43137"/>
                    </a:srgbClr>
                  </a:outerShdw>
                </a:effectLst>
                <a:latin typeface="Copperplate Gothic Bold" pitchFamily="34" charset="0"/>
              </a:rPr>
              <a:t>Saint Vincent Health Center</a:t>
            </a:r>
          </a:p>
          <a:p>
            <a:pPr algn="ctr">
              <a:defRPr/>
            </a:pPr>
            <a:r>
              <a:rPr lang="en-US" sz="1600" dirty="0">
                <a:effectLst>
                  <a:outerShdw blurRad="38100" dist="38100" dir="2700000" algn="tl">
                    <a:srgbClr val="000000">
                      <a:alpha val="43137"/>
                    </a:srgbClr>
                  </a:outerShdw>
                </a:effectLst>
                <a:latin typeface="Copperplate Gothic Bold" pitchFamily="34" charset="0"/>
              </a:rPr>
              <a:t>New Addition Building</a:t>
            </a:r>
          </a:p>
          <a:p>
            <a:pPr algn="ctr">
              <a:defRPr/>
            </a:pPr>
            <a:r>
              <a:rPr lang="en-US" sz="1200" dirty="0">
                <a:effectLst>
                  <a:outerShdw blurRad="38100" dist="38100" dir="2700000" algn="tl">
                    <a:srgbClr val="000000">
                      <a:alpha val="43137"/>
                    </a:srgbClr>
                  </a:outerShdw>
                </a:effectLst>
                <a:latin typeface="Copperplate Gothic Bold" pitchFamily="34" charset="0"/>
              </a:rPr>
              <a:t>Erie, PA</a:t>
            </a:r>
          </a:p>
          <a:p>
            <a:pPr algn="ctr">
              <a:defRPr/>
            </a:pPr>
            <a:endParaRPr lang="en-US" sz="800" dirty="0" smtClean="0">
              <a:effectLst>
                <a:outerShdw blurRad="38100" dist="38100" dir="2700000" algn="tl">
                  <a:srgbClr val="000000">
                    <a:alpha val="43137"/>
                  </a:srgbClr>
                </a:outerShdw>
              </a:effectLst>
              <a:latin typeface="Copperplate Gothic Bold" pitchFamily="34" charset="0"/>
            </a:endParaRPr>
          </a:p>
          <a:p>
            <a:pPr algn="ctr">
              <a:defRPr/>
            </a:pPr>
            <a:r>
              <a:rPr lang="en-US" sz="1000" dirty="0" smtClean="0">
                <a:effectLst>
                  <a:outerShdw blurRad="38100" dist="38100" dir="2700000" algn="tl">
                    <a:srgbClr val="000000">
                      <a:alpha val="43137"/>
                    </a:srgbClr>
                  </a:outerShdw>
                </a:effectLst>
                <a:latin typeface="Copperplate Gothic Bold" pitchFamily="34" charset="0"/>
              </a:rPr>
              <a:t>TYLER JAGGI | CONSTRUCTION MANAGEMENT</a:t>
            </a:r>
            <a:endParaRPr lang="en-US" sz="1000" dirty="0">
              <a:effectLst>
                <a:outerShdw blurRad="38100" dist="38100" dir="2700000" algn="tl">
                  <a:srgbClr val="000000">
                    <a:alpha val="43137"/>
                  </a:srgbClr>
                </a:outerShdw>
              </a:effectLst>
              <a:latin typeface="Copperplate Gothic Bold" pitchFamily="34" charset="0"/>
            </a:endParaRPr>
          </a:p>
        </p:txBody>
      </p:sp>
      <p:sp>
        <p:nvSpPr>
          <p:cNvPr id="17" name="TextBox 16"/>
          <p:cNvSpPr txBox="1"/>
          <p:nvPr/>
        </p:nvSpPr>
        <p:spPr>
          <a:xfrm>
            <a:off x="9144000" y="0"/>
            <a:ext cx="9144000" cy="1077913"/>
          </a:xfrm>
          <a:prstGeom prst="rect">
            <a:avLst/>
          </a:prstGeom>
          <a:gradFill flip="none" rotWithShape="1">
            <a:gsLst>
              <a:gs pos="0">
                <a:schemeClr val="bg1">
                  <a:lumMod val="65000"/>
                  <a:lumOff val="35000"/>
                  <a:shade val="30000"/>
                  <a:satMod val="115000"/>
                </a:schemeClr>
              </a:gs>
              <a:gs pos="50000">
                <a:schemeClr val="bg1">
                  <a:lumMod val="65000"/>
                  <a:lumOff val="35000"/>
                  <a:shade val="67500"/>
                  <a:satMod val="115000"/>
                </a:schemeClr>
              </a:gs>
              <a:gs pos="100000">
                <a:schemeClr val="bg1">
                  <a:lumMod val="65000"/>
                  <a:lumOff val="35000"/>
                  <a:shade val="100000"/>
                  <a:satMod val="115000"/>
                </a:schemeClr>
              </a:gs>
            </a:gsLst>
            <a:lin ang="5400000" scaled="1"/>
            <a:tileRect/>
          </a:gradFill>
          <a:ln>
            <a:noFill/>
          </a:ln>
        </p:spPr>
        <p:txBody>
          <a:bodyPr anchor="ctr">
            <a:spAutoFit/>
          </a:bodyPr>
          <a:lstStyle/>
          <a:p>
            <a:pPr algn="ctr">
              <a:defRPr/>
            </a:pPr>
            <a:endParaRPr lang="en-US" sz="1000" dirty="0">
              <a:latin typeface="Copperplate Gothic Bold" pitchFamily="34" charset="0"/>
            </a:endParaRPr>
          </a:p>
          <a:p>
            <a:pPr algn="ctr">
              <a:defRPr/>
            </a:pPr>
            <a:endParaRPr lang="en-US" sz="1000" dirty="0">
              <a:latin typeface="Copperplate Gothic Bold" pitchFamily="34" charset="0"/>
            </a:endParaRPr>
          </a:p>
          <a:p>
            <a:pPr algn="ctr">
              <a:defRPr/>
            </a:pPr>
            <a:r>
              <a:rPr lang="en-US" sz="2400" b="1" dirty="0">
                <a:effectLst>
                  <a:outerShdw blurRad="38100" dist="38100" dir="2700000" algn="tl">
                    <a:srgbClr val="000000">
                      <a:alpha val="43137"/>
                    </a:srgbClr>
                  </a:outerShdw>
                </a:effectLst>
                <a:latin typeface="Copperplate Gothic Bold" pitchFamily="34" charset="0"/>
              </a:rPr>
              <a:t>PROJECT BACKGROUND</a:t>
            </a:r>
          </a:p>
          <a:p>
            <a:pPr algn="ctr">
              <a:defRPr/>
            </a:pPr>
            <a:endParaRPr lang="en-US" sz="1000" dirty="0">
              <a:latin typeface="Copperplate Gothic Bold" pitchFamily="34" charset="0"/>
            </a:endParaRPr>
          </a:p>
          <a:p>
            <a:pPr algn="ctr">
              <a:defRPr/>
            </a:pPr>
            <a:endParaRPr lang="en-US" sz="1000" dirty="0">
              <a:latin typeface="Copperplate Gothic Bold" pitchFamily="34" charset="0"/>
            </a:endParaRPr>
          </a:p>
        </p:txBody>
      </p:sp>
      <p:sp>
        <p:nvSpPr>
          <p:cNvPr id="6" name="TextBox 5"/>
          <p:cNvSpPr txBox="1"/>
          <p:nvPr/>
        </p:nvSpPr>
        <p:spPr>
          <a:xfrm>
            <a:off x="0" y="0"/>
            <a:ext cx="9144000" cy="1077913"/>
          </a:xfrm>
          <a:prstGeom prst="rect">
            <a:avLst/>
          </a:prstGeom>
          <a:gradFill flip="none" rotWithShape="1">
            <a:gsLst>
              <a:gs pos="0">
                <a:srgbClr val="2E5C8E">
                  <a:shade val="30000"/>
                  <a:satMod val="115000"/>
                </a:srgbClr>
              </a:gs>
              <a:gs pos="50000">
                <a:srgbClr val="2E5C8E">
                  <a:shade val="67500"/>
                  <a:satMod val="115000"/>
                </a:srgbClr>
              </a:gs>
              <a:gs pos="100000">
                <a:srgbClr val="2E5C8E">
                  <a:shade val="100000"/>
                  <a:satMod val="115000"/>
                </a:srgbClr>
              </a:gs>
            </a:gsLst>
            <a:lin ang="5400000" scaled="1"/>
            <a:tileRect/>
          </a:gradFill>
          <a:ln>
            <a:noFill/>
          </a:ln>
        </p:spPr>
        <p:txBody>
          <a:bodyPr anchor="ctr">
            <a:spAutoFit/>
          </a:bodyPr>
          <a:lstStyle/>
          <a:p>
            <a:pPr algn="ctr">
              <a:defRPr/>
            </a:pPr>
            <a:r>
              <a:rPr lang="en-US" sz="1800" dirty="0" smtClean="0">
                <a:effectLst>
                  <a:outerShdw blurRad="38100" dist="38100" dir="2700000" algn="tl">
                    <a:srgbClr val="000000">
                      <a:alpha val="43137"/>
                    </a:srgbClr>
                  </a:outerShdw>
                </a:effectLst>
                <a:latin typeface="Copperplate Gothic Bold" pitchFamily="34" charset="0"/>
              </a:rPr>
              <a:t>Saint Vincent Health Center</a:t>
            </a:r>
            <a:endParaRPr lang="en-US" sz="1800" dirty="0">
              <a:effectLst>
                <a:outerShdw blurRad="38100" dist="38100" dir="2700000" algn="tl">
                  <a:srgbClr val="000000">
                    <a:alpha val="43137"/>
                  </a:srgbClr>
                </a:outerShdw>
              </a:effectLst>
              <a:latin typeface="Copperplate Gothic Bold" pitchFamily="34" charset="0"/>
            </a:endParaRPr>
          </a:p>
          <a:p>
            <a:pPr algn="ctr">
              <a:defRPr/>
            </a:pPr>
            <a:r>
              <a:rPr lang="en-US" sz="1600" dirty="0" smtClean="0">
                <a:effectLst>
                  <a:outerShdw blurRad="38100" dist="38100" dir="2700000" algn="tl">
                    <a:srgbClr val="000000">
                      <a:alpha val="43137"/>
                    </a:srgbClr>
                  </a:outerShdw>
                </a:effectLst>
                <a:latin typeface="Copperplate Gothic Bold" pitchFamily="34" charset="0"/>
              </a:rPr>
              <a:t>New Addition Building</a:t>
            </a:r>
            <a:endParaRPr lang="en-US" sz="1600" dirty="0">
              <a:effectLst>
                <a:outerShdw blurRad="38100" dist="38100" dir="2700000" algn="tl">
                  <a:srgbClr val="000000">
                    <a:alpha val="43137"/>
                  </a:srgbClr>
                </a:outerShdw>
              </a:effectLst>
              <a:latin typeface="Copperplate Gothic Bold" pitchFamily="34" charset="0"/>
            </a:endParaRPr>
          </a:p>
          <a:p>
            <a:pPr algn="ctr">
              <a:defRPr/>
            </a:pPr>
            <a:r>
              <a:rPr lang="en-US" sz="1200" dirty="0" smtClean="0">
                <a:effectLst>
                  <a:outerShdw blurRad="38100" dist="38100" dir="2700000" algn="tl">
                    <a:srgbClr val="000000">
                      <a:alpha val="43137"/>
                    </a:srgbClr>
                  </a:outerShdw>
                </a:effectLst>
                <a:latin typeface="Copperplate Gothic Bold" pitchFamily="34" charset="0"/>
              </a:rPr>
              <a:t>Erie, PA</a:t>
            </a:r>
            <a:endParaRPr lang="en-US" sz="1200" dirty="0">
              <a:effectLst>
                <a:outerShdw blurRad="38100" dist="38100" dir="2700000" algn="tl">
                  <a:srgbClr val="000000">
                    <a:alpha val="43137"/>
                  </a:srgbClr>
                </a:outerShdw>
              </a:effectLst>
              <a:latin typeface="Copperplate Gothic Bold" pitchFamily="34" charset="0"/>
            </a:endParaRPr>
          </a:p>
          <a:p>
            <a:pPr algn="ctr">
              <a:defRPr/>
            </a:pPr>
            <a:endParaRPr lang="en-US" sz="800" dirty="0">
              <a:effectLst>
                <a:outerShdw blurRad="38100" dist="38100" dir="2700000" algn="tl">
                  <a:srgbClr val="000000">
                    <a:alpha val="43137"/>
                  </a:srgbClr>
                </a:outerShdw>
              </a:effectLst>
              <a:latin typeface="Copperplate Gothic Bold" pitchFamily="34" charset="0"/>
            </a:endParaRPr>
          </a:p>
          <a:p>
            <a:pPr algn="ctr">
              <a:defRPr/>
            </a:pPr>
            <a:r>
              <a:rPr lang="en-US" sz="1000" dirty="0" smtClean="0">
                <a:effectLst>
                  <a:outerShdw blurRad="38100" dist="38100" dir="2700000" algn="tl">
                    <a:srgbClr val="000000">
                      <a:alpha val="43137"/>
                    </a:srgbClr>
                  </a:outerShdw>
                </a:effectLst>
                <a:latin typeface="Copperplate Gothic Bold" pitchFamily="34" charset="0"/>
              </a:rPr>
              <a:t>Tyler </a:t>
            </a:r>
            <a:r>
              <a:rPr lang="en-US" sz="1000" dirty="0" err="1" smtClean="0">
                <a:effectLst>
                  <a:outerShdw blurRad="38100" dist="38100" dir="2700000" algn="tl">
                    <a:srgbClr val="000000">
                      <a:alpha val="43137"/>
                    </a:srgbClr>
                  </a:outerShdw>
                </a:effectLst>
                <a:latin typeface="Copperplate Gothic Bold" pitchFamily="34" charset="0"/>
              </a:rPr>
              <a:t>jaggi</a:t>
            </a:r>
            <a:r>
              <a:rPr lang="en-US" sz="1000" dirty="0" smtClean="0">
                <a:effectLst>
                  <a:outerShdw blurRad="38100" dist="38100" dir="2700000" algn="tl">
                    <a:srgbClr val="000000">
                      <a:alpha val="43137"/>
                    </a:srgbClr>
                  </a:outerShdw>
                </a:effectLst>
                <a:latin typeface="Copperplate Gothic Bold" pitchFamily="34" charset="0"/>
              </a:rPr>
              <a:t> | </a:t>
            </a:r>
            <a:r>
              <a:rPr lang="en-US" sz="1000" dirty="0">
                <a:effectLst>
                  <a:outerShdw blurRad="38100" dist="38100" dir="2700000" algn="tl">
                    <a:srgbClr val="000000">
                      <a:alpha val="43137"/>
                    </a:srgbClr>
                  </a:outerShdw>
                </a:effectLst>
                <a:latin typeface="Copperplate Gothic Bold" pitchFamily="34" charset="0"/>
              </a:rPr>
              <a:t>CONSTRUCTION MANAGEMENT</a:t>
            </a:r>
          </a:p>
        </p:txBody>
      </p:sp>
      <p:sp>
        <p:nvSpPr>
          <p:cNvPr id="4" name="TextBox 3"/>
          <p:cNvSpPr txBox="1"/>
          <p:nvPr/>
        </p:nvSpPr>
        <p:spPr>
          <a:xfrm>
            <a:off x="0" y="1058863"/>
            <a:ext cx="3810000" cy="5899692"/>
          </a:xfrm>
          <a:prstGeom prst="rect">
            <a:avLst/>
          </a:prstGeom>
          <a:solidFill>
            <a:schemeClr val="bg1"/>
          </a:solidFill>
          <a:ln>
            <a:noFill/>
          </a:ln>
        </p:spPr>
        <p:txBody>
          <a:bodyPr wrap="square">
            <a:spAutoFit/>
          </a:bodyPr>
          <a:lstStyle/>
          <a:p>
            <a:pPr>
              <a:defRPr/>
            </a:pPr>
            <a:endParaRPr lang="en-US" sz="1200" dirty="0">
              <a:latin typeface="Copperplate Gothic Bold" pitchFamily="34" charset="0"/>
            </a:endParaRPr>
          </a:p>
          <a:p>
            <a:pPr>
              <a:defRPr/>
            </a:pPr>
            <a:r>
              <a:rPr lang="en-US" sz="1200" dirty="0">
                <a:effectLst>
                  <a:outerShdw blurRad="38100" dist="38100" dir="2700000" algn="tl">
                    <a:srgbClr val="000000">
                      <a:alpha val="43137"/>
                    </a:srgbClr>
                  </a:outerShdw>
                </a:effectLst>
                <a:latin typeface="Copperplate Gothic Bold" pitchFamily="34" charset="0"/>
              </a:rPr>
              <a:t>PRESENTATION OUTLINE:</a:t>
            </a:r>
          </a:p>
          <a:p>
            <a:pPr>
              <a:defRPr/>
            </a:pPr>
            <a:endParaRPr lang="en-US" sz="800" dirty="0">
              <a:latin typeface="Copperplate Gothic Bold" pitchFamily="34" charset="0"/>
            </a:endParaRPr>
          </a:p>
          <a:p>
            <a:pPr marL="857250" lvl="1" indent="-400050">
              <a:lnSpc>
                <a:spcPct val="150000"/>
              </a:lnSpc>
              <a:buFont typeface="+mj-lt"/>
              <a:buAutoNum type="romanUcPeriod"/>
              <a:defRPr/>
            </a:pPr>
            <a:r>
              <a:rPr lang="en-US" sz="1000" b="1" dirty="0">
                <a:latin typeface="Copperplate Gothic Bold" pitchFamily="34" charset="0"/>
              </a:rPr>
              <a:t>PROJECT BACKGROUND</a:t>
            </a:r>
          </a:p>
          <a:p>
            <a:pPr marL="857250" lvl="1" indent="-400050">
              <a:lnSpc>
                <a:spcPct val="150000"/>
              </a:lnSpc>
              <a:buFont typeface="+mj-lt"/>
              <a:buAutoNum type="romanUcPeriod"/>
              <a:defRPr/>
            </a:pPr>
            <a:r>
              <a:rPr lang="en-US" sz="1000" dirty="0">
                <a:solidFill>
                  <a:schemeClr val="bg1">
                    <a:lumMod val="50000"/>
                    <a:lumOff val="50000"/>
                  </a:schemeClr>
                </a:solidFill>
                <a:latin typeface="Copperplate Gothic Bold" pitchFamily="34" charset="0"/>
              </a:rPr>
              <a:t>ANALYSIS #1: </a:t>
            </a:r>
            <a:r>
              <a:rPr lang="en-US" sz="1000" dirty="0" smtClean="0">
                <a:solidFill>
                  <a:schemeClr val="bg1">
                    <a:lumMod val="50000"/>
                    <a:lumOff val="50000"/>
                  </a:schemeClr>
                </a:solidFill>
                <a:latin typeface="Copperplate Gothic Bold" pitchFamily="34" charset="0"/>
              </a:rPr>
              <a:t>Re-Sequencing Phasing</a:t>
            </a:r>
            <a:endParaRPr lang="en-US" sz="1000" dirty="0">
              <a:solidFill>
                <a:schemeClr val="bg1">
                  <a:lumMod val="50000"/>
                  <a:lumOff val="50000"/>
                </a:schemeClr>
              </a:solidFill>
              <a:latin typeface="Copperplate Gothic Bold" pitchFamily="34" charset="0"/>
            </a:endParaRPr>
          </a:p>
          <a:p>
            <a:pPr marL="1314450" lvl="2" indent="-400050">
              <a:lnSpc>
                <a:spcPct val="150000"/>
              </a:lnSpc>
              <a:buFont typeface="+mj-lt"/>
              <a:buAutoNum type="romanUcPeriod"/>
              <a:defRPr/>
            </a:pPr>
            <a:r>
              <a:rPr lang="en-US" sz="1000" dirty="0" smtClean="0">
                <a:solidFill>
                  <a:schemeClr val="bg1">
                    <a:lumMod val="50000"/>
                    <a:lumOff val="50000"/>
                  </a:schemeClr>
                </a:solidFill>
                <a:latin typeface="Copperplate Gothic Bold" pitchFamily="34" charset="0"/>
              </a:rPr>
              <a:t>Background</a:t>
            </a:r>
            <a:endParaRPr lang="en-US" sz="1000" dirty="0">
              <a:solidFill>
                <a:schemeClr val="bg1">
                  <a:lumMod val="50000"/>
                  <a:lumOff val="50000"/>
                </a:schemeClr>
              </a:solidFill>
              <a:latin typeface="Copperplate Gothic Bold" pitchFamily="34" charset="0"/>
            </a:endParaRPr>
          </a:p>
          <a:p>
            <a:pPr marL="1314450" lvl="2" indent="-400050">
              <a:lnSpc>
                <a:spcPct val="150000"/>
              </a:lnSpc>
              <a:buFont typeface="+mj-lt"/>
              <a:buAutoNum type="romanUcPeriod"/>
              <a:defRPr/>
            </a:pPr>
            <a:r>
              <a:rPr lang="en-US" sz="1000" dirty="0" smtClean="0">
                <a:solidFill>
                  <a:schemeClr val="bg1">
                    <a:lumMod val="50000"/>
                    <a:lumOff val="50000"/>
                  </a:schemeClr>
                </a:solidFill>
                <a:latin typeface="Copperplate Gothic Bold" pitchFamily="34" charset="0"/>
              </a:rPr>
              <a:t>Case Findings</a:t>
            </a:r>
            <a:endParaRPr lang="en-US" sz="1000" dirty="0">
              <a:solidFill>
                <a:schemeClr val="bg1">
                  <a:lumMod val="50000"/>
                  <a:lumOff val="50000"/>
                </a:schemeClr>
              </a:solidFill>
              <a:latin typeface="Copperplate Gothic Bold" pitchFamily="34" charset="0"/>
            </a:endParaRPr>
          </a:p>
          <a:p>
            <a:pPr marL="1314450" lvl="2" indent="-400050">
              <a:lnSpc>
                <a:spcPct val="150000"/>
              </a:lnSpc>
              <a:buFont typeface="+mj-lt"/>
              <a:buAutoNum type="romanUcPeriod"/>
              <a:defRPr/>
            </a:pPr>
            <a:r>
              <a:rPr lang="en-US" sz="1000" dirty="0" smtClean="0">
                <a:solidFill>
                  <a:schemeClr val="bg1">
                    <a:lumMod val="50000"/>
                    <a:lumOff val="50000"/>
                  </a:schemeClr>
                </a:solidFill>
                <a:latin typeface="Copperplate Gothic Bold" pitchFamily="34" charset="0"/>
              </a:rPr>
              <a:t>Recommendations</a:t>
            </a:r>
            <a:endParaRPr lang="en-US" sz="1000" dirty="0">
              <a:solidFill>
                <a:schemeClr val="bg1">
                  <a:lumMod val="50000"/>
                  <a:lumOff val="50000"/>
                </a:schemeClr>
              </a:solidFill>
              <a:latin typeface="Copperplate Gothic Bold" pitchFamily="34" charset="0"/>
            </a:endParaRPr>
          </a:p>
          <a:p>
            <a:pPr marL="857250" lvl="1" indent="-400050">
              <a:lnSpc>
                <a:spcPct val="150000"/>
              </a:lnSpc>
              <a:buFont typeface="+mj-lt"/>
              <a:buAutoNum type="romanUcPeriod"/>
              <a:defRPr/>
            </a:pPr>
            <a:r>
              <a:rPr lang="en-US" sz="1000" dirty="0">
                <a:solidFill>
                  <a:schemeClr val="bg1">
                    <a:lumMod val="50000"/>
                    <a:lumOff val="50000"/>
                  </a:schemeClr>
                </a:solidFill>
                <a:latin typeface="Copperplate Gothic Bold" pitchFamily="34" charset="0"/>
              </a:rPr>
              <a:t>ANALYSIS #2: Precast Façade</a:t>
            </a:r>
          </a:p>
          <a:p>
            <a:pPr marL="1314450" lvl="2" indent="-400050">
              <a:lnSpc>
                <a:spcPct val="150000"/>
              </a:lnSpc>
              <a:buFont typeface="+mj-lt"/>
              <a:buAutoNum type="romanUcPeriod"/>
              <a:defRPr/>
            </a:pPr>
            <a:r>
              <a:rPr lang="en-US" sz="1000" dirty="0">
                <a:solidFill>
                  <a:schemeClr val="bg1">
                    <a:lumMod val="50000"/>
                    <a:lumOff val="50000"/>
                  </a:schemeClr>
                </a:solidFill>
                <a:latin typeface="Copperplate Gothic Bold" pitchFamily="34" charset="0"/>
              </a:rPr>
              <a:t>Design</a:t>
            </a:r>
          </a:p>
          <a:p>
            <a:pPr marL="1314450" lvl="2" indent="-400050">
              <a:lnSpc>
                <a:spcPct val="150000"/>
              </a:lnSpc>
              <a:buFont typeface="+mj-lt"/>
              <a:buAutoNum type="romanUcPeriod"/>
              <a:defRPr/>
            </a:pPr>
            <a:r>
              <a:rPr lang="en-US" sz="1000" dirty="0">
                <a:solidFill>
                  <a:schemeClr val="bg1">
                    <a:lumMod val="50000"/>
                    <a:lumOff val="50000"/>
                  </a:schemeClr>
                </a:solidFill>
                <a:latin typeface="Copperplate Gothic Bold" pitchFamily="34" charset="0"/>
              </a:rPr>
              <a:t>Structural Impact</a:t>
            </a:r>
          </a:p>
          <a:p>
            <a:pPr marL="1314450" lvl="2" indent="-400050">
              <a:lnSpc>
                <a:spcPct val="150000"/>
              </a:lnSpc>
              <a:buFont typeface="+mj-lt"/>
              <a:buAutoNum type="romanUcPeriod"/>
              <a:defRPr/>
            </a:pPr>
            <a:r>
              <a:rPr lang="en-US" sz="1000" dirty="0">
                <a:solidFill>
                  <a:schemeClr val="bg1">
                    <a:lumMod val="50000"/>
                    <a:lumOff val="50000"/>
                  </a:schemeClr>
                </a:solidFill>
                <a:latin typeface="Copperplate Gothic Bold" pitchFamily="34" charset="0"/>
              </a:rPr>
              <a:t>Schedule/Cost Impact</a:t>
            </a:r>
          </a:p>
          <a:p>
            <a:pPr marL="1314450" lvl="2" indent="-400050">
              <a:lnSpc>
                <a:spcPct val="150000"/>
              </a:lnSpc>
              <a:buFont typeface="+mj-lt"/>
              <a:buAutoNum type="romanUcPeriod"/>
              <a:defRPr/>
            </a:pPr>
            <a:r>
              <a:rPr lang="en-US" sz="1000" dirty="0" smtClean="0">
                <a:solidFill>
                  <a:schemeClr val="bg1">
                    <a:lumMod val="50000"/>
                    <a:lumOff val="50000"/>
                  </a:schemeClr>
                </a:solidFill>
                <a:latin typeface="Copperplate Gothic Bold" pitchFamily="34" charset="0"/>
              </a:rPr>
              <a:t>Project Impact</a:t>
            </a:r>
            <a:endParaRPr lang="en-US" sz="1000" dirty="0">
              <a:solidFill>
                <a:schemeClr val="bg1">
                  <a:lumMod val="50000"/>
                  <a:lumOff val="50000"/>
                </a:schemeClr>
              </a:solidFill>
              <a:latin typeface="Copperplate Gothic Bold" pitchFamily="34" charset="0"/>
            </a:endParaRPr>
          </a:p>
          <a:p>
            <a:pPr marL="1314450" lvl="2" indent="-400050">
              <a:lnSpc>
                <a:spcPct val="150000"/>
              </a:lnSpc>
              <a:buFont typeface="+mj-lt"/>
              <a:buAutoNum type="romanUcPeriod"/>
              <a:defRPr/>
            </a:pPr>
            <a:r>
              <a:rPr lang="en-US" sz="1000" dirty="0" smtClean="0">
                <a:solidFill>
                  <a:schemeClr val="bg1">
                    <a:lumMod val="50000"/>
                    <a:lumOff val="50000"/>
                  </a:schemeClr>
                </a:solidFill>
                <a:latin typeface="Copperplate Gothic Bold" pitchFamily="34" charset="0"/>
              </a:rPr>
              <a:t>The Choice</a:t>
            </a:r>
            <a:endParaRPr lang="en-US" sz="1000" dirty="0">
              <a:solidFill>
                <a:schemeClr val="bg1">
                  <a:lumMod val="50000"/>
                  <a:lumOff val="50000"/>
                </a:schemeClr>
              </a:solidFill>
              <a:latin typeface="Copperplate Gothic Bold" pitchFamily="34" charset="0"/>
            </a:endParaRPr>
          </a:p>
          <a:p>
            <a:pPr marL="857250" lvl="1" indent="-400050">
              <a:lnSpc>
                <a:spcPct val="150000"/>
              </a:lnSpc>
              <a:buFont typeface="+mj-lt"/>
              <a:buAutoNum type="romanUcPeriod"/>
              <a:defRPr/>
            </a:pPr>
            <a:r>
              <a:rPr lang="en-US" sz="1000" dirty="0">
                <a:solidFill>
                  <a:schemeClr val="bg1">
                    <a:lumMod val="50000"/>
                    <a:lumOff val="50000"/>
                  </a:schemeClr>
                </a:solidFill>
                <a:latin typeface="Copperplate Gothic Bold" pitchFamily="34" charset="0"/>
              </a:rPr>
              <a:t>ANALYSIS #3: </a:t>
            </a:r>
            <a:r>
              <a:rPr lang="en-US" sz="1000" dirty="0" smtClean="0">
                <a:solidFill>
                  <a:schemeClr val="bg1">
                    <a:lumMod val="50000"/>
                    <a:lumOff val="50000"/>
                  </a:schemeClr>
                </a:solidFill>
                <a:latin typeface="Copperplate Gothic Bold" pitchFamily="34" charset="0"/>
              </a:rPr>
              <a:t> BIM  Implementation </a:t>
            </a:r>
          </a:p>
          <a:p>
            <a:pPr marL="857250" lvl="1" indent="-400050">
              <a:lnSpc>
                <a:spcPct val="150000"/>
              </a:lnSpc>
              <a:buFont typeface="+mj-lt"/>
              <a:buAutoNum type="romanUcPeriod"/>
              <a:defRPr/>
            </a:pPr>
            <a:r>
              <a:rPr lang="en-US" sz="1000" dirty="0" smtClean="0">
                <a:solidFill>
                  <a:schemeClr val="bg1">
                    <a:lumMod val="50000"/>
                    <a:lumOff val="50000"/>
                  </a:schemeClr>
                </a:solidFill>
                <a:latin typeface="Copperplate Gothic Bold" pitchFamily="34" charset="0"/>
              </a:rPr>
              <a:t>ANALYSIS #4: ICRA Plan</a:t>
            </a:r>
          </a:p>
          <a:p>
            <a:pPr marL="1314450" lvl="2" indent="-400050">
              <a:lnSpc>
                <a:spcPct val="150000"/>
              </a:lnSpc>
              <a:buFont typeface="+mj-lt"/>
              <a:buAutoNum type="romanUcPeriod"/>
              <a:defRPr/>
            </a:pPr>
            <a:r>
              <a:rPr lang="en-US" sz="1000" dirty="0" smtClean="0">
                <a:solidFill>
                  <a:schemeClr val="bg1">
                    <a:lumMod val="50000"/>
                    <a:lumOff val="50000"/>
                  </a:schemeClr>
                </a:solidFill>
                <a:latin typeface="Copperplate Gothic Bold" pitchFamily="34" charset="0"/>
              </a:rPr>
              <a:t>ICRA Matrix</a:t>
            </a:r>
            <a:endParaRPr lang="en-US" sz="1000" dirty="0">
              <a:solidFill>
                <a:schemeClr val="bg1">
                  <a:lumMod val="50000"/>
                  <a:lumOff val="50000"/>
                </a:schemeClr>
              </a:solidFill>
              <a:latin typeface="Copperplate Gothic Bold" pitchFamily="34" charset="0"/>
            </a:endParaRPr>
          </a:p>
          <a:p>
            <a:pPr marL="1314450" lvl="2" indent="-400050">
              <a:lnSpc>
                <a:spcPct val="150000"/>
              </a:lnSpc>
              <a:buFont typeface="+mj-lt"/>
              <a:buAutoNum type="romanUcPeriod"/>
              <a:defRPr/>
            </a:pPr>
            <a:r>
              <a:rPr lang="en-US" sz="1000" dirty="0" smtClean="0">
                <a:solidFill>
                  <a:schemeClr val="bg1">
                    <a:lumMod val="50000"/>
                    <a:lumOff val="50000"/>
                  </a:schemeClr>
                </a:solidFill>
                <a:latin typeface="Copperplate Gothic Bold" pitchFamily="34" charset="0"/>
              </a:rPr>
              <a:t>Areas of Risk</a:t>
            </a:r>
          </a:p>
          <a:p>
            <a:pPr marL="1314450" lvl="2" indent="-400050">
              <a:lnSpc>
                <a:spcPct val="150000"/>
              </a:lnSpc>
              <a:buFont typeface="+mj-lt"/>
              <a:buAutoNum type="romanUcPeriod"/>
              <a:defRPr/>
            </a:pPr>
            <a:r>
              <a:rPr lang="en-US" sz="1000" dirty="0" smtClean="0">
                <a:solidFill>
                  <a:schemeClr val="bg1">
                    <a:lumMod val="50000"/>
                    <a:lumOff val="50000"/>
                  </a:schemeClr>
                </a:solidFill>
                <a:latin typeface="Copperplate Gothic Bold" pitchFamily="34" charset="0"/>
              </a:rPr>
              <a:t>Construction Precautions</a:t>
            </a:r>
            <a:endParaRPr lang="en-US" sz="1000" dirty="0">
              <a:solidFill>
                <a:schemeClr val="bg1">
                  <a:lumMod val="50000"/>
                  <a:lumOff val="50000"/>
                </a:schemeClr>
              </a:solidFill>
              <a:latin typeface="Copperplate Gothic Bold" pitchFamily="34" charset="0"/>
            </a:endParaRPr>
          </a:p>
          <a:p>
            <a:pPr marL="1314450" lvl="2" indent="-400050">
              <a:lnSpc>
                <a:spcPct val="150000"/>
              </a:lnSpc>
              <a:buFont typeface="+mj-lt"/>
              <a:buAutoNum type="romanUcPeriod"/>
              <a:defRPr/>
            </a:pPr>
            <a:r>
              <a:rPr lang="en-US" sz="1000" dirty="0" smtClean="0">
                <a:solidFill>
                  <a:schemeClr val="bg1">
                    <a:lumMod val="50000"/>
                    <a:lumOff val="50000"/>
                  </a:schemeClr>
                </a:solidFill>
                <a:latin typeface="Copperplate Gothic Bold" pitchFamily="34" charset="0"/>
              </a:rPr>
              <a:t>Mechanical Impact</a:t>
            </a:r>
          </a:p>
          <a:p>
            <a:pPr marL="857250" lvl="1" indent="-400050">
              <a:lnSpc>
                <a:spcPct val="150000"/>
              </a:lnSpc>
              <a:buFont typeface="+mj-lt"/>
              <a:buAutoNum type="romanUcPeriod"/>
              <a:defRPr/>
            </a:pPr>
            <a:r>
              <a:rPr lang="en-US" sz="1000" dirty="0" smtClean="0">
                <a:solidFill>
                  <a:schemeClr val="bg1">
                    <a:lumMod val="50000"/>
                    <a:lumOff val="50000"/>
                  </a:schemeClr>
                </a:solidFill>
                <a:latin typeface="Copperplate Gothic Bold" pitchFamily="34" charset="0"/>
              </a:rPr>
              <a:t>LESSONS </a:t>
            </a:r>
            <a:r>
              <a:rPr lang="en-US" sz="1000" dirty="0">
                <a:solidFill>
                  <a:schemeClr val="bg1">
                    <a:lumMod val="50000"/>
                    <a:lumOff val="50000"/>
                  </a:schemeClr>
                </a:solidFill>
                <a:latin typeface="Copperplate Gothic Bold" pitchFamily="34" charset="0"/>
              </a:rPr>
              <a:t>LEARNED</a:t>
            </a:r>
          </a:p>
          <a:p>
            <a:pPr marL="857250" lvl="1" indent="-400050">
              <a:lnSpc>
                <a:spcPct val="150000"/>
              </a:lnSpc>
              <a:buFont typeface="+mj-lt"/>
              <a:buAutoNum type="romanUcPeriod"/>
              <a:defRPr/>
            </a:pPr>
            <a:r>
              <a:rPr lang="en-US" sz="1000" dirty="0">
                <a:solidFill>
                  <a:schemeClr val="bg1">
                    <a:lumMod val="50000"/>
                    <a:lumOff val="50000"/>
                  </a:schemeClr>
                </a:solidFill>
                <a:latin typeface="Copperplate Gothic Bold" pitchFamily="34" charset="0"/>
              </a:rPr>
              <a:t>ACKNOWLEDGEMENTS </a:t>
            </a:r>
            <a:endParaRPr lang="en-US" sz="1400" dirty="0" smtClean="0">
              <a:solidFill>
                <a:schemeClr val="bg1">
                  <a:lumMod val="50000"/>
                  <a:lumOff val="50000"/>
                </a:schemeClr>
              </a:solidFill>
              <a:latin typeface="Copperplate Gothic Bold" pitchFamily="34" charset="0"/>
            </a:endParaRPr>
          </a:p>
          <a:p>
            <a:pPr marL="857250" lvl="1" indent="-400050">
              <a:lnSpc>
                <a:spcPct val="150000"/>
              </a:lnSpc>
              <a:buFont typeface="+mj-lt"/>
              <a:buAutoNum type="romanUcPeriod"/>
              <a:defRPr/>
            </a:pPr>
            <a:endParaRPr lang="en-US" sz="1400" dirty="0">
              <a:latin typeface="Copperplate Gothic Bold" pitchFamily="34" charset="0"/>
            </a:endParaRPr>
          </a:p>
          <a:p>
            <a:pPr marL="857250" lvl="1" indent="-400050">
              <a:lnSpc>
                <a:spcPct val="125000"/>
              </a:lnSpc>
              <a:defRPr/>
            </a:pPr>
            <a:endParaRPr lang="en-US" sz="1050" dirty="0">
              <a:latin typeface="Copperplate Gothic Bold" pitchFamily="34" charset="0"/>
            </a:endParaRPr>
          </a:p>
          <a:p>
            <a:pPr marL="857250" lvl="1" indent="-400050">
              <a:lnSpc>
                <a:spcPct val="125000"/>
              </a:lnSpc>
              <a:defRPr/>
            </a:pPr>
            <a:endParaRPr lang="en-US" sz="1050" dirty="0">
              <a:latin typeface="Copperplate Gothic Bold" pitchFamily="34" charset="0"/>
            </a:endParaRPr>
          </a:p>
          <a:p>
            <a:pPr marL="857250" lvl="1" indent="-400050">
              <a:lnSpc>
                <a:spcPct val="125000"/>
              </a:lnSpc>
              <a:defRPr/>
            </a:pPr>
            <a:endParaRPr lang="en-US" sz="1050" dirty="0">
              <a:latin typeface="Copperplate Gothic Bold" pitchFamily="34" charset="0"/>
            </a:endParaRPr>
          </a:p>
        </p:txBody>
      </p:sp>
      <p:cxnSp>
        <p:nvCxnSpPr>
          <p:cNvPr id="8" name="Straight Connector 7"/>
          <p:cNvCxnSpPr/>
          <p:nvPr/>
        </p:nvCxnSpPr>
        <p:spPr>
          <a:xfrm rot="5400000" flipH="1" flipV="1">
            <a:off x="914400" y="3962400"/>
            <a:ext cx="57912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0" y="1066800"/>
            <a:ext cx="27432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5400000" flipH="1" flipV="1">
            <a:off x="8610600" y="533400"/>
            <a:ext cx="10668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5400000" flipH="1" flipV="1">
            <a:off x="17754600" y="533400"/>
            <a:ext cx="10668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10042071" y="1192553"/>
            <a:ext cx="7848600" cy="5632311"/>
          </a:xfrm>
          <a:prstGeom prst="rect">
            <a:avLst/>
          </a:prstGeom>
          <a:noFill/>
        </p:spPr>
        <p:txBody>
          <a:bodyPr>
            <a:spAutoFit/>
          </a:bodyPr>
          <a:lstStyle/>
          <a:p>
            <a:pPr>
              <a:defRPr/>
            </a:pPr>
            <a:r>
              <a:rPr lang="en-US" sz="1800" b="1" dirty="0" smtClean="0">
                <a:solidFill>
                  <a:schemeClr val="bg1">
                    <a:lumMod val="50000"/>
                    <a:lumOff val="50000"/>
                  </a:schemeClr>
                </a:solidFill>
                <a:latin typeface="Copperplate Gothic Bold" pitchFamily="34" charset="0"/>
              </a:rPr>
              <a:t>BUILDING PHASING OCCUPANCY:</a:t>
            </a:r>
          </a:p>
          <a:p>
            <a:pPr marL="742950" lvl="1" indent="-285750">
              <a:buFont typeface="Arial" pitchFamily="34" charset="0"/>
              <a:buChar char="•"/>
              <a:defRPr/>
            </a:pPr>
            <a:r>
              <a:rPr lang="en-US" sz="1800" dirty="0" smtClean="0">
                <a:latin typeface="Copperplate Gothic Bold" pitchFamily="34" charset="0"/>
              </a:rPr>
              <a:t>3 - Phase Project</a:t>
            </a:r>
          </a:p>
          <a:p>
            <a:pPr marL="1314450" lvl="2" indent="-400050">
              <a:buFont typeface="+mj-lt"/>
              <a:buAutoNum type="romanUcPeriod"/>
              <a:defRPr/>
            </a:pPr>
            <a:r>
              <a:rPr lang="en-US" sz="1800" dirty="0" smtClean="0">
                <a:latin typeface="Copperplate Gothic Bold" pitchFamily="34" charset="0"/>
              </a:rPr>
              <a:t>New Ambulance Entrance (Phase I)</a:t>
            </a:r>
          </a:p>
          <a:p>
            <a:pPr marL="1657350" lvl="3" indent="-285750">
              <a:buFont typeface="Arial" pitchFamily="34" charset="0"/>
              <a:buChar char="•"/>
              <a:defRPr/>
            </a:pPr>
            <a:r>
              <a:rPr lang="en-US" sz="1800" dirty="0" smtClean="0">
                <a:latin typeface="Copperplate Gothic Bold" pitchFamily="34" charset="0"/>
              </a:rPr>
              <a:t>Traffic thru Existing ED Entrance off 24</a:t>
            </a:r>
            <a:r>
              <a:rPr lang="en-US" sz="1800" baseline="30000" dirty="0" smtClean="0">
                <a:latin typeface="Copperplate Gothic Bold" pitchFamily="34" charset="0"/>
              </a:rPr>
              <a:t>th</a:t>
            </a:r>
            <a:r>
              <a:rPr lang="en-US" sz="1800" dirty="0" smtClean="0">
                <a:latin typeface="Copperplate Gothic Bold" pitchFamily="34" charset="0"/>
              </a:rPr>
              <a:t> St.</a:t>
            </a:r>
          </a:p>
          <a:p>
            <a:pPr marL="1314450" lvl="2" indent="-400050">
              <a:buFont typeface="+mj-lt"/>
              <a:buAutoNum type="romanUcPeriod"/>
              <a:defRPr/>
            </a:pPr>
            <a:r>
              <a:rPr lang="en-US" sz="1800" dirty="0" smtClean="0">
                <a:latin typeface="Copperplate Gothic Bold" pitchFamily="34" charset="0"/>
              </a:rPr>
              <a:t>Creating Temporary connecting Corridor / Demo-</a:t>
            </a:r>
            <a:r>
              <a:rPr lang="en-US" sz="1800" dirty="0" err="1" smtClean="0">
                <a:latin typeface="Copperplate Gothic Bold" pitchFamily="34" charset="0"/>
              </a:rPr>
              <a:t>ing</a:t>
            </a:r>
            <a:r>
              <a:rPr lang="en-US" sz="1800" dirty="0" smtClean="0">
                <a:latin typeface="Copperplate Gothic Bold" pitchFamily="34" charset="0"/>
              </a:rPr>
              <a:t> existing Connecting Corridor (Phase II)</a:t>
            </a:r>
          </a:p>
          <a:p>
            <a:pPr marL="1771650" lvl="3" indent="-400050">
              <a:buFont typeface="Arial" pitchFamily="34" charset="0"/>
              <a:buChar char="•"/>
              <a:defRPr/>
            </a:pPr>
            <a:r>
              <a:rPr lang="en-US" sz="1800" dirty="0" smtClean="0">
                <a:latin typeface="Copperplate Gothic Bold" pitchFamily="34" charset="0"/>
              </a:rPr>
              <a:t>All ED traffic will us New ambulance </a:t>
            </a:r>
            <a:r>
              <a:rPr lang="en-US" sz="1800" dirty="0" err="1" smtClean="0">
                <a:latin typeface="Copperplate Gothic Bold" pitchFamily="34" charset="0"/>
              </a:rPr>
              <a:t>Enrtance</a:t>
            </a:r>
            <a:endParaRPr lang="en-US" sz="1800" dirty="0" smtClean="0">
              <a:latin typeface="Copperplate Gothic Bold" pitchFamily="34" charset="0"/>
            </a:endParaRPr>
          </a:p>
          <a:p>
            <a:pPr marL="1314450" lvl="2" indent="-400050">
              <a:buFont typeface="+mj-lt"/>
              <a:buAutoNum type="romanUcPeriod"/>
              <a:defRPr/>
            </a:pPr>
            <a:r>
              <a:rPr lang="en-US" sz="1800" dirty="0" smtClean="0">
                <a:latin typeface="Copperplate Gothic Bold" pitchFamily="34" charset="0"/>
              </a:rPr>
              <a:t>New In-Fill Building (Phase III - main Part)</a:t>
            </a:r>
          </a:p>
          <a:p>
            <a:pPr marL="1771650" lvl="3" indent="-400050">
              <a:buFont typeface="Arial" pitchFamily="34" charset="0"/>
              <a:buChar char="•"/>
              <a:defRPr/>
            </a:pPr>
            <a:r>
              <a:rPr lang="en-US" sz="1800" dirty="0" smtClean="0">
                <a:latin typeface="Copperplate Gothic Bold" pitchFamily="34" charset="0"/>
              </a:rPr>
              <a:t>Pedestrian ED traffic will use South-West Temporary </a:t>
            </a:r>
            <a:r>
              <a:rPr lang="en-US" sz="1800" dirty="0" err="1" smtClean="0">
                <a:latin typeface="Copperplate Gothic Bold" pitchFamily="34" charset="0"/>
              </a:rPr>
              <a:t>cooridor</a:t>
            </a:r>
            <a:endParaRPr lang="en-US" sz="1800" dirty="0" smtClean="0">
              <a:latin typeface="Copperplate Gothic Bold" pitchFamily="34" charset="0"/>
            </a:endParaRPr>
          </a:p>
          <a:p>
            <a:pPr marL="1771650" lvl="3" indent="-400050">
              <a:buFont typeface="Arial" pitchFamily="34" charset="0"/>
              <a:buChar char="•"/>
              <a:defRPr/>
            </a:pPr>
            <a:r>
              <a:rPr lang="en-US" sz="1800" dirty="0" smtClean="0">
                <a:latin typeface="Copperplate Gothic Bold" pitchFamily="34" charset="0"/>
              </a:rPr>
              <a:t>Ambulance traffic will continue using New Ambulance Entrance</a:t>
            </a:r>
          </a:p>
          <a:p>
            <a:pPr>
              <a:defRPr/>
            </a:pPr>
            <a:r>
              <a:rPr lang="en-US" sz="1800" b="1" dirty="0" smtClean="0">
                <a:solidFill>
                  <a:schemeClr val="bg1">
                    <a:lumMod val="50000"/>
                    <a:lumOff val="50000"/>
                  </a:schemeClr>
                </a:solidFill>
                <a:latin typeface="Copperplate Gothic Bold" pitchFamily="34" charset="0"/>
              </a:rPr>
              <a:t>WEATHER CONSIDERATIONS:</a:t>
            </a:r>
            <a:endParaRPr lang="en-US" sz="1800" dirty="0" smtClean="0">
              <a:latin typeface="Copperplate Gothic Bold" pitchFamily="34" charset="0"/>
            </a:endParaRPr>
          </a:p>
          <a:p>
            <a:pPr lvl="1">
              <a:buFont typeface="Arial" pitchFamily="34" charset="0"/>
              <a:buChar char="•"/>
              <a:defRPr/>
            </a:pPr>
            <a:r>
              <a:rPr lang="en-US" sz="1800" dirty="0" smtClean="0">
                <a:latin typeface="Copperplate Gothic Bold" pitchFamily="34" charset="0"/>
              </a:rPr>
              <a:t>  Erie is in snow belt - 88 inches of snow per year</a:t>
            </a:r>
          </a:p>
          <a:p>
            <a:pPr lvl="1">
              <a:buFont typeface="Arial" pitchFamily="34" charset="0"/>
              <a:buChar char="•"/>
              <a:defRPr/>
            </a:pPr>
            <a:r>
              <a:rPr lang="en-US" sz="1800" dirty="0" smtClean="0">
                <a:latin typeface="Copperplate Gothic Bold" pitchFamily="34" charset="0"/>
              </a:rPr>
              <a:t>  Lot of rain/snow/ice/thunderstorms = rough construction scheduling</a:t>
            </a:r>
          </a:p>
          <a:p>
            <a:pPr lvl="1">
              <a:buFont typeface="Arial" pitchFamily="34" charset="0"/>
              <a:buChar char="•"/>
              <a:defRPr/>
            </a:pPr>
            <a:r>
              <a:rPr lang="en-US" sz="1800" dirty="0">
                <a:latin typeface="Copperplate Gothic Bold" pitchFamily="34" charset="0"/>
              </a:rPr>
              <a:t> </a:t>
            </a:r>
            <a:r>
              <a:rPr lang="en-US" sz="1800" dirty="0" smtClean="0">
                <a:latin typeface="Copperplate Gothic Bold" pitchFamily="34" charset="0"/>
              </a:rPr>
              <a:t>Plan extra days for weather delays and extra snow removal costs</a:t>
            </a:r>
            <a:endParaRPr lang="en-US" sz="1800" dirty="0">
              <a:latin typeface="Copperplate Gothic Bold" pitchFamily="34" charset="0"/>
            </a:endParaRPr>
          </a:p>
        </p:txBody>
      </p:sp>
      <p:pic>
        <p:nvPicPr>
          <p:cNvPr id="23581" name="Picture 52" descr="penns state logo.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4800" y="228600"/>
            <a:ext cx="1114425" cy="593725"/>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23582" name="Picture 53" descr="penns state logo.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6012775" y="228600"/>
            <a:ext cx="1114425" cy="593725"/>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23584" name="TextBox 39"/>
          <p:cNvSpPr txBox="1">
            <a:spLocks noChangeArrowheads="1"/>
          </p:cNvSpPr>
          <p:nvPr/>
        </p:nvSpPr>
        <p:spPr bwMode="auto">
          <a:xfrm>
            <a:off x="26822400" y="6473825"/>
            <a:ext cx="457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200">
                <a:solidFill>
                  <a:schemeClr val="tx1"/>
                </a:solidFill>
                <a:latin typeface="Arial" charset="0"/>
              </a:defRPr>
            </a:lvl1pPr>
            <a:lvl2pPr marL="742950" indent="-285750" eaLnBrk="0" hangingPunct="0">
              <a:defRPr sz="2200">
                <a:solidFill>
                  <a:schemeClr val="tx1"/>
                </a:solidFill>
                <a:latin typeface="Arial" charset="0"/>
              </a:defRPr>
            </a:lvl2pPr>
            <a:lvl3pPr marL="1143000" indent="-228600" eaLnBrk="0" hangingPunct="0">
              <a:defRPr sz="2200">
                <a:solidFill>
                  <a:schemeClr val="tx1"/>
                </a:solidFill>
                <a:latin typeface="Arial" charset="0"/>
              </a:defRPr>
            </a:lvl3pPr>
            <a:lvl4pPr marL="1600200" indent="-228600" eaLnBrk="0" hangingPunct="0">
              <a:defRPr sz="2200">
                <a:solidFill>
                  <a:schemeClr val="tx1"/>
                </a:solidFill>
                <a:latin typeface="Arial" charset="0"/>
              </a:defRPr>
            </a:lvl4pPr>
            <a:lvl5pPr marL="2057400" indent="-228600" eaLnBrk="0" hangingPunct="0">
              <a:defRPr sz="2200">
                <a:solidFill>
                  <a:schemeClr val="tx1"/>
                </a:solidFill>
                <a:latin typeface="Arial" charset="0"/>
              </a:defRPr>
            </a:lvl5pPr>
            <a:lvl6pPr marL="2514600" indent="-228600" eaLnBrk="0" fontAlgn="base" hangingPunct="0">
              <a:spcBef>
                <a:spcPct val="0"/>
              </a:spcBef>
              <a:spcAft>
                <a:spcPct val="0"/>
              </a:spcAft>
              <a:defRPr sz="2200">
                <a:solidFill>
                  <a:schemeClr val="tx1"/>
                </a:solidFill>
                <a:latin typeface="Arial" charset="0"/>
              </a:defRPr>
            </a:lvl6pPr>
            <a:lvl7pPr marL="2971800" indent="-228600" eaLnBrk="0" fontAlgn="base" hangingPunct="0">
              <a:spcBef>
                <a:spcPct val="0"/>
              </a:spcBef>
              <a:spcAft>
                <a:spcPct val="0"/>
              </a:spcAft>
              <a:defRPr sz="2200">
                <a:solidFill>
                  <a:schemeClr val="tx1"/>
                </a:solidFill>
                <a:latin typeface="Arial" charset="0"/>
              </a:defRPr>
            </a:lvl7pPr>
            <a:lvl8pPr marL="3429000" indent="-228600" eaLnBrk="0" fontAlgn="base" hangingPunct="0">
              <a:spcBef>
                <a:spcPct val="0"/>
              </a:spcBef>
              <a:spcAft>
                <a:spcPct val="0"/>
              </a:spcAft>
              <a:defRPr sz="2200">
                <a:solidFill>
                  <a:schemeClr val="tx1"/>
                </a:solidFill>
                <a:latin typeface="Arial" charset="0"/>
              </a:defRPr>
            </a:lvl8pPr>
            <a:lvl9pPr marL="3886200" indent="-228600" eaLnBrk="0" fontAlgn="base" hangingPunct="0">
              <a:spcBef>
                <a:spcPct val="0"/>
              </a:spcBef>
              <a:spcAft>
                <a:spcPct val="0"/>
              </a:spcAft>
              <a:defRPr sz="2200">
                <a:solidFill>
                  <a:schemeClr val="tx1"/>
                </a:solidFill>
                <a:latin typeface="Arial" charset="0"/>
              </a:defRPr>
            </a:lvl9pPr>
          </a:lstStyle>
          <a:p>
            <a:pPr eaLnBrk="1" hangingPunct="1"/>
            <a:fld id="{FBBAE181-011A-42DE-B96B-556D36D4FE92}" type="slidenum">
              <a:rPr lang="en-US" sz="1400" b="1">
                <a:latin typeface="Copperplate Gothic Bold" pitchFamily="34" charset="0"/>
              </a:rPr>
              <a:pPr eaLnBrk="1" hangingPunct="1"/>
              <a:t>5</a:t>
            </a:fld>
            <a:endParaRPr lang="en-US" sz="1400" b="1">
              <a:latin typeface="Copperplate Gothic Bold" pitchFamily="34" charset="0"/>
            </a:endParaRPr>
          </a:p>
        </p:txBody>
      </p:sp>
      <p:pic>
        <p:nvPicPr>
          <p:cNvPr id="36" name="Picture 35"/>
          <p:cNvPicPr/>
          <p:nvPr/>
        </p:nvPicPr>
        <p:blipFill>
          <a:blip r:embed="rId4">
            <a:extLst>
              <a:ext uri="{28A0092B-C50C-407E-A947-70E740481C1C}">
                <a14:useLocalDpi xmlns:a14="http://schemas.microsoft.com/office/drawing/2010/main" val="0"/>
              </a:ext>
            </a:extLst>
          </a:blip>
          <a:srcRect/>
          <a:stretch>
            <a:fillRect/>
          </a:stretch>
        </p:blipFill>
        <p:spPr bwMode="auto">
          <a:xfrm>
            <a:off x="1419225" y="6170610"/>
            <a:ext cx="1728788" cy="457200"/>
          </a:xfrm>
          <a:prstGeom prst="rect">
            <a:avLst/>
          </a:prstGeom>
          <a:noFill/>
          <a:ln>
            <a:noFill/>
          </a:ln>
        </p:spPr>
      </p:pic>
      <p:pic>
        <p:nvPicPr>
          <p:cNvPr id="37" name="Picture 36"/>
          <p:cNvPicPr/>
          <p:nvPr/>
        </p:nvPicPr>
        <p:blipFill>
          <a:blip r:embed="rId5">
            <a:extLst>
              <a:ext uri="{28A0092B-C50C-407E-A947-70E740481C1C}">
                <a14:useLocalDpi xmlns:a14="http://schemas.microsoft.com/office/drawing/2010/main" val="0"/>
              </a:ext>
            </a:extLst>
          </a:blip>
          <a:srcRect/>
          <a:stretch>
            <a:fillRect/>
          </a:stretch>
        </p:blipFill>
        <p:spPr bwMode="auto">
          <a:xfrm>
            <a:off x="570819" y="6170610"/>
            <a:ext cx="582386" cy="457201"/>
          </a:xfrm>
          <a:prstGeom prst="rect">
            <a:avLst/>
          </a:prstGeom>
          <a:noFill/>
          <a:ln>
            <a:noFill/>
          </a:ln>
        </p:spPr>
      </p:pic>
      <p:pic>
        <p:nvPicPr>
          <p:cNvPr id="23587" name="Picture 3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669000" y="1371600"/>
            <a:ext cx="5505450" cy="39814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4"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962400" y="1995488"/>
            <a:ext cx="4985064" cy="3357561"/>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13315"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4003000" y="3021682"/>
            <a:ext cx="2819400" cy="3390686"/>
          </a:xfrm>
          <a:prstGeom prst="rect">
            <a:avLst/>
          </a:prstGeom>
          <a:ln w="127000" cap="sq">
            <a:solidFill>
              <a:srgbClr val="000000"/>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287694697"/>
      </p:ext>
    </p:extLst>
  </p:cSld>
  <p:clrMapOvr>
    <a:masterClrMapping/>
  </p:clrMapOvr>
  <p:transition spd="med">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p:cNvSpPr txBox="1"/>
          <p:nvPr/>
        </p:nvSpPr>
        <p:spPr>
          <a:xfrm>
            <a:off x="18288000" y="0"/>
            <a:ext cx="9144000" cy="1077913"/>
          </a:xfrm>
          <a:prstGeom prst="rect">
            <a:avLst/>
          </a:prstGeom>
          <a:gradFill flip="none" rotWithShape="1">
            <a:gsLst>
              <a:gs pos="0">
                <a:srgbClr val="2E5C8E">
                  <a:shade val="30000"/>
                  <a:satMod val="115000"/>
                </a:srgbClr>
              </a:gs>
              <a:gs pos="50000">
                <a:srgbClr val="2E5C8E">
                  <a:shade val="67500"/>
                  <a:satMod val="115000"/>
                </a:srgbClr>
              </a:gs>
              <a:gs pos="100000">
                <a:srgbClr val="2E5C8E">
                  <a:shade val="100000"/>
                  <a:satMod val="115000"/>
                </a:srgbClr>
              </a:gs>
            </a:gsLst>
            <a:lin ang="5400000" scaled="1"/>
            <a:tileRect/>
          </a:gradFill>
          <a:ln>
            <a:noFill/>
          </a:ln>
        </p:spPr>
        <p:txBody>
          <a:bodyPr anchor="ctr">
            <a:spAutoFit/>
          </a:bodyPr>
          <a:lstStyle/>
          <a:p>
            <a:pPr algn="ctr">
              <a:defRPr/>
            </a:pPr>
            <a:r>
              <a:rPr lang="en-US" sz="1800" dirty="0">
                <a:effectLst>
                  <a:outerShdw blurRad="38100" dist="38100" dir="2700000" algn="tl">
                    <a:srgbClr val="000000">
                      <a:alpha val="43137"/>
                    </a:srgbClr>
                  </a:outerShdw>
                </a:effectLst>
                <a:latin typeface="Copperplate Gothic Bold" pitchFamily="34" charset="0"/>
              </a:rPr>
              <a:t>Saint Vincent Health Center</a:t>
            </a:r>
          </a:p>
          <a:p>
            <a:pPr algn="ctr">
              <a:defRPr/>
            </a:pPr>
            <a:r>
              <a:rPr lang="en-US" sz="1600" dirty="0">
                <a:effectLst>
                  <a:outerShdw blurRad="38100" dist="38100" dir="2700000" algn="tl">
                    <a:srgbClr val="000000">
                      <a:alpha val="43137"/>
                    </a:srgbClr>
                  </a:outerShdw>
                </a:effectLst>
                <a:latin typeface="Copperplate Gothic Bold" pitchFamily="34" charset="0"/>
              </a:rPr>
              <a:t>New Addition Building</a:t>
            </a:r>
          </a:p>
          <a:p>
            <a:pPr algn="ctr">
              <a:defRPr/>
            </a:pPr>
            <a:r>
              <a:rPr lang="en-US" sz="1200" dirty="0">
                <a:effectLst>
                  <a:outerShdw blurRad="38100" dist="38100" dir="2700000" algn="tl">
                    <a:srgbClr val="000000">
                      <a:alpha val="43137"/>
                    </a:srgbClr>
                  </a:outerShdw>
                </a:effectLst>
                <a:latin typeface="Copperplate Gothic Bold" pitchFamily="34" charset="0"/>
              </a:rPr>
              <a:t>Erie, PA</a:t>
            </a:r>
          </a:p>
          <a:p>
            <a:pPr algn="ctr">
              <a:defRPr/>
            </a:pPr>
            <a:endParaRPr lang="en-US" sz="800" dirty="0" smtClean="0">
              <a:effectLst>
                <a:outerShdw blurRad="38100" dist="38100" dir="2700000" algn="tl">
                  <a:srgbClr val="000000">
                    <a:alpha val="43137"/>
                  </a:srgbClr>
                </a:outerShdw>
              </a:effectLst>
              <a:latin typeface="Copperplate Gothic Bold" pitchFamily="34" charset="0"/>
            </a:endParaRPr>
          </a:p>
          <a:p>
            <a:pPr algn="ctr">
              <a:defRPr/>
            </a:pPr>
            <a:r>
              <a:rPr lang="en-US" sz="1000" dirty="0" smtClean="0">
                <a:effectLst>
                  <a:outerShdw blurRad="38100" dist="38100" dir="2700000" algn="tl">
                    <a:srgbClr val="000000">
                      <a:alpha val="43137"/>
                    </a:srgbClr>
                  </a:outerShdw>
                </a:effectLst>
                <a:latin typeface="Copperplate Gothic Bold" pitchFamily="34" charset="0"/>
              </a:rPr>
              <a:t>TYLER JAGGI | CONSTRUCTION MANAGEMENT</a:t>
            </a:r>
            <a:endParaRPr lang="en-US" sz="1000" dirty="0">
              <a:effectLst>
                <a:outerShdw blurRad="38100" dist="38100" dir="2700000" algn="tl">
                  <a:srgbClr val="000000">
                    <a:alpha val="43137"/>
                  </a:srgbClr>
                </a:outerShdw>
              </a:effectLst>
              <a:latin typeface="Copperplate Gothic Bold" pitchFamily="34" charset="0"/>
            </a:endParaRPr>
          </a:p>
        </p:txBody>
      </p:sp>
      <p:sp>
        <p:nvSpPr>
          <p:cNvPr id="17" name="TextBox 16"/>
          <p:cNvSpPr txBox="1"/>
          <p:nvPr/>
        </p:nvSpPr>
        <p:spPr>
          <a:xfrm>
            <a:off x="9144000" y="348"/>
            <a:ext cx="9144000" cy="1077218"/>
          </a:xfrm>
          <a:prstGeom prst="rect">
            <a:avLst/>
          </a:prstGeom>
          <a:gradFill flip="none" rotWithShape="1">
            <a:gsLst>
              <a:gs pos="0">
                <a:schemeClr val="bg1">
                  <a:lumMod val="65000"/>
                  <a:lumOff val="35000"/>
                  <a:shade val="30000"/>
                  <a:satMod val="115000"/>
                </a:schemeClr>
              </a:gs>
              <a:gs pos="50000">
                <a:schemeClr val="bg1">
                  <a:lumMod val="65000"/>
                  <a:lumOff val="35000"/>
                  <a:shade val="67500"/>
                  <a:satMod val="115000"/>
                </a:schemeClr>
              </a:gs>
              <a:gs pos="100000">
                <a:schemeClr val="bg1">
                  <a:lumMod val="65000"/>
                  <a:lumOff val="35000"/>
                  <a:shade val="100000"/>
                  <a:satMod val="115000"/>
                </a:schemeClr>
              </a:gs>
            </a:gsLst>
            <a:lin ang="5400000" scaled="1"/>
            <a:tileRect/>
          </a:gradFill>
          <a:ln>
            <a:noFill/>
          </a:ln>
        </p:spPr>
        <p:txBody>
          <a:bodyPr anchor="ctr">
            <a:spAutoFit/>
          </a:bodyPr>
          <a:lstStyle/>
          <a:p>
            <a:pPr algn="ctr">
              <a:defRPr/>
            </a:pPr>
            <a:endParaRPr lang="en-US" sz="1000" dirty="0">
              <a:latin typeface="Copperplate Gothic Bold" pitchFamily="34" charset="0"/>
            </a:endParaRPr>
          </a:p>
          <a:p>
            <a:pPr algn="ctr">
              <a:defRPr/>
            </a:pPr>
            <a:endParaRPr lang="en-US" sz="1000" dirty="0">
              <a:latin typeface="Copperplate Gothic Bold" pitchFamily="34" charset="0"/>
            </a:endParaRPr>
          </a:p>
          <a:p>
            <a:pPr algn="ctr">
              <a:defRPr/>
            </a:pPr>
            <a:r>
              <a:rPr lang="en-US" sz="2400" b="1" dirty="0" smtClean="0">
                <a:effectLst>
                  <a:outerShdw blurRad="38100" dist="38100" dir="2700000" algn="tl">
                    <a:srgbClr val="000000">
                      <a:alpha val="43137"/>
                    </a:srgbClr>
                  </a:outerShdw>
                </a:effectLst>
                <a:latin typeface="Copperplate Gothic Bold" pitchFamily="34" charset="0"/>
              </a:rPr>
              <a:t>INTRODUCTION OF ANALYSIS</a:t>
            </a:r>
            <a:endParaRPr lang="en-US" sz="2400" b="1" dirty="0">
              <a:effectLst>
                <a:outerShdw blurRad="38100" dist="38100" dir="2700000" algn="tl">
                  <a:srgbClr val="000000">
                    <a:alpha val="43137"/>
                  </a:srgbClr>
                </a:outerShdw>
              </a:effectLst>
              <a:latin typeface="Copperplate Gothic Bold" pitchFamily="34" charset="0"/>
            </a:endParaRPr>
          </a:p>
          <a:p>
            <a:pPr algn="ctr">
              <a:defRPr/>
            </a:pPr>
            <a:endParaRPr lang="en-US" sz="1000" dirty="0">
              <a:latin typeface="Copperplate Gothic Bold" pitchFamily="34" charset="0"/>
            </a:endParaRPr>
          </a:p>
          <a:p>
            <a:pPr algn="ctr">
              <a:defRPr/>
            </a:pPr>
            <a:endParaRPr lang="en-US" sz="1000" dirty="0">
              <a:latin typeface="Copperplate Gothic Bold" pitchFamily="34" charset="0"/>
            </a:endParaRPr>
          </a:p>
        </p:txBody>
      </p:sp>
      <p:sp>
        <p:nvSpPr>
          <p:cNvPr id="6" name="TextBox 5"/>
          <p:cNvSpPr txBox="1"/>
          <p:nvPr/>
        </p:nvSpPr>
        <p:spPr>
          <a:xfrm>
            <a:off x="0" y="0"/>
            <a:ext cx="9144000" cy="1077913"/>
          </a:xfrm>
          <a:prstGeom prst="rect">
            <a:avLst/>
          </a:prstGeom>
          <a:gradFill flip="none" rotWithShape="1">
            <a:gsLst>
              <a:gs pos="0">
                <a:srgbClr val="2E5C8E">
                  <a:shade val="30000"/>
                  <a:satMod val="115000"/>
                </a:srgbClr>
              </a:gs>
              <a:gs pos="50000">
                <a:srgbClr val="2E5C8E">
                  <a:shade val="67500"/>
                  <a:satMod val="115000"/>
                </a:srgbClr>
              </a:gs>
              <a:gs pos="100000">
                <a:srgbClr val="2E5C8E">
                  <a:shade val="100000"/>
                  <a:satMod val="115000"/>
                </a:srgbClr>
              </a:gs>
            </a:gsLst>
            <a:lin ang="5400000" scaled="1"/>
            <a:tileRect/>
          </a:gradFill>
          <a:ln>
            <a:noFill/>
          </a:ln>
        </p:spPr>
        <p:txBody>
          <a:bodyPr anchor="ctr">
            <a:spAutoFit/>
          </a:bodyPr>
          <a:lstStyle/>
          <a:p>
            <a:pPr algn="ctr">
              <a:defRPr/>
            </a:pPr>
            <a:r>
              <a:rPr lang="en-US" sz="1800" dirty="0" smtClean="0">
                <a:effectLst>
                  <a:outerShdw blurRad="38100" dist="38100" dir="2700000" algn="tl">
                    <a:srgbClr val="000000">
                      <a:alpha val="43137"/>
                    </a:srgbClr>
                  </a:outerShdw>
                </a:effectLst>
                <a:latin typeface="Copperplate Gothic Bold" pitchFamily="34" charset="0"/>
              </a:rPr>
              <a:t>Saint Vincent Health Center</a:t>
            </a:r>
            <a:endParaRPr lang="en-US" sz="1800" dirty="0">
              <a:effectLst>
                <a:outerShdw blurRad="38100" dist="38100" dir="2700000" algn="tl">
                  <a:srgbClr val="000000">
                    <a:alpha val="43137"/>
                  </a:srgbClr>
                </a:outerShdw>
              </a:effectLst>
              <a:latin typeface="Copperplate Gothic Bold" pitchFamily="34" charset="0"/>
            </a:endParaRPr>
          </a:p>
          <a:p>
            <a:pPr algn="ctr">
              <a:defRPr/>
            </a:pPr>
            <a:r>
              <a:rPr lang="en-US" sz="1600" dirty="0" smtClean="0">
                <a:effectLst>
                  <a:outerShdw blurRad="38100" dist="38100" dir="2700000" algn="tl">
                    <a:srgbClr val="000000">
                      <a:alpha val="43137"/>
                    </a:srgbClr>
                  </a:outerShdw>
                </a:effectLst>
                <a:latin typeface="Copperplate Gothic Bold" pitchFamily="34" charset="0"/>
              </a:rPr>
              <a:t>New Addition Building</a:t>
            </a:r>
            <a:endParaRPr lang="en-US" sz="1600" dirty="0">
              <a:effectLst>
                <a:outerShdw blurRad="38100" dist="38100" dir="2700000" algn="tl">
                  <a:srgbClr val="000000">
                    <a:alpha val="43137"/>
                  </a:srgbClr>
                </a:outerShdw>
              </a:effectLst>
              <a:latin typeface="Copperplate Gothic Bold" pitchFamily="34" charset="0"/>
            </a:endParaRPr>
          </a:p>
          <a:p>
            <a:pPr algn="ctr">
              <a:defRPr/>
            </a:pPr>
            <a:r>
              <a:rPr lang="en-US" sz="1200" dirty="0" smtClean="0">
                <a:effectLst>
                  <a:outerShdw blurRad="38100" dist="38100" dir="2700000" algn="tl">
                    <a:srgbClr val="000000">
                      <a:alpha val="43137"/>
                    </a:srgbClr>
                  </a:outerShdw>
                </a:effectLst>
                <a:latin typeface="Copperplate Gothic Bold" pitchFamily="34" charset="0"/>
              </a:rPr>
              <a:t>Erie, PA</a:t>
            </a:r>
            <a:endParaRPr lang="en-US" sz="1200" dirty="0">
              <a:effectLst>
                <a:outerShdw blurRad="38100" dist="38100" dir="2700000" algn="tl">
                  <a:srgbClr val="000000">
                    <a:alpha val="43137"/>
                  </a:srgbClr>
                </a:outerShdw>
              </a:effectLst>
              <a:latin typeface="Copperplate Gothic Bold" pitchFamily="34" charset="0"/>
            </a:endParaRPr>
          </a:p>
          <a:p>
            <a:pPr algn="ctr">
              <a:defRPr/>
            </a:pPr>
            <a:endParaRPr lang="en-US" sz="800" dirty="0">
              <a:effectLst>
                <a:outerShdw blurRad="38100" dist="38100" dir="2700000" algn="tl">
                  <a:srgbClr val="000000">
                    <a:alpha val="43137"/>
                  </a:srgbClr>
                </a:outerShdw>
              </a:effectLst>
              <a:latin typeface="Copperplate Gothic Bold" pitchFamily="34" charset="0"/>
            </a:endParaRPr>
          </a:p>
          <a:p>
            <a:pPr algn="ctr">
              <a:defRPr/>
            </a:pPr>
            <a:r>
              <a:rPr lang="en-US" sz="1000" dirty="0" smtClean="0">
                <a:effectLst>
                  <a:outerShdw blurRad="38100" dist="38100" dir="2700000" algn="tl">
                    <a:srgbClr val="000000">
                      <a:alpha val="43137"/>
                    </a:srgbClr>
                  </a:outerShdw>
                </a:effectLst>
                <a:latin typeface="Copperplate Gothic Bold" pitchFamily="34" charset="0"/>
              </a:rPr>
              <a:t>Tyler </a:t>
            </a:r>
            <a:r>
              <a:rPr lang="en-US" sz="1000" dirty="0" err="1" smtClean="0">
                <a:effectLst>
                  <a:outerShdw blurRad="38100" dist="38100" dir="2700000" algn="tl">
                    <a:srgbClr val="000000">
                      <a:alpha val="43137"/>
                    </a:srgbClr>
                  </a:outerShdw>
                </a:effectLst>
                <a:latin typeface="Copperplate Gothic Bold" pitchFamily="34" charset="0"/>
              </a:rPr>
              <a:t>jaggi</a:t>
            </a:r>
            <a:r>
              <a:rPr lang="en-US" sz="1000" dirty="0" smtClean="0">
                <a:effectLst>
                  <a:outerShdw blurRad="38100" dist="38100" dir="2700000" algn="tl">
                    <a:srgbClr val="000000">
                      <a:alpha val="43137"/>
                    </a:srgbClr>
                  </a:outerShdw>
                </a:effectLst>
                <a:latin typeface="Copperplate Gothic Bold" pitchFamily="34" charset="0"/>
              </a:rPr>
              <a:t> | </a:t>
            </a:r>
            <a:r>
              <a:rPr lang="en-US" sz="1000" dirty="0">
                <a:effectLst>
                  <a:outerShdw blurRad="38100" dist="38100" dir="2700000" algn="tl">
                    <a:srgbClr val="000000">
                      <a:alpha val="43137"/>
                    </a:srgbClr>
                  </a:outerShdw>
                </a:effectLst>
                <a:latin typeface="Copperplate Gothic Bold" pitchFamily="34" charset="0"/>
              </a:rPr>
              <a:t>CONSTRUCTION MANAGEMENT</a:t>
            </a:r>
          </a:p>
        </p:txBody>
      </p:sp>
      <p:sp>
        <p:nvSpPr>
          <p:cNvPr id="4" name="TextBox 3"/>
          <p:cNvSpPr txBox="1"/>
          <p:nvPr/>
        </p:nvSpPr>
        <p:spPr>
          <a:xfrm>
            <a:off x="0" y="1058863"/>
            <a:ext cx="3810000" cy="5899692"/>
          </a:xfrm>
          <a:prstGeom prst="rect">
            <a:avLst/>
          </a:prstGeom>
          <a:solidFill>
            <a:schemeClr val="bg1"/>
          </a:solidFill>
          <a:ln>
            <a:noFill/>
          </a:ln>
        </p:spPr>
        <p:txBody>
          <a:bodyPr wrap="square">
            <a:spAutoFit/>
          </a:bodyPr>
          <a:lstStyle/>
          <a:p>
            <a:pPr>
              <a:defRPr/>
            </a:pPr>
            <a:endParaRPr lang="en-US" sz="1200" dirty="0">
              <a:latin typeface="Copperplate Gothic Bold" pitchFamily="34" charset="0"/>
            </a:endParaRPr>
          </a:p>
          <a:p>
            <a:pPr>
              <a:defRPr/>
            </a:pPr>
            <a:r>
              <a:rPr lang="en-US" sz="1200" dirty="0">
                <a:effectLst>
                  <a:outerShdw blurRad="38100" dist="38100" dir="2700000" algn="tl">
                    <a:srgbClr val="000000">
                      <a:alpha val="43137"/>
                    </a:srgbClr>
                  </a:outerShdw>
                </a:effectLst>
                <a:latin typeface="Copperplate Gothic Bold" pitchFamily="34" charset="0"/>
              </a:rPr>
              <a:t>PRESENTATION OUTLINE:</a:t>
            </a:r>
          </a:p>
          <a:p>
            <a:pPr>
              <a:defRPr/>
            </a:pPr>
            <a:endParaRPr lang="en-US" sz="800" dirty="0">
              <a:latin typeface="Copperplate Gothic Bold" pitchFamily="34" charset="0"/>
            </a:endParaRPr>
          </a:p>
          <a:p>
            <a:pPr marL="857250" lvl="1" indent="-400050">
              <a:lnSpc>
                <a:spcPct val="150000"/>
              </a:lnSpc>
              <a:buFont typeface="+mj-lt"/>
              <a:buAutoNum type="romanUcPeriod"/>
              <a:defRPr/>
            </a:pPr>
            <a:r>
              <a:rPr lang="en-US" sz="1000" b="1" dirty="0">
                <a:latin typeface="Copperplate Gothic Bold" pitchFamily="34" charset="0"/>
              </a:rPr>
              <a:t>PROJECT BACKGROUND</a:t>
            </a:r>
          </a:p>
          <a:p>
            <a:pPr marL="857250" lvl="1" indent="-400050">
              <a:lnSpc>
                <a:spcPct val="150000"/>
              </a:lnSpc>
              <a:buFont typeface="+mj-lt"/>
              <a:buAutoNum type="romanUcPeriod"/>
              <a:defRPr/>
            </a:pPr>
            <a:r>
              <a:rPr lang="en-US" sz="1000" dirty="0">
                <a:solidFill>
                  <a:schemeClr val="bg1">
                    <a:lumMod val="50000"/>
                    <a:lumOff val="50000"/>
                  </a:schemeClr>
                </a:solidFill>
                <a:latin typeface="Copperplate Gothic Bold" pitchFamily="34" charset="0"/>
              </a:rPr>
              <a:t>ANALYSIS #1: </a:t>
            </a:r>
            <a:r>
              <a:rPr lang="en-US" sz="1000" dirty="0" smtClean="0">
                <a:solidFill>
                  <a:schemeClr val="bg1">
                    <a:lumMod val="50000"/>
                    <a:lumOff val="50000"/>
                  </a:schemeClr>
                </a:solidFill>
                <a:latin typeface="Copperplate Gothic Bold" pitchFamily="34" charset="0"/>
              </a:rPr>
              <a:t>Re-Sequencing Phasing</a:t>
            </a:r>
            <a:endParaRPr lang="en-US" sz="1000" dirty="0">
              <a:solidFill>
                <a:schemeClr val="bg1">
                  <a:lumMod val="50000"/>
                  <a:lumOff val="50000"/>
                </a:schemeClr>
              </a:solidFill>
              <a:latin typeface="Copperplate Gothic Bold" pitchFamily="34" charset="0"/>
            </a:endParaRPr>
          </a:p>
          <a:p>
            <a:pPr marL="1314450" lvl="2" indent="-400050">
              <a:lnSpc>
                <a:spcPct val="150000"/>
              </a:lnSpc>
              <a:buFont typeface="+mj-lt"/>
              <a:buAutoNum type="romanUcPeriod"/>
              <a:defRPr/>
            </a:pPr>
            <a:r>
              <a:rPr lang="en-US" sz="1000" dirty="0" smtClean="0">
                <a:solidFill>
                  <a:schemeClr val="bg1">
                    <a:lumMod val="50000"/>
                    <a:lumOff val="50000"/>
                  </a:schemeClr>
                </a:solidFill>
                <a:latin typeface="Copperplate Gothic Bold" pitchFamily="34" charset="0"/>
              </a:rPr>
              <a:t>Background</a:t>
            </a:r>
            <a:endParaRPr lang="en-US" sz="1000" dirty="0">
              <a:solidFill>
                <a:schemeClr val="bg1">
                  <a:lumMod val="50000"/>
                  <a:lumOff val="50000"/>
                </a:schemeClr>
              </a:solidFill>
              <a:latin typeface="Copperplate Gothic Bold" pitchFamily="34" charset="0"/>
            </a:endParaRPr>
          </a:p>
          <a:p>
            <a:pPr marL="1314450" lvl="2" indent="-400050">
              <a:lnSpc>
                <a:spcPct val="150000"/>
              </a:lnSpc>
              <a:buFont typeface="+mj-lt"/>
              <a:buAutoNum type="romanUcPeriod"/>
              <a:defRPr/>
            </a:pPr>
            <a:r>
              <a:rPr lang="en-US" sz="1000" dirty="0" smtClean="0">
                <a:solidFill>
                  <a:schemeClr val="bg1">
                    <a:lumMod val="50000"/>
                    <a:lumOff val="50000"/>
                  </a:schemeClr>
                </a:solidFill>
                <a:latin typeface="Copperplate Gothic Bold" pitchFamily="34" charset="0"/>
              </a:rPr>
              <a:t>Case Findings</a:t>
            </a:r>
            <a:endParaRPr lang="en-US" sz="1000" dirty="0">
              <a:solidFill>
                <a:schemeClr val="bg1">
                  <a:lumMod val="50000"/>
                  <a:lumOff val="50000"/>
                </a:schemeClr>
              </a:solidFill>
              <a:latin typeface="Copperplate Gothic Bold" pitchFamily="34" charset="0"/>
            </a:endParaRPr>
          </a:p>
          <a:p>
            <a:pPr marL="1314450" lvl="2" indent="-400050">
              <a:lnSpc>
                <a:spcPct val="150000"/>
              </a:lnSpc>
              <a:buFont typeface="+mj-lt"/>
              <a:buAutoNum type="romanUcPeriod"/>
              <a:defRPr/>
            </a:pPr>
            <a:r>
              <a:rPr lang="en-US" sz="1000" dirty="0" smtClean="0">
                <a:solidFill>
                  <a:schemeClr val="bg1">
                    <a:lumMod val="50000"/>
                    <a:lumOff val="50000"/>
                  </a:schemeClr>
                </a:solidFill>
                <a:latin typeface="Copperplate Gothic Bold" pitchFamily="34" charset="0"/>
              </a:rPr>
              <a:t>Recommendations</a:t>
            </a:r>
            <a:endParaRPr lang="en-US" sz="1000" dirty="0">
              <a:solidFill>
                <a:schemeClr val="bg1">
                  <a:lumMod val="50000"/>
                  <a:lumOff val="50000"/>
                </a:schemeClr>
              </a:solidFill>
              <a:latin typeface="Copperplate Gothic Bold" pitchFamily="34" charset="0"/>
            </a:endParaRPr>
          </a:p>
          <a:p>
            <a:pPr marL="857250" lvl="1" indent="-400050">
              <a:lnSpc>
                <a:spcPct val="150000"/>
              </a:lnSpc>
              <a:buFont typeface="+mj-lt"/>
              <a:buAutoNum type="romanUcPeriod"/>
              <a:defRPr/>
            </a:pPr>
            <a:r>
              <a:rPr lang="en-US" sz="1000" dirty="0">
                <a:solidFill>
                  <a:schemeClr val="bg1">
                    <a:lumMod val="50000"/>
                    <a:lumOff val="50000"/>
                  </a:schemeClr>
                </a:solidFill>
                <a:latin typeface="Copperplate Gothic Bold" pitchFamily="34" charset="0"/>
              </a:rPr>
              <a:t>ANALYSIS #2: Precast Façade</a:t>
            </a:r>
          </a:p>
          <a:p>
            <a:pPr marL="1314450" lvl="2" indent="-400050">
              <a:lnSpc>
                <a:spcPct val="150000"/>
              </a:lnSpc>
              <a:buFont typeface="+mj-lt"/>
              <a:buAutoNum type="romanUcPeriod"/>
              <a:defRPr/>
            </a:pPr>
            <a:r>
              <a:rPr lang="en-US" sz="1000" dirty="0">
                <a:solidFill>
                  <a:schemeClr val="bg1">
                    <a:lumMod val="50000"/>
                    <a:lumOff val="50000"/>
                  </a:schemeClr>
                </a:solidFill>
                <a:latin typeface="Copperplate Gothic Bold" pitchFamily="34" charset="0"/>
              </a:rPr>
              <a:t>Design</a:t>
            </a:r>
          </a:p>
          <a:p>
            <a:pPr marL="1314450" lvl="2" indent="-400050">
              <a:lnSpc>
                <a:spcPct val="150000"/>
              </a:lnSpc>
              <a:buFont typeface="+mj-lt"/>
              <a:buAutoNum type="romanUcPeriod"/>
              <a:defRPr/>
            </a:pPr>
            <a:r>
              <a:rPr lang="en-US" sz="1000" dirty="0">
                <a:solidFill>
                  <a:schemeClr val="bg1">
                    <a:lumMod val="50000"/>
                    <a:lumOff val="50000"/>
                  </a:schemeClr>
                </a:solidFill>
                <a:latin typeface="Copperplate Gothic Bold" pitchFamily="34" charset="0"/>
              </a:rPr>
              <a:t>Structural Impact</a:t>
            </a:r>
          </a:p>
          <a:p>
            <a:pPr marL="1314450" lvl="2" indent="-400050">
              <a:lnSpc>
                <a:spcPct val="150000"/>
              </a:lnSpc>
              <a:buFont typeface="+mj-lt"/>
              <a:buAutoNum type="romanUcPeriod"/>
              <a:defRPr/>
            </a:pPr>
            <a:r>
              <a:rPr lang="en-US" sz="1000" dirty="0">
                <a:solidFill>
                  <a:schemeClr val="bg1">
                    <a:lumMod val="50000"/>
                    <a:lumOff val="50000"/>
                  </a:schemeClr>
                </a:solidFill>
                <a:latin typeface="Copperplate Gothic Bold" pitchFamily="34" charset="0"/>
              </a:rPr>
              <a:t>Schedule/Cost Impact</a:t>
            </a:r>
          </a:p>
          <a:p>
            <a:pPr marL="1314450" lvl="2" indent="-400050">
              <a:lnSpc>
                <a:spcPct val="150000"/>
              </a:lnSpc>
              <a:buFont typeface="+mj-lt"/>
              <a:buAutoNum type="romanUcPeriod"/>
              <a:defRPr/>
            </a:pPr>
            <a:r>
              <a:rPr lang="en-US" sz="1000" dirty="0" smtClean="0">
                <a:solidFill>
                  <a:schemeClr val="bg1">
                    <a:lumMod val="50000"/>
                    <a:lumOff val="50000"/>
                  </a:schemeClr>
                </a:solidFill>
                <a:latin typeface="Copperplate Gothic Bold" pitchFamily="34" charset="0"/>
              </a:rPr>
              <a:t>Project Impact</a:t>
            </a:r>
            <a:endParaRPr lang="en-US" sz="1000" dirty="0">
              <a:solidFill>
                <a:schemeClr val="bg1">
                  <a:lumMod val="50000"/>
                  <a:lumOff val="50000"/>
                </a:schemeClr>
              </a:solidFill>
              <a:latin typeface="Copperplate Gothic Bold" pitchFamily="34" charset="0"/>
            </a:endParaRPr>
          </a:p>
          <a:p>
            <a:pPr marL="1314450" lvl="2" indent="-400050">
              <a:lnSpc>
                <a:spcPct val="150000"/>
              </a:lnSpc>
              <a:buFont typeface="+mj-lt"/>
              <a:buAutoNum type="romanUcPeriod"/>
              <a:defRPr/>
            </a:pPr>
            <a:r>
              <a:rPr lang="en-US" sz="1000" dirty="0" smtClean="0">
                <a:solidFill>
                  <a:schemeClr val="bg1">
                    <a:lumMod val="50000"/>
                    <a:lumOff val="50000"/>
                  </a:schemeClr>
                </a:solidFill>
                <a:latin typeface="Copperplate Gothic Bold" pitchFamily="34" charset="0"/>
              </a:rPr>
              <a:t>The Choice</a:t>
            </a:r>
            <a:endParaRPr lang="en-US" sz="1000" dirty="0">
              <a:solidFill>
                <a:schemeClr val="bg1">
                  <a:lumMod val="50000"/>
                  <a:lumOff val="50000"/>
                </a:schemeClr>
              </a:solidFill>
              <a:latin typeface="Copperplate Gothic Bold" pitchFamily="34" charset="0"/>
            </a:endParaRPr>
          </a:p>
          <a:p>
            <a:pPr marL="857250" lvl="1" indent="-400050">
              <a:lnSpc>
                <a:spcPct val="150000"/>
              </a:lnSpc>
              <a:buFont typeface="+mj-lt"/>
              <a:buAutoNum type="romanUcPeriod"/>
              <a:defRPr/>
            </a:pPr>
            <a:r>
              <a:rPr lang="en-US" sz="1000" dirty="0">
                <a:solidFill>
                  <a:schemeClr val="bg1">
                    <a:lumMod val="50000"/>
                    <a:lumOff val="50000"/>
                  </a:schemeClr>
                </a:solidFill>
                <a:latin typeface="Copperplate Gothic Bold" pitchFamily="34" charset="0"/>
              </a:rPr>
              <a:t>ANALYSIS #3: </a:t>
            </a:r>
            <a:r>
              <a:rPr lang="en-US" sz="1000" dirty="0" smtClean="0">
                <a:solidFill>
                  <a:schemeClr val="bg1">
                    <a:lumMod val="50000"/>
                    <a:lumOff val="50000"/>
                  </a:schemeClr>
                </a:solidFill>
                <a:latin typeface="Copperplate Gothic Bold" pitchFamily="34" charset="0"/>
              </a:rPr>
              <a:t> BIM  Implementation </a:t>
            </a:r>
          </a:p>
          <a:p>
            <a:pPr marL="857250" lvl="1" indent="-400050">
              <a:lnSpc>
                <a:spcPct val="150000"/>
              </a:lnSpc>
              <a:buFont typeface="+mj-lt"/>
              <a:buAutoNum type="romanUcPeriod"/>
              <a:defRPr/>
            </a:pPr>
            <a:r>
              <a:rPr lang="en-US" sz="1000" dirty="0" smtClean="0">
                <a:solidFill>
                  <a:schemeClr val="bg1">
                    <a:lumMod val="50000"/>
                    <a:lumOff val="50000"/>
                  </a:schemeClr>
                </a:solidFill>
                <a:latin typeface="Copperplate Gothic Bold" pitchFamily="34" charset="0"/>
              </a:rPr>
              <a:t>ANALYSIS #4: ICRA Plan</a:t>
            </a:r>
          </a:p>
          <a:p>
            <a:pPr marL="1314450" lvl="2" indent="-400050">
              <a:lnSpc>
                <a:spcPct val="150000"/>
              </a:lnSpc>
              <a:buFont typeface="+mj-lt"/>
              <a:buAutoNum type="romanUcPeriod"/>
              <a:defRPr/>
            </a:pPr>
            <a:r>
              <a:rPr lang="en-US" sz="1000" dirty="0" smtClean="0">
                <a:solidFill>
                  <a:schemeClr val="bg1">
                    <a:lumMod val="50000"/>
                    <a:lumOff val="50000"/>
                  </a:schemeClr>
                </a:solidFill>
                <a:latin typeface="Copperplate Gothic Bold" pitchFamily="34" charset="0"/>
              </a:rPr>
              <a:t>ICRA Matrix</a:t>
            </a:r>
            <a:endParaRPr lang="en-US" sz="1000" dirty="0">
              <a:solidFill>
                <a:schemeClr val="bg1">
                  <a:lumMod val="50000"/>
                  <a:lumOff val="50000"/>
                </a:schemeClr>
              </a:solidFill>
              <a:latin typeface="Copperplate Gothic Bold" pitchFamily="34" charset="0"/>
            </a:endParaRPr>
          </a:p>
          <a:p>
            <a:pPr marL="1314450" lvl="2" indent="-400050">
              <a:lnSpc>
                <a:spcPct val="150000"/>
              </a:lnSpc>
              <a:buFont typeface="+mj-lt"/>
              <a:buAutoNum type="romanUcPeriod"/>
              <a:defRPr/>
            </a:pPr>
            <a:r>
              <a:rPr lang="en-US" sz="1000" dirty="0" smtClean="0">
                <a:solidFill>
                  <a:schemeClr val="bg1">
                    <a:lumMod val="50000"/>
                    <a:lumOff val="50000"/>
                  </a:schemeClr>
                </a:solidFill>
                <a:latin typeface="Copperplate Gothic Bold" pitchFamily="34" charset="0"/>
              </a:rPr>
              <a:t>Areas of Risk</a:t>
            </a:r>
          </a:p>
          <a:p>
            <a:pPr marL="1314450" lvl="2" indent="-400050">
              <a:lnSpc>
                <a:spcPct val="150000"/>
              </a:lnSpc>
              <a:buFont typeface="+mj-lt"/>
              <a:buAutoNum type="romanUcPeriod"/>
              <a:defRPr/>
            </a:pPr>
            <a:r>
              <a:rPr lang="en-US" sz="1000" dirty="0" smtClean="0">
                <a:solidFill>
                  <a:schemeClr val="bg1">
                    <a:lumMod val="50000"/>
                    <a:lumOff val="50000"/>
                  </a:schemeClr>
                </a:solidFill>
                <a:latin typeface="Copperplate Gothic Bold" pitchFamily="34" charset="0"/>
              </a:rPr>
              <a:t>Construction Precautions</a:t>
            </a:r>
            <a:endParaRPr lang="en-US" sz="1000" dirty="0">
              <a:solidFill>
                <a:schemeClr val="bg1">
                  <a:lumMod val="50000"/>
                  <a:lumOff val="50000"/>
                </a:schemeClr>
              </a:solidFill>
              <a:latin typeface="Copperplate Gothic Bold" pitchFamily="34" charset="0"/>
            </a:endParaRPr>
          </a:p>
          <a:p>
            <a:pPr marL="1314450" lvl="2" indent="-400050">
              <a:lnSpc>
                <a:spcPct val="150000"/>
              </a:lnSpc>
              <a:buFont typeface="+mj-lt"/>
              <a:buAutoNum type="romanUcPeriod"/>
              <a:defRPr/>
            </a:pPr>
            <a:r>
              <a:rPr lang="en-US" sz="1000" dirty="0" smtClean="0">
                <a:solidFill>
                  <a:schemeClr val="bg1">
                    <a:lumMod val="50000"/>
                    <a:lumOff val="50000"/>
                  </a:schemeClr>
                </a:solidFill>
                <a:latin typeface="Copperplate Gothic Bold" pitchFamily="34" charset="0"/>
              </a:rPr>
              <a:t>Mechanical Impact</a:t>
            </a:r>
          </a:p>
          <a:p>
            <a:pPr marL="857250" lvl="1" indent="-400050">
              <a:lnSpc>
                <a:spcPct val="150000"/>
              </a:lnSpc>
              <a:buFont typeface="+mj-lt"/>
              <a:buAutoNum type="romanUcPeriod"/>
              <a:defRPr/>
            </a:pPr>
            <a:r>
              <a:rPr lang="en-US" sz="1000" dirty="0" smtClean="0">
                <a:solidFill>
                  <a:schemeClr val="bg1">
                    <a:lumMod val="50000"/>
                    <a:lumOff val="50000"/>
                  </a:schemeClr>
                </a:solidFill>
                <a:latin typeface="Copperplate Gothic Bold" pitchFamily="34" charset="0"/>
              </a:rPr>
              <a:t>LESSONS </a:t>
            </a:r>
            <a:r>
              <a:rPr lang="en-US" sz="1000" dirty="0">
                <a:solidFill>
                  <a:schemeClr val="bg1">
                    <a:lumMod val="50000"/>
                    <a:lumOff val="50000"/>
                  </a:schemeClr>
                </a:solidFill>
                <a:latin typeface="Copperplate Gothic Bold" pitchFamily="34" charset="0"/>
              </a:rPr>
              <a:t>LEARNED</a:t>
            </a:r>
          </a:p>
          <a:p>
            <a:pPr marL="857250" lvl="1" indent="-400050">
              <a:lnSpc>
                <a:spcPct val="150000"/>
              </a:lnSpc>
              <a:buFont typeface="+mj-lt"/>
              <a:buAutoNum type="romanUcPeriod"/>
              <a:defRPr/>
            </a:pPr>
            <a:r>
              <a:rPr lang="en-US" sz="1000" dirty="0">
                <a:solidFill>
                  <a:schemeClr val="bg1">
                    <a:lumMod val="50000"/>
                    <a:lumOff val="50000"/>
                  </a:schemeClr>
                </a:solidFill>
                <a:latin typeface="Copperplate Gothic Bold" pitchFamily="34" charset="0"/>
              </a:rPr>
              <a:t>ACKNOWLEDGEMENTS </a:t>
            </a:r>
            <a:endParaRPr lang="en-US" sz="1400" dirty="0" smtClean="0">
              <a:solidFill>
                <a:schemeClr val="bg1">
                  <a:lumMod val="50000"/>
                  <a:lumOff val="50000"/>
                </a:schemeClr>
              </a:solidFill>
              <a:latin typeface="Copperplate Gothic Bold" pitchFamily="34" charset="0"/>
            </a:endParaRPr>
          </a:p>
          <a:p>
            <a:pPr marL="857250" lvl="1" indent="-400050">
              <a:lnSpc>
                <a:spcPct val="150000"/>
              </a:lnSpc>
              <a:buFont typeface="+mj-lt"/>
              <a:buAutoNum type="romanUcPeriod"/>
              <a:defRPr/>
            </a:pPr>
            <a:endParaRPr lang="en-US" sz="1400" dirty="0">
              <a:latin typeface="Copperplate Gothic Bold" pitchFamily="34" charset="0"/>
            </a:endParaRPr>
          </a:p>
          <a:p>
            <a:pPr marL="857250" lvl="1" indent="-400050">
              <a:lnSpc>
                <a:spcPct val="125000"/>
              </a:lnSpc>
              <a:defRPr/>
            </a:pPr>
            <a:endParaRPr lang="en-US" sz="1050" dirty="0">
              <a:latin typeface="Copperplate Gothic Bold" pitchFamily="34" charset="0"/>
            </a:endParaRPr>
          </a:p>
          <a:p>
            <a:pPr marL="857250" lvl="1" indent="-400050">
              <a:lnSpc>
                <a:spcPct val="125000"/>
              </a:lnSpc>
              <a:defRPr/>
            </a:pPr>
            <a:endParaRPr lang="en-US" sz="1050" dirty="0">
              <a:latin typeface="Copperplate Gothic Bold" pitchFamily="34" charset="0"/>
            </a:endParaRPr>
          </a:p>
          <a:p>
            <a:pPr marL="857250" lvl="1" indent="-400050">
              <a:lnSpc>
                <a:spcPct val="125000"/>
              </a:lnSpc>
              <a:defRPr/>
            </a:pPr>
            <a:endParaRPr lang="en-US" sz="1050" dirty="0">
              <a:latin typeface="Copperplate Gothic Bold" pitchFamily="34" charset="0"/>
            </a:endParaRPr>
          </a:p>
        </p:txBody>
      </p:sp>
      <p:cxnSp>
        <p:nvCxnSpPr>
          <p:cNvPr id="8" name="Straight Connector 7"/>
          <p:cNvCxnSpPr/>
          <p:nvPr/>
        </p:nvCxnSpPr>
        <p:spPr>
          <a:xfrm rot="5400000" flipH="1" flipV="1">
            <a:off x="914400" y="3962400"/>
            <a:ext cx="57912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0" y="1066800"/>
            <a:ext cx="27432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5400000" flipH="1" flipV="1">
            <a:off x="8610600" y="533400"/>
            <a:ext cx="10668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5400000" flipH="1" flipV="1">
            <a:off x="17754600" y="533400"/>
            <a:ext cx="10668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10042071" y="1669528"/>
            <a:ext cx="7848600" cy="3139321"/>
          </a:xfrm>
          <a:prstGeom prst="rect">
            <a:avLst/>
          </a:prstGeom>
          <a:noFill/>
        </p:spPr>
        <p:txBody>
          <a:bodyPr>
            <a:spAutoFit/>
          </a:bodyPr>
          <a:lstStyle/>
          <a:p>
            <a:pPr>
              <a:defRPr/>
            </a:pPr>
            <a:r>
              <a:rPr lang="en-US" sz="1800" b="1" dirty="0" smtClean="0">
                <a:solidFill>
                  <a:schemeClr val="bg1">
                    <a:lumMod val="50000"/>
                    <a:lumOff val="50000"/>
                  </a:schemeClr>
                </a:solidFill>
                <a:latin typeface="Copperplate Gothic Bold" pitchFamily="34" charset="0"/>
              </a:rPr>
              <a:t>ANALYSIS #1: RE-SEQUENCING PHASING</a:t>
            </a:r>
          </a:p>
          <a:p>
            <a:pPr marL="742950" lvl="1" indent="-285750">
              <a:buFont typeface="Arial" pitchFamily="34" charset="0"/>
              <a:buChar char="•"/>
              <a:defRPr/>
            </a:pPr>
            <a:r>
              <a:rPr lang="en-US" sz="1800" dirty="0" smtClean="0">
                <a:latin typeface="Copperplate Gothic Bold" pitchFamily="34" charset="0"/>
              </a:rPr>
              <a:t>Re-sequencing phasing and working on phases simultaneously to reduce project time</a:t>
            </a:r>
          </a:p>
          <a:p>
            <a:pPr marL="742950" lvl="1" indent="-285750">
              <a:buFont typeface="Arial" pitchFamily="34" charset="0"/>
              <a:buChar char="•"/>
              <a:defRPr/>
            </a:pPr>
            <a:r>
              <a:rPr lang="en-US" sz="1800" dirty="0" smtClean="0">
                <a:latin typeface="Copperplate Gothic Bold" pitchFamily="34" charset="0"/>
              </a:rPr>
              <a:t>Gen. Conditions &amp; personal savings calculations</a:t>
            </a:r>
          </a:p>
          <a:p>
            <a:pPr>
              <a:defRPr/>
            </a:pPr>
            <a:endParaRPr lang="en-US" sz="1800" b="1" dirty="0" smtClean="0">
              <a:solidFill>
                <a:schemeClr val="bg1">
                  <a:lumMod val="50000"/>
                  <a:lumOff val="50000"/>
                </a:schemeClr>
              </a:solidFill>
              <a:latin typeface="Copperplate Gothic Bold" pitchFamily="34" charset="0"/>
            </a:endParaRPr>
          </a:p>
          <a:p>
            <a:pPr>
              <a:defRPr/>
            </a:pPr>
            <a:r>
              <a:rPr lang="en-US" sz="1800" b="1" dirty="0" smtClean="0">
                <a:solidFill>
                  <a:schemeClr val="bg1">
                    <a:lumMod val="50000"/>
                    <a:lumOff val="50000"/>
                  </a:schemeClr>
                </a:solidFill>
                <a:latin typeface="Copperplate Gothic Bold" pitchFamily="34" charset="0"/>
              </a:rPr>
              <a:t>ANALYSIS #2: PRECAST FAÇADE </a:t>
            </a:r>
          </a:p>
          <a:p>
            <a:pPr lvl="1">
              <a:buFont typeface="Arial" pitchFamily="34" charset="0"/>
              <a:buChar char="•"/>
            </a:pPr>
            <a:r>
              <a:rPr lang="en-US" sz="1800" dirty="0" smtClean="0">
                <a:latin typeface="Copperplate Gothic Bold" pitchFamily="34" charset="0"/>
              </a:rPr>
              <a:t>    Hand-Laid </a:t>
            </a:r>
            <a:r>
              <a:rPr lang="en-US" sz="1800" dirty="0">
                <a:latin typeface="Copperplate Gothic Bold" pitchFamily="34" charset="0"/>
              </a:rPr>
              <a:t>Brick Exterior Façade vs. Precast Architectural Panels</a:t>
            </a:r>
          </a:p>
          <a:p>
            <a:pPr lvl="1">
              <a:buFont typeface="Arial" pitchFamily="34" charset="0"/>
              <a:buChar char="•"/>
            </a:pPr>
            <a:r>
              <a:rPr lang="en-US" sz="1800" dirty="0" smtClean="0">
                <a:latin typeface="Copperplate Gothic Bold" pitchFamily="34" charset="0"/>
              </a:rPr>
              <a:t>    Structural </a:t>
            </a:r>
            <a:r>
              <a:rPr lang="en-US" sz="1800" dirty="0">
                <a:latin typeface="Copperplate Gothic Bold" pitchFamily="34" charset="0"/>
              </a:rPr>
              <a:t>Calculations to check design of typical exterior bay</a:t>
            </a:r>
          </a:p>
          <a:p>
            <a:pPr>
              <a:defRPr/>
            </a:pPr>
            <a:endParaRPr lang="en-US" sz="1800" b="1" dirty="0" smtClean="0">
              <a:solidFill>
                <a:schemeClr val="bg1">
                  <a:lumMod val="50000"/>
                  <a:lumOff val="50000"/>
                </a:schemeClr>
              </a:solidFill>
              <a:latin typeface="Copperplate Gothic Bold" pitchFamily="34" charset="0"/>
            </a:endParaRPr>
          </a:p>
        </p:txBody>
      </p:sp>
      <p:pic>
        <p:nvPicPr>
          <p:cNvPr id="23581" name="Picture 52" descr="penns state logo.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4800" y="228600"/>
            <a:ext cx="1114425" cy="593725"/>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23582" name="Picture 53" descr="penns state logo.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6012775" y="228600"/>
            <a:ext cx="1114425" cy="593725"/>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23584" name="TextBox 39"/>
          <p:cNvSpPr txBox="1">
            <a:spLocks noChangeArrowheads="1"/>
          </p:cNvSpPr>
          <p:nvPr/>
        </p:nvSpPr>
        <p:spPr bwMode="auto">
          <a:xfrm>
            <a:off x="26822400" y="6473825"/>
            <a:ext cx="457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200">
                <a:solidFill>
                  <a:schemeClr val="tx1"/>
                </a:solidFill>
                <a:latin typeface="Arial" charset="0"/>
              </a:defRPr>
            </a:lvl1pPr>
            <a:lvl2pPr marL="742950" indent="-285750" eaLnBrk="0" hangingPunct="0">
              <a:defRPr sz="2200">
                <a:solidFill>
                  <a:schemeClr val="tx1"/>
                </a:solidFill>
                <a:latin typeface="Arial" charset="0"/>
              </a:defRPr>
            </a:lvl2pPr>
            <a:lvl3pPr marL="1143000" indent="-228600" eaLnBrk="0" hangingPunct="0">
              <a:defRPr sz="2200">
                <a:solidFill>
                  <a:schemeClr val="tx1"/>
                </a:solidFill>
                <a:latin typeface="Arial" charset="0"/>
              </a:defRPr>
            </a:lvl3pPr>
            <a:lvl4pPr marL="1600200" indent="-228600" eaLnBrk="0" hangingPunct="0">
              <a:defRPr sz="2200">
                <a:solidFill>
                  <a:schemeClr val="tx1"/>
                </a:solidFill>
                <a:latin typeface="Arial" charset="0"/>
              </a:defRPr>
            </a:lvl4pPr>
            <a:lvl5pPr marL="2057400" indent="-228600" eaLnBrk="0" hangingPunct="0">
              <a:defRPr sz="2200">
                <a:solidFill>
                  <a:schemeClr val="tx1"/>
                </a:solidFill>
                <a:latin typeface="Arial" charset="0"/>
              </a:defRPr>
            </a:lvl5pPr>
            <a:lvl6pPr marL="2514600" indent="-228600" eaLnBrk="0" fontAlgn="base" hangingPunct="0">
              <a:spcBef>
                <a:spcPct val="0"/>
              </a:spcBef>
              <a:spcAft>
                <a:spcPct val="0"/>
              </a:spcAft>
              <a:defRPr sz="2200">
                <a:solidFill>
                  <a:schemeClr val="tx1"/>
                </a:solidFill>
                <a:latin typeface="Arial" charset="0"/>
              </a:defRPr>
            </a:lvl6pPr>
            <a:lvl7pPr marL="2971800" indent="-228600" eaLnBrk="0" fontAlgn="base" hangingPunct="0">
              <a:spcBef>
                <a:spcPct val="0"/>
              </a:spcBef>
              <a:spcAft>
                <a:spcPct val="0"/>
              </a:spcAft>
              <a:defRPr sz="2200">
                <a:solidFill>
                  <a:schemeClr val="tx1"/>
                </a:solidFill>
                <a:latin typeface="Arial" charset="0"/>
              </a:defRPr>
            </a:lvl7pPr>
            <a:lvl8pPr marL="3429000" indent="-228600" eaLnBrk="0" fontAlgn="base" hangingPunct="0">
              <a:spcBef>
                <a:spcPct val="0"/>
              </a:spcBef>
              <a:spcAft>
                <a:spcPct val="0"/>
              </a:spcAft>
              <a:defRPr sz="2200">
                <a:solidFill>
                  <a:schemeClr val="tx1"/>
                </a:solidFill>
                <a:latin typeface="Arial" charset="0"/>
              </a:defRPr>
            </a:lvl8pPr>
            <a:lvl9pPr marL="3886200" indent="-228600" eaLnBrk="0" fontAlgn="base" hangingPunct="0">
              <a:spcBef>
                <a:spcPct val="0"/>
              </a:spcBef>
              <a:spcAft>
                <a:spcPct val="0"/>
              </a:spcAft>
              <a:defRPr sz="2200">
                <a:solidFill>
                  <a:schemeClr val="tx1"/>
                </a:solidFill>
                <a:latin typeface="Arial" charset="0"/>
              </a:defRPr>
            </a:lvl9pPr>
          </a:lstStyle>
          <a:p>
            <a:pPr eaLnBrk="1" hangingPunct="1"/>
            <a:fld id="{FBBAE181-011A-42DE-B96B-556D36D4FE92}" type="slidenum">
              <a:rPr lang="en-US" sz="1400" b="1">
                <a:latin typeface="Copperplate Gothic Bold" pitchFamily="34" charset="0"/>
              </a:rPr>
              <a:pPr eaLnBrk="1" hangingPunct="1"/>
              <a:t>6</a:t>
            </a:fld>
            <a:endParaRPr lang="en-US" sz="1400" b="1">
              <a:latin typeface="Copperplate Gothic Bold" pitchFamily="34" charset="0"/>
            </a:endParaRPr>
          </a:p>
        </p:txBody>
      </p:sp>
      <p:pic>
        <p:nvPicPr>
          <p:cNvPr id="36" name="Picture 35"/>
          <p:cNvPicPr/>
          <p:nvPr/>
        </p:nvPicPr>
        <p:blipFill>
          <a:blip r:embed="rId4">
            <a:extLst>
              <a:ext uri="{28A0092B-C50C-407E-A947-70E740481C1C}">
                <a14:useLocalDpi xmlns:a14="http://schemas.microsoft.com/office/drawing/2010/main" val="0"/>
              </a:ext>
            </a:extLst>
          </a:blip>
          <a:srcRect/>
          <a:stretch>
            <a:fillRect/>
          </a:stretch>
        </p:blipFill>
        <p:spPr bwMode="auto">
          <a:xfrm>
            <a:off x="1419225" y="6170610"/>
            <a:ext cx="1728788" cy="457200"/>
          </a:xfrm>
          <a:prstGeom prst="rect">
            <a:avLst/>
          </a:prstGeom>
          <a:noFill/>
          <a:ln>
            <a:noFill/>
          </a:ln>
        </p:spPr>
      </p:pic>
      <p:pic>
        <p:nvPicPr>
          <p:cNvPr id="37" name="Picture 36"/>
          <p:cNvPicPr/>
          <p:nvPr/>
        </p:nvPicPr>
        <p:blipFill>
          <a:blip r:embed="rId5">
            <a:extLst>
              <a:ext uri="{28A0092B-C50C-407E-A947-70E740481C1C}">
                <a14:useLocalDpi xmlns:a14="http://schemas.microsoft.com/office/drawing/2010/main" val="0"/>
              </a:ext>
            </a:extLst>
          </a:blip>
          <a:srcRect/>
          <a:stretch>
            <a:fillRect/>
          </a:stretch>
        </p:blipFill>
        <p:spPr bwMode="auto">
          <a:xfrm>
            <a:off x="570819" y="6170610"/>
            <a:ext cx="582386" cy="457201"/>
          </a:xfrm>
          <a:prstGeom prst="rect">
            <a:avLst/>
          </a:prstGeom>
          <a:noFill/>
          <a:ln>
            <a:noFill/>
          </a:ln>
        </p:spPr>
      </p:pic>
      <p:pic>
        <p:nvPicPr>
          <p:cNvPr id="15362"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38600" y="1732234"/>
            <a:ext cx="2143125" cy="213360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63"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324600" y="3970335"/>
            <a:ext cx="2076450" cy="220027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15364"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316200" y="4483916"/>
            <a:ext cx="1410750" cy="180975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365" name="Picture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3867574" y="4629742"/>
            <a:ext cx="2145201" cy="1362356"/>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367" name="Picture 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0591800" y="4629742"/>
            <a:ext cx="1600200" cy="160020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p:spPr>
      </p:pic>
      <p:sp>
        <p:nvSpPr>
          <p:cNvPr id="2" name="Rectangle 1"/>
          <p:cNvSpPr/>
          <p:nvPr/>
        </p:nvSpPr>
        <p:spPr>
          <a:xfrm>
            <a:off x="18935699" y="1669528"/>
            <a:ext cx="7848601" cy="2585323"/>
          </a:xfrm>
          <a:prstGeom prst="rect">
            <a:avLst/>
          </a:prstGeom>
        </p:spPr>
        <p:txBody>
          <a:bodyPr wrap="square">
            <a:spAutoFit/>
          </a:bodyPr>
          <a:lstStyle/>
          <a:p>
            <a:pPr>
              <a:defRPr/>
            </a:pPr>
            <a:r>
              <a:rPr lang="en-US" sz="1800" b="1" dirty="0">
                <a:solidFill>
                  <a:schemeClr val="bg1">
                    <a:lumMod val="50000"/>
                    <a:lumOff val="50000"/>
                  </a:schemeClr>
                </a:solidFill>
                <a:latin typeface="Copperplate Gothic Bold" pitchFamily="34" charset="0"/>
              </a:rPr>
              <a:t>ANALYSIS #3: BIM IMPLEMENTATION</a:t>
            </a:r>
          </a:p>
          <a:p>
            <a:pPr marL="742950" lvl="1" indent="-285750">
              <a:buFont typeface="Arial" pitchFamily="34" charset="0"/>
              <a:buChar char="•"/>
              <a:defRPr/>
            </a:pPr>
            <a:r>
              <a:rPr lang="en-US" sz="1800" dirty="0">
                <a:latin typeface="Copperplate Gothic Bold" pitchFamily="34" charset="0"/>
              </a:rPr>
              <a:t>Construction Management (EE Austin) Hasn’t used BIM before </a:t>
            </a:r>
          </a:p>
          <a:p>
            <a:pPr marL="742950" lvl="1" indent="-285750">
              <a:buFont typeface="Arial" pitchFamily="34" charset="0"/>
              <a:buChar char="•"/>
              <a:defRPr/>
            </a:pPr>
            <a:r>
              <a:rPr lang="en-US" sz="1800" dirty="0">
                <a:latin typeface="Copperplate Gothic Bold" pitchFamily="34" charset="0"/>
              </a:rPr>
              <a:t>Plan to implement BIM on this project</a:t>
            </a:r>
          </a:p>
          <a:p>
            <a:pPr>
              <a:defRPr/>
            </a:pPr>
            <a:endParaRPr lang="en-US" sz="1800" b="1" dirty="0">
              <a:solidFill>
                <a:schemeClr val="bg1">
                  <a:lumMod val="50000"/>
                  <a:lumOff val="50000"/>
                </a:schemeClr>
              </a:solidFill>
              <a:latin typeface="Copperplate Gothic Bold" pitchFamily="34" charset="0"/>
            </a:endParaRPr>
          </a:p>
          <a:p>
            <a:pPr>
              <a:defRPr/>
            </a:pPr>
            <a:r>
              <a:rPr lang="en-US" sz="1800" b="1" dirty="0">
                <a:solidFill>
                  <a:schemeClr val="bg1">
                    <a:lumMod val="50000"/>
                    <a:lumOff val="50000"/>
                  </a:schemeClr>
                </a:solidFill>
                <a:latin typeface="Copperplate Gothic Bold" pitchFamily="34" charset="0"/>
              </a:rPr>
              <a:t>ANALYSIS #4: ICRA PLAN</a:t>
            </a:r>
            <a:endParaRPr lang="en-US" sz="1800" dirty="0">
              <a:latin typeface="Copperplate Gothic Bold" pitchFamily="34" charset="0"/>
            </a:endParaRPr>
          </a:p>
          <a:p>
            <a:pPr lvl="1">
              <a:buFont typeface="Arial" pitchFamily="34" charset="0"/>
              <a:buChar char="•"/>
              <a:defRPr/>
            </a:pPr>
            <a:r>
              <a:rPr lang="en-US" sz="1800" dirty="0">
                <a:latin typeface="Copperplate Gothic Bold" pitchFamily="34" charset="0"/>
              </a:rPr>
              <a:t>    ICRA Plan for Saint Vincent Project</a:t>
            </a:r>
          </a:p>
          <a:p>
            <a:pPr lvl="1">
              <a:buFont typeface="Arial" pitchFamily="34" charset="0"/>
              <a:buChar char="•"/>
              <a:defRPr/>
            </a:pPr>
            <a:r>
              <a:rPr lang="en-US" sz="1800" dirty="0">
                <a:latin typeface="Copperplate Gothic Bold" pitchFamily="34" charset="0"/>
              </a:rPr>
              <a:t>    Mechanical Calculations to check system sizing &amp;  check CFM of outdoor air </a:t>
            </a:r>
          </a:p>
        </p:txBody>
      </p:sp>
    </p:spTree>
    <p:extLst>
      <p:ext uri="{BB962C8B-B14F-4D97-AF65-F5344CB8AC3E}">
        <p14:creationId xmlns:p14="http://schemas.microsoft.com/office/powerpoint/2010/main" val="460116866"/>
      </p:ext>
    </p:extLst>
  </p:cSld>
  <p:clrMapOvr>
    <a:masterClrMapping/>
  </p:clrMapOvr>
  <p:transition spd="med">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p:cNvSpPr txBox="1"/>
          <p:nvPr/>
        </p:nvSpPr>
        <p:spPr>
          <a:xfrm>
            <a:off x="18288000" y="0"/>
            <a:ext cx="9144000" cy="1077913"/>
          </a:xfrm>
          <a:prstGeom prst="rect">
            <a:avLst/>
          </a:prstGeom>
          <a:gradFill flip="none" rotWithShape="1">
            <a:gsLst>
              <a:gs pos="0">
                <a:srgbClr val="2E5C8E">
                  <a:shade val="30000"/>
                  <a:satMod val="115000"/>
                </a:srgbClr>
              </a:gs>
              <a:gs pos="50000">
                <a:srgbClr val="2E5C8E">
                  <a:shade val="67500"/>
                  <a:satMod val="115000"/>
                </a:srgbClr>
              </a:gs>
              <a:gs pos="100000">
                <a:srgbClr val="2E5C8E">
                  <a:shade val="100000"/>
                  <a:satMod val="115000"/>
                </a:srgbClr>
              </a:gs>
            </a:gsLst>
            <a:lin ang="5400000" scaled="1"/>
            <a:tileRect/>
          </a:gradFill>
          <a:ln>
            <a:noFill/>
          </a:ln>
        </p:spPr>
        <p:txBody>
          <a:bodyPr anchor="ctr">
            <a:spAutoFit/>
          </a:bodyPr>
          <a:lstStyle/>
          <a:p>
            <a:pPr algn="ctr">
              <a:defRPr/>
            </a:pPr>
            <a:r>
              <a:rPr lang="en-US" sz="1800" dirty="0">
                <a:effectLst>
                  <a:outerShdw blurRad="38100" dist="38100" dir="2700000" algn="tl">
                    <a:srgbClr val="000000">
                      <a:alpha val="43137"/>
                    </a:srgbClr>
                  </a:outerShdw>
                </a:effectLst>
                <a:latin typeface="Copperplate Gothic Bold" pitchFamily="34" charset="0"/>
              </a:rPr>
              <a:t>Saint Vincent Health Center</a:t>
            </a:r>
          </a:p>
          <a:p>
            <a:pPr algn="ctr">
              <a:defRPr/>
            </a:pPr>
            <a:r>
              <a:rPr lang="en-US" sz="1600" dirty="0">
                <a:effectLst>
                  <a:outerShdw blurRad="38100" dist="38100" dir="2700000" algn="tl">
                    <a:srgbClr val="000000">
                      <a:alpha val="43137"/>
                    </a:srgbClr>
                  </a:outerShdw>
                </a:effectLst>
                <a:latin typeface="Copperplate Gothic Bold" pitchFamily="34" charset="0"/>
              </a:rPr>
              <a:t>New Addition Building</a:t>
            </a:r>
          </a:p>
          <a:p>
            <a:pPr algn="ctr">
              <a:defRPr/>
            </a:pPr>
            <a:r>
              <a:rPr lang="en-US" sz="1200" dirty="0">
                <a:effectLst>
                  <a:outerShdw blurRad="38100" dist="38100" dir="2700000" algn="tl">
                    <a:srgbClr val="000000">
                      <a:alpha val="43137"/>
                    </a:srgbClr>
                  </a:outerShdw>
                </a:effectLst>
                <a:latin typeface="Copperplate Gothic Bold" pitchFamily="34" charset="0"/>
              </a:rPr>
              <a:t>Erie, PA</a:t>
            </a:r>
          </a:p>
          <a:p>
            <a:pPr algn="ctr">
              <a:defRPr/>
            </a:pPr>
            <a:endParaRPr lang="en-US" sz="800" dirty="0" smtClean="0">
              <a:effectLst>
                <a:outerShdw blurRad="38100" dist="38100" dir="2700000" algn="tl">
                  <a:srgbClr val="000000">
                    <a:alpha val="43137"/>
                  </a:srgbClr>
                </a:outerShdw>
              </a:effectLst>
              <a:latin typeface="Copperplate Gothic Bold" pitchFamily="34" charset="0"/>
            </a:endParaRPr>
          </a:p>
          <a:p>
            <a:pPr algn="ctr">
              <a:defRPr/>
            </a:pPr>
            <a:r>
              <a:rPr lang="en-US" sz="1000" dirty="0" smtClean="0">
                <a:effectLst>
                  <a:outerShdw blurRad="38100" dist="38100" dir="2700000" algn="tl">
                    <a:srgbClr val="000000">
                      <a:alpha val="43137"/>
                    </a:srgbClr>
                  </a:outerShdw>
                </a:effectLst>
                <a:latin typeface="Copperplate Gothic Bold" pitchFamily="34" charset="0"/>
              </a:rPr>
              <a:t>TYLER JAGGI | CONSTRUCTION MANAGEMENT</a:t>
            </a:r>
            <a:endParaRPr lang="en-US" sz="1000" dirty="0">
              <a:effectLst>
                <a:outerShdw blurRad="38100" dist="38100" dir="2700000" algn="tl">
                  <a:srgbClr val="000000">
                    <a:alpha val="43137"/>
                  </a:srgbClr>
                </a:outerShdw>
              </a:effectLst>
              <a:latin typeface="Copperplate Gothic Bold" pitchFamily="34" charset="0"/>
            </a:endParaRPr>
          </a:p>
        </p:txBody>
      </p:sp>
      <p:sp>
        <p:nvSpPr>
          <p:cNvPr id="17" name="TextBox 16"/>
          <p:cNvSpPr txBox="1"/>
          <p:nvPr/>
        </p:nvSpPr>
        <p:spPr>
          <a:xfrm>
            <a:off x="9144000" y="348"/>
            <a:ext cx="9144000" cy="1077218"/>
          </a:xfrm>
          <a:prstGeom prst="rect">
            <a:avLst/>
          </a:prstGeom>
          <a:gradFill flip="none" rotWithShape="1">
            <a:gsLst>
              <a:gs pos="0">
                <a:schemeClr val="bg1">
                  <a:lumMod val="65000"/>
                  <a:lumOff val="35000"/>
                  <a:shade val="30000"/>
                  <a:satMod val="115000"/>
                </a:schemeClr>
              </a:gs>
              <a:gs pos="50000">
                <a:schemeClr val="bg1">
                  <a:lumMod val="65000"/>
                  <a:lumOff val="35000"/>
                  <a:shade val="67500"/>
                  <a:satMod val="115000"/>
                </a:schemeClr>
              </a:gs>
              <a:gs pos="100000">
                <a:schemeClr val="bg1">
                  <a:lumMod val="65000"/>
                  <a:lumOff val="35000"/>
                  <a:shade val="100000"/>
                  <a:satMod val="115000"/>
                </a:schemeClr>
              </a:gs>
            </a:gsLst>
            <a:lin ang="5400000" scaled="1"/>
            <a:tileRect/>
          </a:gradFill>
          <a:ln>
            <a:noFill/>
          </a:ln>
        </p:spPr>
        <p:txBody>
          <a:bodyPr anchor="ctr">
            <a:spAutoFit/>
          </a:bodyPr>
          <a:lstStyle/>
          <a:p>
            <a:pPr algn="ctr">
              <a:defRPr/>
            </a:pPr>
            <a:endParaRPr lang="en-US" sz="1000" dirty="0">
              <a:latin typeface="Copperplate Gothic Bold" pitchFamily="34" charset="0"/>
            </a:endParaRPr>
          </a:p>
          <a:p>
            <a:pPr algn="ctr">
              <a:defRPr/>
            </a:pPr>
            <a:endParaRPr lang="en-US" sz="1000" dirty="0">
              <a:latin typeface="Copperplate Gothic Bold" pitchFamily="34" charset="0"/>
            </a:endParaRPr>
          </a:p>
          <a:p>
            <a:pPr algn="ctr">
              <a:defRPr/>
            </a:pPr>
            <a:r>
              <a:rPr lang="en-US" sz="2400" b="1" dirty="0" smtClean="0">
                <a:effectLst>
                  <a:outerShdw blurRad="38100" dist="38100" dir="2700000" algn="tl">
                    <a:srgbClr val="000000">
                      <a:alpha val="43137"/>
                    </a:srgbClr>
                  </a:outerShdw>
                </a:effectLst>
                <a:latin typeface="Copperplate Gothic Bold" pitchFamily="34" charset="0"/>
              </a:rPr>
              <a:t>ANALYSIS #1: Re-Sequencing Phasing</a:t>
            </a:r>
            <a:endParaRPr lang="en-US" sz="2400" b="1" dirty="0">
              <a:effectLst>
                <a:outerShdw blurRad="38100" dist="38100" dir="2700000" algn="tl">
                  <a:srgbClr val="000000">
                    <a:alpha val="43137"/>
                  </a:srgbClr>
                </a:outerShdw>
              </a:effectLst>
              <a:latin typeface="Copperplate Gothic Bold" pitchFamily="34" charset="0"/>
            </a:endParaRPr>
          </a:p>
          <a:p>
            <a:pPr algn="ctr">
              <a:defRPr/>
            </a:pPr>
            <a:endParaRPr lang="en-US" sz="1000" dirty="0">
              <a:latin typeface="Copperplate Gothic Bold" pitchFamily="34" charset="0"/>
            </a:endParaRPr>
          </a:p>
          <a:p>
            <a:pPr algn="ctr">
              <a:defRPr/>
            </a:pPr>
            <a:endParaRPr lang="en-US" sz="1000" dirty="0">
              <a:latin typeface="Copperplate Gothic Bold" pitchFamily="34" charset="0"/>
            </a:endParaRPr>
          </a:p>
        </p:txBody>
      </p:sp>
      <p:sp>
        <p:nvSpPr>
          <p:cNvPr id="6" name="TextBox 5"/>
          <p:cNvSpPr txBox="1"/>
          <p:nvPr/>
        </p:nvSpPr>
        <p:spPr>
          <a:xfrm>
            <a:off x="0" y="0"/>
            <a:ext cx="9144000" cy="1077913"/>
          </a:xfrm>
          <a:prstGeom prst="rect">
            <a:avLst/>
          </a:prstGeom>
          <a:gradFill flip="none" rotWithShape="1">
            <a:gsLst>
              <a:gs pos="0">
                <a:srgbClr val="2E5C8E">
                  <a:shade val="30000"/>
                  <a:satMod val="115000"/>
                </a:srgbClr>
              </a:gs>
              <a:gs pos="50000">
                <a:srgbClr val="2E5C8E">
                  <a:shade val="67500"/>
                  <a:satMod val="115000"/>
                </a:srgbClr>
              </a:gs>
              <a:gs pos="100000">
                <a:srgbClr val="2E5C8E">
                  <a:shade val="100000"/>
                  <a:satMod val="115000"/>
                </a:srgbClr>
              </a:gs>
            </a:gsLst>
            <a:lin ang="5400000" scaled="1"/>
            <a:tileRect/>
          </a:gradFill>
          <a:ln>
            <a:noFill/>
          </a:ln>
        </p:spPr>
        <p:txBody>
          <a:bodyPr anchor="ctr">
            <a:spAutoFit/>
          </a:bodyPr>
          <a:lstStyle/>
          <a:p>
            <a:pPr algn="ctr">
              <a:defRPr/>
            </a:pPr>
            <a:r>
              <a:rPr lang="en-US" sz="1800" dirty="0" smtClean="0">
                <a:effectLst>
                  <a:outerShdw blurRad="38100" dist="38100" dir="2700000" algn="tl">
                    <a:srgbClr val="000000">
                      <a:alpha val="43137"/>
                    </a:srgbClr>
                  </a:outerShdw>
                </a:effectLst>
                <a:latin typeface="Copperplate Gothic Bold" pitchFamily="34" charset="0"/>
              </a:rPr>
              <a:t>Saint Vincent Health Center</a:t>
            </a:r>
            <a:endParaRPr lang="en-US" sz="1800" dirty="0">
              <a:effectLst>
                <a:outerShdw blurRad="38100" dist="38100" dir="2700000" algn="tl">
                  <a:srgbClr val="000000">
                    <a:alpha val="43137"/>
                  </a:srgbClr>
                </a:outerShdw>
              </a:effectLst>
              <a:latin typeface="Copperplate Gothic Bold" pitchFamily="34" charset="0"/>
            </a:endParaRPr>
          </a:p>
          <a:p>
            <a:pPr algn="ctr">
              <a:defRPr/>
            </a:pPr>
            <a:r>
              <a:rPr lang="en-US" sz="1600" dirty="0" smtClean="0">
                <a:effectLst>
                  <a:outerShdw blurRad="38100" dist="38100" dir="2700000" algn="tl">
                    <a:srgbClr val="000000">
                      <a:alpha val="43137"/>
                    </a:srgbClr>
                  </a:outerShdw>
                </a:effectLst>
                <a:latin typeface="Copperplate Gothic Bold" pitchFamily="34" charset="0"/>
              </a:rPr>
              <a:t>New Addition Building</a:t>
            </a:r>
            <a:endParaRPr lang="en-US" sz="1600" dirty="0">
              <a:effectLst>
                <a:outerShdw blurRad="38100" dist="38100" dir="2700000" algn="tl">
                  <a:srgbClr val="000000">
                    <a:alpha val="43137"/>
                  </a:srgbClr>
                </a:outerShdw>
              </a:effectLst>
              <a:latin typeface="Copperplate Gothic Bold" pitchFamily="34" charset="0"/>
            </a:endParaRPr>
          </a:p>
          <a:p>
            <a:pPr algn="ctr">
              <a:defRPr/>
            </a:pPr>
            <a:r>
              <a:rPr lang="en-US" sz="1200" dirty="0" smtClean="0">
                <a:effectLst>
                  <a:outerShdw blurRad="38100" dist="38100" dir="2700000" algn="tl">
                    <a:srgbClr val="000000">
                      <a:alpha val="43137"/>
                    </a:srgbClr>
                  </a:outerShdw>
                </a:effectLst>
                <a:latin typeface="Copperplate Gothic Bold" pitchFamily="34" charset="0"/>
              </a:rPr>
              <a:t>Erie, PA</a:t>
            </a:r>
            <a:endParaRPr lang="en-US" sz="1200" dirty="0">
              <a:effectLst>
                <a:outerShdw blurRad="38100" dist="38100" dir="2700000" algn="tl">
                  <a:srgbClr val="000000">
                    <a:alpha val="43137"/>
                  </a:srgbClr>
                </a:outerShdw>
              </a:effectLst>
              <a:latin typeface="Copperplate Gothic Bold" pitchFamily="34" charset="0"/>
            </a:endParaRPr>
          </a:p>
          <a:p>
            <a:pPr algn="ctr">
              <a:defRPr/>
            </a:pPr>
            <a:endParaRPr lang="en-US" sz="800" dirty="0">
              <a:effectLst>
                <a:outerShdw blurRad="38100" dist="38100" dir="2700000" algn="tl">
                  <a:srgbClr val="000000">
                    <a:alpha val="43137"/>
                  </a:srgbClr>
                </a:outerShdw>
              </a:effectLst>
              <a:latin typeface="Copperplate Gothic Bold" pitchFamily="34" charset="0"/>
            </a:endParaRPr>
          </a:p>
          <a:p>
            <a:pPr algn="ctr">
              <a:defRPr/>
            </a:pPr>
            <a:r>
              <a:rPr lang="en-US" sz="1000" dirty="0" smtClean="0">
                <a:effectLst>
                  <a:outerShdw blurRad="38100" dist="38100" dir="2700000" algn="tl">
                    <a:srgbClr val="000000">
                      <a:alpha val="43137"/>
                    </a:srgbClr>
                  </a:outerShdw>
                </a:effectLst>
                <a:latin typeface="Copperplate Gothic Bold" pitchFamily="34" charset="0"/>
              </a:rPr>
              <a:t>Tyler </a:t>
            </a:r>
            <a:r>
              <a:rPr lang="en-US" sz="1000" dirty="0" err="1" smtClean="0">
                <a:effectLst>
                  <a:outerShdw blurRad="38100" dist="38100" dir="2700000" algn="tl">
                    <a:srgbClr val="000000">
                      <a:alpha val="43137"/>
                    </a:srgbClr>
                  </a:outerShdw>
                </a:effectLst>
                <a:latin typeface="Copperplate Gothic Bold" pitchFamily="34" charset="0"/>
              </a:rPr>
              <a:t>jaggi</a:t>
            </a:r>
            <a:r>
              <a:rPr lang="en-US" sz="1000" dirty="0" smtClean="0">
                <a:effectLst>
                  <a:outerShdw blurRad="38100" dist="38100" dir="2700000" algn="tl">
                    <a:srgbClr val="000000">
                      <a:alpha val="43137"/>
                    </a:srgbClr>
                  </a:outerShdw>
                </a:effectLst>
                <a:latin typeface="Copperplate Gothic Bold" pitchFamily="34" charset="0"/>
              </a:rPr>
              <a:t> | </a:t>
            </a:r>
            <a:r>
              <a:rPr lang="en-US" sz="1000" dirty="0">
                <a:effectLst>
                  <a:outerShdw blurRad="38100" dist="38100" dir="2700000" algn="tl">
                    <a:srgbClr val="000000">
                      <a:alpha val="43137"/>
                    </a:srgbClr>
                  </a:outerShdw>
                </a:effectLst>
                <a:latin typeface="Copperplate Gothic Bold" pitchFamily="34" charset="0"/>
              </a:rPr>
              <a:t>CONSTRUCTION MANAGEMENT</a:t>
            </a:r>
          </a:p>
        </p:txBody>
      </p:sp>
      <p:sp>
        <p:nvSpPr>
          <p:cNvPr id="4" name="TextBox 3"/>
          <p:cNvSpPr txBox="1"/>
          <p:nvPr/>
        </p:nvSpPr>
        <p:spPr>
          <a:xfrm>
            <a:off x="0" y="1058863"/>
            <a:ext cx="3810000" cy="5899692"/>
          </a:xfrm>
          <a:prstGeom prst="rect">
            <a:avLst/>
          </a:prstGeom>
          <a:solidFill>
            <a:schemeClr val="bg1"/>
          </a:solidFill>
          <a:ln>
            <a:noFill/>
          </a:ln>
        </p:spPr>
        <p:txBody>
          <a:bodyPr wrap="square">
            <a:spAutoFit/>
          </a:bodyPr>
          <a:lstStyle/>
          <a:p>
            <a:pPr>
              <a:defRPr/>
            </a:pPr>
            <a:endParaRPr lang="en-US" sz="1200" dirty="0">
              <a:latin typeface="Copperplate Gothic Bold" pitchFamily="34" charset="0"/>
            </a:endParaRPr>
          </a:p>
          <a:p>
            <a:pPr>
              <a:defRPr/>
            </a:pPr>
            <a:r>
              <a:rPr lang="en-US" sz="1200" dirty="0">
                <a:effectLst>
                  <a:outerShdw blurRad="38100" dist="38100" dir="2700000" algn="tl">
                    <a:srgbClr val="000000">
                      <a:alpha val="43137"/>
                    </a:srgbClr>
                  </a:outerShdw>
                </a:effectLst>
                <a:latin typeface="Copperplate Gothic Bold" pitchFamily="34" charset="0"/>
              </a:rPr>
              <a:t>PRESENTATION OUTLINE:</a:t>
            </a:r>
          </a:p>
          <a:p>
            <a:pPr>
              <a:defRPr/>
            </a:pPr>
            <a:endParaRPr lang="en-US" sz="800" dirty="0">
              <a:latin typeface="Copperplate Gothic Bold" pitchFamily="34" charset="0"/>
            </a:endParaRPr>
          </a:p>
          <a:p>
            <a:pPr marL="857250" lvl="1" indent="-400050">
              <a:lnSpc>
                <a:spcPct val="150000"/>
              </a:lnSpc>
              <a:buFont typeface="+mj-lt"/>
              <a:buAutoNum type="romanUcPeriod"/>
              <a:defRPr/>
            </a:pPr>
            <a:r>
              <a:rPr lang="en-US" sz="1000" b="1" dirty="0">
                <a:solidFill>
                  <a:schemeClr val="bg1">
                    <a:lumMod val="50000"/>
                    <a:lumOff val="50000"/>
                  </a:schemeClr>
                </a:solidFill>
                <a:latin typeface="Copperplate Gothic Bold" pitchFamily="34" charset="0"/>
              </a:rPr>
              <a:t>PROJECT BACKGROUND</a:t>
            </a:r>
          </a:p>
          <a:p>
            <a:pPr marL="857250" lvl="1" indent="-400050">
              <a:lnSpc>
                <a:spcPct val="150000"/>
              </a:lnSpc>
              <a:buFont typeface="+mj-lt"/>
              <a:buAutoNum type="romanUcPeriod"/>
              <a:defRPr/>
            </a:pPr>
            <a:r>
              <a:rPr lang="en-US" sz="1000" dirty="0">
                <a:latin typeface="Copperplate Gothic Bold" pitchFamily="34" charset="0"/>
              </a:rPr>
              <a:t>ANALYSIS #1: </a:t>
            </a:r>
            <a:r>
              <a:rPr lang="en-US" sz="1000" dirty="0" smtClean="0">
                <a:latin typeface="Copperplate Gothic Bold" pitchFamily="34" charset="0"/>
              </a:rPr>
              <a:t>Re-Sequencing Phasing</a:t>
            </a:r>
            <a:endParaRPr lang="en-US" sz="1000" dirty="0">
              <a:latin typeface="Copperplate Gothic Bold" pitchFamily="34" charset="0"/>
            </a:endParaRPr>
          </a:p>
          <a:p>
            <a:pPr marL="1314450" lvl="2" indent="-400050">
              <a:lnSpc>
                <a:spcPct val="150000"/>
              </a:lnSpc>
              <a:buFont typeface="+mj-lt"/>
              <a:buAutoNum type="romanUcPeriod"/>
              <a:defRPr/>
            </a:pPr>
            <a:r>
              <a:rPr lang="en-US" sz="1000" dirty="0" smtClean="0">
                <a:latin typeface="Copperplate Gothic Bold" pitchFamily="34" charset="0"/>
              </a:rPr>
              <a:t>Background</a:t>
            </a:r>
            <a:endParaRPr lang="en-US" sz="1000" dirty="0">
              <a:latin typeface="Copperplate Gothic Bold" pitchFamily="34" charset="0"/>
            </a:endParaRPr>
          </a:p>
          <a:p>
            <a:pPr marL="1314450" lvl="2" indent="-400050">
              <a:lnSpc>
                <a:spcPct val="150000"/>
              </a:lnSpc>
              <a:buFont typeface="+mj-lt"/>
              <a:buAutoNum type="romanUcPeriod"/>
              <a:defRPr/>
            </a:pPr>
            <a:r>
              <a:rPr lang="en-US" sz="1000" dirty="0" smtClean="0">
                <a:solidFill>
                  <a:schemeClr val="bg1">
                    <a:lumMod val="50000"/>
                    <a:lumOff val="50000"/>
                  </a:schemeClr>
                </a:solidFill>
                <a:latin typeface="Copperplate Gothic Bold" pitchFamily="34" charset="0"/>
              </a:rPr>
              <a:t>Case Findings</a:t>
            </a:r>
            <a:endParaRPr lang="en-US" sz="1000" dirty="0">
              <a:solidFill>
                <a:schemeClr val="bg1">
                  <a:lumMod val="50000"/>
                  <a:lumOff val="50000"/>
                </a:schemeClr>
              </a:solidFill>
              <a:latin typeface="Copperplate Gothic Bold" pitchFamily="34" charset="0"/>
            </a:endParaRPr>
          </a:p>
          <a:p>
            <a:pPr marL="1314450" lvl="2" indent="-400050">
              <a:lnSpc>
                <a:spcPct val="150000"/>
              </a:lnSpc>
              <a:buFont typeface="+mj-lt"/>
              <a:buAutoNum type="romanUcPeriod"/>
              <a:defRPr/>
            </a:pPr>
            <a:r>
              <a:rPr lang="en-US" sz="1000" dirty="0" smtClean="0">
                <a:solidFill>
                  <a:schemeClr val="bg1">
                    <a:lumMod val="50000"/>
                    <a:lumOff val="50000"/>
                  </a:schemeClr>
                </a:solidFill>
                <a:latin typeface="Copperplate Gothic Bold" pitchFamily="34" charset="0"/>
              </a:rPr>
              <a:t>Recommendations</a:t>
            </a:r>
            <a:endParaRPr lang="en-US" sz="1000" dirty="0">
              <a:solidFill>
                <a:schemeClr val="bg1">
                  <a:lumMod val="50000"/>
                  <a:lumOff val="50000"/>
                </a:schemeClr>
              </a:solidFill>
              <a:latin typeface="Copperplate Gothic Bold" pitchFamily="34" charset="0"/>
            </a:endParaRPr>
          </a:p>
          <a:p>
            <a:pPr marL="857250" lvl="1" indent="-400050">
              <a:lnSpc>
                <a:spcPct val="150000"/>
              </a:lnSpc>
              <a:buFont typeface="+mj-lt"/>
              <a:buAutoNum type="romanUcPeriod"/>
              <a:defRPr/>
            </a:pPr>
            <a:r>
              <a:rPr lang="en-US" sz="1000" dirty="0">
                <a:solidFill>
                  <a:schemeClr val="bg1">
                    <a:lumMod val="50000"/>
                    <a:lumOff val="50000"/>
                  </a:schemeClr>
                </a:solidFill>
                <a:latin typeface="Copperplate Gothic Bold" pitchFamily="34" charset="0"/>
              </a:rPr>
              <a:t>ANALYSIS #2: Precast Façade</a:t>
            </a:r>
          </a:p>
          <a:p>
            <a:pPr marL="1314450" lvl="2" indent="-400050">
              <a:lnSpc>
                <a:spcPct val="150000"/>
              </a:lnSpc>
              <a:buFont typeface="+mj-lt"/>
              <a:buAutoNum type="romanUcPeriod"/>
              <a:defRPr/>
            </a:pPr>
            <a:r>
              <a:rPr lang="en-US" sz="1000" dirty="0">
                <a:solidFill>
                  <a:schemeClr val="bg1">
                    <a:lumMod val="50000"/>
                    <a:lumOff val="50000"/>
                  </a:schemeClr>
                </a:solidFill>
                <a:latin typeface="Copperplate Gothic Bold" pitchFamily="34" charset="0"/>
              </a:rPr>
              <a:t>Design</a:t>
            </a:r>
          </a:p>
          <a:p>
            <a:pPr marL="1314450" lvl="2" indent="-400050">
              <a:lnSpc>
                <a:spcPct val="150000"/>
              </a:lnSpc>
              <a:buFont typeface="+mj-lt"/>
              <a:buAutoNum type="romanUcPeriod"/>
              <a:defRPr/>
            </a:pPr>
            <a:r>
              <a:rPr lang="en-US" sz="1000" dirty="0">
                <a:solidFill>
                  <a:schemeClr val="bg1">
                    <a:lumMod val="50000"/>
                    <a:lumOff val="50000"/>
                  </a:schemeClr>
                </a:solidFill>
                <a:latin typeface="Copperplate Gothic Bold" pitchFamily="34" charset="0"/>
              </a:rPr>
              <a:t>Structural Impact</a:t>
            </a:r>
          </a:p>
          <a:p>
            <a:pPr marL="1314450" lvl="2" indent="-400050">
              <a:lnSpc>
                <a:spcPct val="150000"/>
              </a:lnSpc>
              <a:buFont typeface="+mj-lt"/>
              <a:buAutoNum type="romanUcPeriod"/>
              <a:defRPr/>
            </a:pPr>
            <a:r>
              <a:rPr lang="en-US" sz="1000" dirty="0">
                <a:solidFill>
                  <a:schemeClr val="bg1">
                    <a:lumMod val="50000"/>
                    <a:lumOff val="50000"/>
                  </a:schemeClr>
                </a:solidFill>
                <a:latin typeface="Copperplate Gothic Bold" pitchFamily="34" charset="0"/>
              </a:rPr>
              <a:t>Schedule/Cost Impact</a:t>
            </a:r>
          </a:p>
          <a:p>
            <a:pPr marL="1314450" lvl="2" indent="-400050">
              <a:lnSpc>
                <a:spcPct val="150000"/>
              </a:lnSpc>
              <a:buFont typeface="+mj-lt"/>
              <a:buAutoNum type="romanUcPeriod"/>
              <a:defRPr/>
            </a:pPr>
            <a:r>
              <a:rPr lang="en-US" sz="1000" dirty="0" smtClean="0">
                <a:solidFill>
                  <a:schemeClr val="bg1">
                    <a:lumMod val="50000"/>
                    <a:lumOff val="50000"/>
                  </a:schemeClr>
                </a:solidFill>
                <a:latin typeface="Copperplate Gothic Bold" pitchFamily="34" charset="0"/>
              </a:rPr>
              <a:t>Project Impact</a:t>
            </a:r>
            <a:endParaRPr lang="en-US" sz="1000" dirty="0">
              <a:solidFill>
                <a:schemeClr val="bg1">
                  <a:lumMod val="50000"/>
                  <a:lumOff val="50000"/>
                </a:schemeClr>
              </a:solidFill>
              <a:latin typeface="Copperplate Gothic Bold" pitchFamily="34" charset="0"/>
            </a:endParaRPr>
          </a:p>
          <a:p>
            <a:pPr marL="1314450" lvl="2" indent="-400050">
              <a:lnSpc>
                <a:spcPct val="150000"/>
              </a:lnSpc>
              <a:buFont typeface="+mj-lt"/>
              <a:buAutoNum type="romanUcPeriod"/>
              <a:defRPr/>
            </a:pPr>
            <a:r>
              <a:rPr lang="en-US" sz="1000" dirty="0" smtClean="0">
                <a:solidFill>
                  <a:schemeClr val="bg1">
                    <a:lumMod val="50000"/>
                    <a:lumOff val="50000"/>
                  </a:schemeClr>
                </a:solidFill>
                <a:latin typeface="Copperplate Gothic Bold" pitchFamily="34" charset="0"/>
              </a:rPr>
              <a:t>The Choice</a:t>
            </a:r>
            <a:endParaRPr lang="en-US" sz="1000" dirty="0">
              <a:solidFill>
                <a:schemeClr val="bg1">
                  <a:lumMod val="50000"/>
                  <a:lumOff val="50000"/>
                </a:schemeClr>
              </a:solidFill>
              <a:latin typeface="Copperplate Gothic Bold" pitchFamily="34" charset="0"/>
            </a:endParaRPr>
          </a:p>
          <a:p>
            <a:pPr marL="857250" lvl="1" indent="-400050">
              <a:lnSpc>
                <a:spcPct val="150000"/>
              </a:lnSpc>
              <a:buFont typeface="+mj-lt"/>
              <a:buAutoNum type="romanUcPeriod"/>
              <a:defRPr/>
            </a:pPr>
            <a:r>
              <a:rPr lang="en-US" sz="1000" dirty="0">
                <a:solidFill>
                  <a:schemeClr val="bg1">
                    <a:lumMod val="50000"/>
                    <a:lumOff val="50000"/>
                  </a:schemeClr>
                </a:solidFill>
                <a:latin typeface="Copperplate Gothic Bold" pitchFamily="34" charset="0"/>
              </a:rPr>
              <a:t>ANALYSIS #3: </a:t>
            </a:r>
            <a:r>
              <a:rPr lang="en-US" sz="1000" dirty="0" smtClean="0">
                <a:solidFill>
                  <a:schemeClr val="bg1">
                    <a:lumMod val="50000"/>
                    <a:lumOff val="50000"/>
                  </a:schemeClr>
                </a:solidFill>
                <a:latin typeface="Copperplate Gothic Bold" pitchFamily="34" charset="0"/>
              </a:rPr>
              <a:t> BIM  Implementation </a:t>
            </a:r>
          </a:p>
          <a:p>
            <a:pPr marL="857250" lvl="1" indent="-400050">
              <a:lnSpc>
                <a:spcPct val="150000"/>
              </a:lnSpc>
              <a:buFont typeface="+mj-lt"/>
              <a:buAutoNum type="romanUcPeriod"/>
              <a:defRPr/>
            </a:pPr>
            <a:r>
              <a:rPr lang="en-US" sz="1000" dirty="0" smtClean="0">
                <a:solidFill>
                  <a:schemeClr val="bg1">
                    <a:lumMod val="50000"/>
                    <a:lumOff val="50000"/>
                  </a:schemeClr>
                </a:solidFill>
                <a:latin typeface="Copperplate Gothic Bold" pitchFamily="34" charset="0"/>
              </a:rPr>
              <a:t>ANALYSIS #4: ICRA Plan</a:t>
            </a:r>
          </a:p>
          <a:p>
            <a:pPr marL="1314450" lvl="2" indent="-400050">
              <a:lnSpc>
                <a:spcPct val="150000"/>
              </a:lnSpc>
              <a:buFont typeface="+mj-lt"/>
              <a:buAutoNum type="romanUcPeriod"/>
              <a:defRPr/>
            </a:pPr>
            <a:r>
              <a:rPr lang="en-US" sz="1000" dirty="0" smtClean="0">
                <a:solidFill>
                  <a:schemeClr val="bg1">
                    <a:lumMod val="50000"/>
                    <a:lumOff val="50000"/>
                  </a:schemeClr>
                </a:solidFill>
                <a:latin typeface="Copperplate Gothic Bold" pitchFamily="34" charset="0"/>
              </a:rPr>
              <a:t>ICRA Matrix</a:t>
            </a:r>
            <a:endParaRPr lang="en-US" sz="1000" dirty="0">
              <a:solidFill>
                <a:schemeClr val="bg1">
                  <a:lumMod val="50000"/>
                  <a:lumOff val="50000"/>
                </a:schemeClr>
              </a:solidFill>
              <a:latin typeface="Copperplate Gothic Bold" pitchFamily="34" charset="0"/>
            </a:endParaRPr>
          </a:p>
          <a:p>
            <a:pPr marL="1314450" lvl="2" indent="-400050">
              <a:lnSpc>
                <a:spcPct val="150000"/>
              </a:lnSpc>
              <a:buFont typeface="+mj-lt"/>
              <a:buAutoNum type="romanUcPeriod"/>
              <a:defRPr/>
            </a:pPr>
            <a:r>
              <a:rPr lang="en-US" sz="1000" dirty="0" smtClean="0">
                <a:solidFill>
                  <a:schemeClr val="bg1">
                    <a:lumMod val="50000"/>
                    <a:lumOff val="50000"/>
                  </a:schemeClr>
                </a:solidFill>
                <a:latin typeface="Copperplate Gothic Bold" pitchFamily="34" charset="0"/>
              </a:rPr>
              <a:t>Areas of Risk</a:t>
            </a:r>
          </a:p>
          <a:p>
            <a:pPr marL="1314450" lvl="2" indent="-400050">
              <a:lnSpc>
                <a:spcPct val="150000"/>
              </a:lnSpc>
              <a:buFont typeface="+mj-lt"/>
              <a:buAutoNum type="romanUcPeriod"/>
              <a:defRPr/>
            </a:pPr>
            <a:r>
              <a:rPr lang="en-US" sz="1000" dirty="0" smtClean="0">
                <a:solidFill>
                  <a:schemeClr val="bg1">
                    <a:lumMod val="50000"/>
                    <a:lumOff val="50000"/>
                  </a:schemeClr>
                </a:solidFill>
                <a:latin typeface="Copperplate Gothic Bold" pitchFamily="34" charset="0"/>
              </a:rPr>
              <a:t>Construction Precautions</a:t>
            </a:r>
            <a:endParaRPr lang="en-US" sz="1000" dirty="0">
              <a:solidFill>
                <a:schemeClr val="bg1">
                  <a:lumMod val="50000"/>
                  <a:lumOff val="50000"/>
                </a:schemeClr>
              </a:solidFill>
              <a:latin typeface="Copperplate Gothic Bold" pitchFamily="34" charset="0"/>
            </a:endParaRPr>
          </a:p>
          <a:p>
            <a:pPr marL="1314450" lvl="2" indent="-400050">
              <a:lnSpc>
                <a:spcPct val="150000"/>
              </a:lnSpc>
              <a:buFont typeface="+mj-lt"/>
              <a:buAutoNum type="romanUcPeriod"/>
              <a:defRPr/>
            </a:pPr>
            <a:r>
              <a:rPr lang="en-US" sz="1000" dirty="0" smtClean="0">
                <a:solidFill>
                  <a:schemeClr val="bg1">
                    <a:lumMod val="50000"/>
                    <a:lumOff val="50000"/>
                  </a:schemeClr>
                </a:solidFill>
                <a:latin typeface="Copperplate Gothic Bold" pitchFamily="34" charset="0"/>
              </a:rPr>
              <a:t>Mechanical Impact</a:t>
            </a:r>
          </a:p>
          <a:p>
            <a:pPr marL="857250" lvl="1" indent="-400050">
              <a:lnSpc>
                <a:spcPct val="150000"/>
              </a:lnSpc>
              <a:buFont typeface="+mj-lt"/>
              <a:buAutoNum type="romanUcPeriod"/>
              <a:defRPr/>
            </a:pPr>
            <a:r>
              <a:rPr lang="en-US" sz="1000" dirty="0" smtClean="0">
                <a:solidFill>
                  <a:schemeClr val="bg1">
                    <a:lumMod val="50000"/>
                    <a:lumOff val="50000"/>
                  </a:schemeClr>
                </a:solidFill>
                <a:latin typeface="Copperplate Gothic Bold" pitchFamily="34" charset="0"/>
              </a:rPr>
              <a:t>LESSONS </a:t>
            </a:r>
            <a:r>
              <a:rPr lang="en-US" sz="1000" dirty="0">
                <a:solidFill>
                  <a:schemeClr val="bg1">
                    <a:lumMod val="50000"/>
                    <a:lumOff val="50000"/>
                  </a:schemeClr>
                </a:solidFill>
                <a:latin typeface="Copperplate Gothic Bold" pitchFamily="34" charset="0"/>
              </a:rPr>
              <a:t>LEARNED</a:t>
            </a:r>
          </a:p>
          <a:p>
            <a:pPr marL="857250" lvl="1" indent="-400050">
              <a:lnSpc>
                <a:spcPct val="150000"/>
              </a:lnSpc>
              <a:buFont typeface="+mj-lt"/>
              <a:buAutoNum type="romanUcPeriod"/>
              <a:defRPr/>
            </a:pPr>
            <a:r>
              <a:rPr lang="en-US" sz="1000" dirty="0">
                <a:solidFill>
                  <a:schemeClr val="bg1">
                    <a:lumMod val="50000"/>
                    <a:lumOff val="50000"/>
                  </a:schemeClr>
                </a:solidFill>
                <a:latin typeface="Copperplate Gothic Bold" pitchFamily="34" charset="0"/>
              </a:rPr>
              <a:t>ACKNOWLEDGEMENTS </a:t>
            </a:r>
            <a:endParaRPr lang="en-US" sz="1400" dirty="0" smtClean="0">
              <a:solidFill>
                <a:schemeClr val="bg1">
                  <a:lumMod val="50000"/>
                  <a:lumOff val="50000"/>
                </a:schemeClr>
              </a:solidFill>
              <a:latin typeface="Copperplate Gothic Bold" pitchFamily="34" charset="0"/>
            </a:endParaRPr>
          </a:p>
          <a:p>
            <a:pPr marL="857250" lvl="1" indent="-400050">
              <a:lnSpc>
                <a:spcPct val="150000"/>
              </a:lnSpc>
              <a:buFont typeface="+mj-lt"/>
              <a:buAutoNum type="romanUcPeriod"/>
              <a:defRPr/>
            </a:pPr>
            <a:endParaRPr lang="en-US" sz="1400" dirty="0">
              <a:latin typeface="Copperplate Gothic Bold" pitchFamily="34" charset="0"/>
            </a:endParaRPr>
          </a:p>
          <a:p>
            <a:pPr marL="857250" lvl="1" indent="-400050">
              <a:lnSpc>
                <a:spcPct val="125000"/>
              </a:lnSpc>
              <a:defRPr/>
            </a:pPr>
            <a:endParaRPr lang="en-US" sz="1050" dirty="0">
              <a:latin typeface="Copperplate Gothic Bold" pitchFamily="34" charset="0"/>
            </a:endParaRPr>
          </a:p>
          <a:p>
            <a:pPr marL="857250" lvl="1" indent="-400050">
              <a:lnSpc>
                <a:spcPct val="125000"/>
              </a:lnSpc>
              <a:defRPr/>
            </a:pPr>
            <a:endParaRPr lang="en-US" sz="1050" dirty="0">
              <a:latin typeface="Copperplate Gothic Bold" pitchFamily="34" charset="0"/>
            </a:endParaRPr>
          </a:p>
          <a:p>
            <a:pPr marL="857250" lvl="1" indent="-400050">
              <a:lnSpc>
                <a:spcPct val="125000"/>
              </a:lnSpc>
              <a:defRPr/>
            </a:pPr>
            <a:endParaRPr lang="en-US" sz="1050" dirty="0">
              <a:latin typeface="Copperplate Gothic Bold" pitchFamily="34" charset="0"/>
            </a:endParaRPr>
          </a:p>
        </p:txBody>
      </p:sp>
      <p:cxnSp>
        <p:nvCxnSpPr>
          <p:cNvPr id="8" name="Straight Connector 7"/>
          <p:cNvCxnSpPr/>
          <p:nvPr/>
        </p:nvCxnSpPr>
        <p:spPr>
          <a:xfrm rot="5400000" flipH="1" flipV="1">
            <a:off x="914400" y="3962400"/>
            <a:ext cx="57912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0" y="1066800"/>
            <a:ext cx="27432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5400000" flipH="1" flipV="1">
            <a:off x="8610600" y="533400"/>
            <a:ext cx="10668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5400000" flipH="1" flipV="1">
            <a:off x="17754600" y="533400"/>
            <a:ext cx="10668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10058400" y="1082523"/>
            <a:ext cx="7848600" cy="5601533"/>
          </a:xfrm>
          <a:prstGeom prst="rect">
            <a:avLst/>
          </a:prstGeom>
          <a:noFill/>
        </p:spPr>
        <p:txBody>
          <a:bodyPr>
            <a:spAutoFit/>
          </a:bodyPr>
          <a:lstStyle/>
          <a:p>
            <a:pPr>
              <a:defRPr/>
            </a:pPr>
            <a:r>
              <a:rPr lang="en-US" sz="1800" b="1" dirty="0" smtClean="0">
                <a:solidFill>
                  <a:schemeClr val="bg1">
                    <a:lumMod val="50000"/>
                    <a:lumOff val="50000"/>
                  </a:schemeClr>
                </a:solidFill>
                <a:latin typeface="Copperplate Gothic Bold" pitchFamily="34" charset="0"/>
              </a:rPr>
              <a:t>BACKGROUND: PROBLEM IDENIFICATION</a:t>
            </a:r>
          </a:p>
          <a:p>
            <a:pPr marL="742950" lvl="1" indent="-285750">
              <a:buFont typeface="Arial" pitchFamily="34" charset="0"/>
              <a:buChar char="•"/>
              <a:defRPr/>
            </a:pPr>
            <a:r>
              <a:rPr lang="en-US" sz="1800" dirty="0" smtClean="0">
                <a:latin typeface="Copperplate Gothic Bold" pitchFamily="34" charset="0"/>
              </a:rPr>
              <a:t>3 - Phase Project </a:t>
            </a:r>
          </a:p>
          <a:p>
            <a:pPr marL="1314450" lvl="2" indent="-400050">
              <a:buFont typeface="+mj-lt"/>
              <a:buAutoNum type="romanUcPeriod"/>
              <a:defRPr/>
            </a:pPr>
            <a:r>
              <a:rPr lang="en-US" sz="1800" dirty="0" smtClean="0">
                <a:latin typeface="Copperplate Gothic Bold" pitchFamily="34" charset="0"/>
              </a:rPr>
              <a:t>New Ambulance Entrance (Phase I)</a:t>
            </a:r>
          </a:p>
          <a:p>
            <a:pPr marL="1657350" lvl="3" indent="-285750">
              <a:buFont typeface="Arial" pitchFamily="34" charset="0"/>
              <a:buChar char="•"/>
              <a:defRPr/>
            </a:pPr>
            <a:r>
              <a:rPr lang="en-US" sz="1800" dirty="0" smtClean="0">
                <a:latin typeface="Copperplate Gothic Bold" pitchFamily="34" charset="0"/>
              </a:rPr>
              <a:t>Traffic thru Existing ED Entrance off 24</a:t>
            </a:r>
            <a:r>
              <a:rPr lang="en-US" sz="1800" baseline="30000" dirty="0" smtClean="0">
                <a:latin typeface="Copperplate Gothic Bold" pitchFamily="34" charset="0"/>
              </a:rPr>
              <a:t>th</a:t>
            </a:r>
            <a:r>
              <a:rPr lang="en-US" sz="1800" dirty="0" smtClean="0">
                <a:latin typeface="Copperplate Gothic Bold" pitchFamily="34" charset="0"/>
              </a:rPr>
              <a:t> </a:t>
            </a:r>
          </a:p>
          <a:p>
            <a:pPr marL="1314450" lvl="2" indent="-400050">
              <a:buFont typeface="+mj-lt"/>
              <a:buAutoNum type="romanUcPeriod"/>
              <a:defRPr/>
            </a:pPr>
            <a:r>
              <a:rPr lang="en-US" sz="1800" dirty="0" smtClean="0">
                <a:latin typeface="Copperplate Gothic Bold" pitchFamily="34" charset="0"/>
              </a:rPr>
              <a:t>Creating Temporary connecting Corridor / Demo-</a:t>
            </a:r>
            <a:r>
              <a:rPr lang="en-US" sz="1800" dirty="0" err="1" smtClean="0">
                <a:latin typeface="Copperplate Gothic Bold" pitchFamily="34" charset="0"/>
              </a:rPr>
              <a:t>ing</a:t>
            </a:r>
            <a:r>
              <a:rPr lang="en-US" sz="1800" dirty="0" smtClean="0">
                <a:latin typeface="Copperplate Gothic Bold" pitchFamily="34" charset="0"/>
              </a:rPr>
              <a:t> existing Connecting Corridor (Phase II)</a:t>
            </a:r>
          </a:p>
          <a:p>
            <a:pPr marL="1771650" lvl="3" indent="-400050">
              <a:buFont typeface="Arial" pitchFamily="34" charset="0"/>
              <a:buChar char="•"/>
              <a:defRPr/>
            </a:pPr>
            <a:r>
              <a:rPr lang="en-US" sz="1800" dirty="0" smtClean="0">
                <a:latin typeface="Copperplate Gothic Bold" pitchFamily="34" charset="0"/>
              </a:rPr>
              <a:t>All ED traffic will us New </a:t>
            </a:r>
            <a:r>
              <a:rPr lang="en-US" sz="1800" dirty="0" err="1" smtClean="0">
                <a:latin typeface="Copperplate Gothic Bold" pitchFamily="34" charset="0"/>
              </a:rPr>
              <a:t>Enrtance</a:t>
            </a:r>
            <a:endParaRPr lang="en-US" sz="1800" dirty="0" smtClean="0">
              <a:latin typeface="Copperplate Gothic Bold" pitchFamily="34" charset="0"/>
            </a:endParaRPr>
          </a:p>
          <a:p>
            <a:pPr marL="1314450" lvl="2" indent="-400050">
              <a:buFont typeface="+mj-lt"/>
              <a:buAutoNum type="romanUcPeriod"/>
              <a:defRPr/>
            </a:pPr>
            <a:r>
              <a:rPr lang="en-US" sz="1800" dirty="0" smtClean="0">
                <a:latin typeface="Copperplate Gothic Bold" pitchFamily="34" charset="0"/>
              </a:rPr>
              <a:t>New In-Fill Building (Phase III - main Part)</a:t>
            </a:r>
          </a:p>
          <a:p>
            <a:pPr marL="1771650" lvl="3" indent="-400050">
              <a:buFont typeface="Arial" pitchFamily="34" charset="0"/>
              <a:buChar char="•"/>
              <a:defRPr/>
            </a:pPr>
            <a:r>
              <a:rPr lang="en-US" sz="1800" dirty="0" smtClean="0">
                <a:latin typeface="Copperplate Gothic Bold" pitchFamily="34" charset="0"/>
              </a:rPr>
              <a:t>Pedestrian ED traffic will use South-West Temporary </a:t>
            </a:r>
            <a:r>
              <a:rPr lang="en-US" sz="1800" dirty="0" err="1" smtClean="0">
                <a:latin typeface="Copperplate Gothic Bold" pitchFamily="34" charset="0"/>
              </a:rPr>
              <a:t>cooridor</a:t>
            </a:r>
            <a:endParaRPr lang="en-US" sz="1800" dirty="0" smtClean="0">
              <a:latin typeface="Copperplate Gothic Bold" pitchFamily="34" charset="0"/>
            </a:endParaRPr>
          </a:p>
          <a:p>
            <a:pPr marL="1771650" lvl="3" indent="-400050">
              <a:buFont typeface="Arial" pitchFamily="34" charset="0"/>
              <a:buChar char="•"/>
              <a:defRPr/>
            </a:pPr>
            <a:r>
              <a:rPr lang="en-US" sz="1800" dirty="0" smtClean="0">
                <a:latin typeface="Copperplate Gothic Bold" pitchFamily="34" charset="0"/>
              </a:rPr>
              <a:t>Ambulance traffic will continue using New Ambulance Entrance</a:t>
            </a:r>
          </a:p>
          <a:p>
            <a:pPr>
              <a:defRPr/>
            </a:pPr>
            <a:r>
              <a:rPr lang="en-US" sz="1800" b="1" dirty="0" smtClean="0">
                <a:solidFill>
                  <a:schemeClr val="bg1">
                    <a:lumMod val="50000"/>
                    <a:lumOff val="50000"/>
                  </a:schemeClr>
                </a:solidFill>
                <a:latin typeface="Copperplate Gothic Bold" pitchFamily="34" charset="0"/>
              </a:rPr>
              <a:t>PROBLEMS with 3 – PHASES:</a:t>
            </a:r>
          </a:p>
          <a:p>
            <a:pPr marL="742950" lvl="1" indent="-285750">
              <a:buFont typeface="Arial" pitchFamily="34" charset="0"/>
              <a:buChar char="•"/>
              <a:defRPr/>
            </a:pPr>
            <a:r>
              <a:rPr lang="en-US" sz="1800" dirty="0" smtClean="0">
                <a:latin typeface="Copperplate Gothic Bold" pitchFamily="34" charset="0"/>
              </a:rPr>
              <a:t>potential </a:t>
            </a:r>
            <a:r>
              <a:rPr lang="en-US" sz="1800" dirty="0">
                <a:latin typeface="Copperplate Gothic Bold" pitchFamily="34" charset="0"/>
              </a:rPr>
              <a:t>problems with trade </a:t>
            </a:r>
            <a:r>
              <a:rPr lang="en-US" sz="1800" dirty="0" smtClean="0">
                <a:latin typeface="Copperplate Gothic Bold" pitchFamily="34" charset="0"/>
              </a:rPr>
              <a:t>coordination &amp; contractor delays</a:t>
            </a:r>
          </a:p>
          <a:p>
            <a:pPr marL="742950" lvl="1" indent="-285750">
              <a:buFont typeface="Arial" pitchFamily="34" charset="0"/>
              <a:buChar char="•"/>
              <a:defRPr/>
            </a:pPr>
            <a:r>
              <a:rPr lang="en-US" sz="1800" dirty="0">
                <a:latin typeface="Copperplate Gothic Bold" pitchFamily="34" charset="0"/>
              </a:rPr>
              <a:t>contractors </a:t>
            </a:r>
            <a:r>
              <a:rPr lang="en-US" sz="1800" dirty="0" smtClean="0">
                <a:latin typeface="Copperplate Gothic Bold" pitchFamily="34" charset="0"/>
              </a:rPr>
              <a:t>will be switching </a:t>
            </a:r>
            <a:r>
              <a:rPr lang="en-US" sz="1800" dirty="0">
                <a:latin typeface="Copperplate Gothic Bold" pitchFamily="34" charset="0"/>
              </a:rPr>
              <a:t>between renovation, demolishing and new construction </a:t>
            </a:r>
            <a:r>
              <a:rPr lang="en-US" sz="1800" dirty="0" smtClean="0">
                <a:latin typeface="Copperplate Gothic Bold" pitchFamily="34" charset="0"/>
              </a:rPr>
              <a:t>work creates inefficiency </a:t>
            </a:r>
          </a:p>
          <a:p>
            <a:pPr marL="742950" lvl="1" indent="-285750">
              <a:buFont typeface="Arial" pitchFamily="34" charset="0"/>
              <a:buChar char="•"/>
              <a:defRPr/>
            </a:pPr>
            <a:r>
              <a:rPr lang="en-US" sz="1800" dirty="0" smtClean="0">
                <a:latin typeface="Copperplate Gothic Bold" pitchFamily="34" charset="0"/>
              </a:rPr>
              <a:t>Project takes longer without multi-phasing work</a:t>
            </a:r>
          </a:p>
          <a:p>
            <a:pPr>
              <a:defRPr/>
            </a:pPr>
            <a:endParaRPr lang="en-US" sz="1600" dirty="0" smtClean="0">
              <a:latin typeface="Copperplate Gothic Bold" pitchFamily="34" charset="0"/>
            </a:endParaRPr>
          </a:p>
        </p:txBody>
      </p:sp>
      <p:pic>
        <p:nvPicPr>
          <p:cNvPr id="23581" name="Picture 52" descr="penns state logo.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4800" y="228600"/>
            <a:ext cx="1114425" cy="593725"/>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23582" name="Picture 53" descr="penns state logo.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6012775" y="228600"/>
            <a:ext cx="1114425" cy="593725"/>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23584" name="TextBox 39"/>
          <p:cNvSpPr txBox="1">
            <a:spLocks noChangeArrowheads="1"/>
          </p:cNvSpPr>
          <p:nvPr/>
        </p:nvSpPr>
        <p:spPr bwMode="auto">
          <a:xfrm>
            <a:off x="26822400" y="6473825"/>
            <a:ext cx="457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200">
                <a:solidFill>
                  <a:schemeClr val="tx1"/>
                </a:solidFill>
                <a:latin typeface="Arial" charset="0"/>
              </a:defRPr>
            </a:lvl1pPr>
            <a:lvl2pPr marL="742950" indent="-285750" eaLnBrk="0" hangingPunct="0">
              <a:defRPr sz="2200">
                <a:solidFill>
                  <a:schemeClr val="tx1"/>
                </a:solidFill>
                <a:latin typeface="Arial" charset="0"/>
              </a:defRPr>
            </a:lvl2pPr>
            <a:lvl3pPr marL="1143000" indent="-228600" eaLnBrk="0" hangingPunct="0">
              <a:defRPr sz="2200">
                <a:solidFill>
                  <a:schemeClr val="tx1"/>
                </a:solidFill>
                <a:latin typeface="Arial" charset="0"/>
              </a:defRPr>
            </a:lvl3pPr>
            <a:lvl4pPr marL="1600200" indent="-228600" eaLnBrk="0" hangingPunct="0">
              <a:defRPr sz="2200">
                <a:solidFill>
                  <a:schemeClr val="tx1"/>
                </a:solidFill>
                <a:latin typeface="Arial" charset="0"/>
              </a:defRPr>
            </a:lvl4pPr>
            <a:lvl5pPr marL="2057400" indent="-228600" eaLnBrk="0" hangingPunct="0">
              <a:defRPr sz="2200">
                <a:solidFill>
                  <a:schemeClr val="tx1"/>
                </a:solidFill>
                <a:latin typeface="Arial" charset="0"/>
              </a:defRPr>
            </a:lvl5pPr>
            <a:lvl6pPr marL="2514600" indent="-228600" eaLnBrk="0" fontAlgn="base" hangingPunct="0">
              <a:spcBef>
                <a:spcPct val="0"/>
              </a:spcBef>
              <a:spcAft>
                <a:spcPct val="0"/>
              </a:spcAft>
              <a:defRPr sz="2200">
                <a:solidFill>
                  <a:schemeClr val="tx1"/>
                </a:solidFill>
                <a:latin typeface="Arial" charset="0"/>
              </a:defRPr>
            </a:lvl6pPr>
            <a:lvl7pPr marL="2971800" indent="-228600" eaLnBrk="0" fontAlgn="base" hangingPunct="0">
              <a:spcBef>
                <a:spcPct val="0"/>
              </a:spcBef>
              <a:spcAft>
                <a:spcPct val="0"/>
              </a:spcAft>
              <a:defRPr sz="2200">
                <a:solidFill>
                  <a:schemeClr val="tx1"/>
                </a:solidFill>
                <a:latin typeface="Arial" charset="0"/>
              </a:defRPr>
            </a:lvl7pPr>
            <a:lvl8pPr marL="3429000" indent="-228600" eaLnBrk="0" fontAlgn="base" hangingPunct="0">
              <a:spcBef>
                <a:spcPct val="0"/>
              </a:spcBef>
              <a:spcAft>
                <a:spcPct val="0"/>
              </a:spcAft>
              <a:defRPr sz="2200">
                <a:solidFill>
                  <a:schemeClr val="tx1"/>
                </a:solidFill>
                <a:latin typeface="Arial" charset="0"/>
              </a:defRPr>
            </a:lvl8pPr>
            <a:lvl9pPr marL="3886200" indent="-228600" eaLnBrk="0" fontAlgn="base" hangingPunct="0">
              <a:spcBef>
                <a:spcPct val="0"/>
              </a:spcBef>
              <a:spcAft>
                <a:spcPct val="0"/>
              </a:spcAft>
              <a:defRPr sz="2200">
                <a:solidFill>
                  <a:schemeClr val="tx1"/>
                </a:solidFill>
                <a:latin typeface="Arial" charset="0"/>
              </a:defRPr>
            </a:lvl9pPr>
          </a:lstStyle>
          <a:p>
            <a:pPr eaLnBrk="1" hangingPunct="1"/>
            <a:fld id="{FBBAE181-011A-42DE-B96B-556D36D4FE92}" type="slidenum">
              <a:rPr lang="en-US" sz="1400" b="1">
                <a:latin typeface="Copperplate Gothic Bold" pitchFamily="34" charset="0"/>
              </a:rPr>
              <a:pPr eaLnBrk="1" hangingPunct="1"/>
              <a:t>7</a:t>
            </a:fld>
            <a:endParaRPr lang="en-US" sz="1400" b="1">
              <a:latin typeface="Copperplate Gothic Bold" pitchFamily="34" charset="0"/>
            </a:endParaRPr>
          </a:p>
        </p:txBody>
      </p:sp>
      <p:pic>
        <p:nvPicPr>
          <p:cNvPr id="36" name="Picture 35"/>
          <p:cNvPicPr/>
          <p:nvPr/>
        </p:nvPicPr>
        <p:blipFill>
          <a:blip r:embed="rId4">
            <a:extLst>
              <a:ext uri="{28A0092B-C50C-407E-A947-70E740481C1C}">
                <a14:useLocalDpi xmlns:a14="http://schemas.microsoft.com/office/drawing/2010/main" val="0"/>
              </a:ext>
            </a:extLst>
          </a:blip>
          <a:srcRect/>
          <a:stretch>
            <a:fillRect/>
          </a:stretch>
        </p:blipFill>
        <p:spPr bwMode="auto">
          <a:xfrm>
            <a:off x="1419225" y="6170610"/>
            <a:ext cx="1728788" cy="457200"/>
          </a:xfrm>
          <a:prstGeom prst="rect">
            <a:avLst/>
          </a:prstGeom>
          <a:noFill/>
          <a:ln>
            <a:noFill/>
          </a:ln>
        </p:spPr>
      </p:pic>
      <p:pic>
        <p:nvPicPr>
          <p:cNvPr id="37" name="Picture 36"/>
          <p:cNvPicPr/>
          <p:nvPr/>
        </p:nvPicPr>
        <p:blipFill>
          <a:blip r:embed="rId5">
            <a:extLst>
              <a:ext uri="{28A0092B-C50C-407E-A947-70E740481C1C}">
                <a14:useLocalDpi xmlns:a14="http://schemas.microsoft.com/office/drawing/2010/main" val="0"/>
              </a:ext>
            </a:extLst>
          </a:blip>
          <a:srcRect/>
          <a:stretch>
            <a:fillRect/>
          </a:stretch>
        </p:blipFill>
        <p:spPr bwMode="auto">
          <a:xfrm>
            <a:off x="570819" y="6170610"/>
            <a:ext cx="582386" cy="457201"/>
          </a:xfrm>
          <a:prstGeom prst="rect">
            <a:avLst/>
          </a:prstGeom>
          <a:noFill/>
          <a:ln>
            <a:noFill/>
          </a:ln>
        </p:spPr>
      </p:pic>
      <p:pic>
        <p:nvPicPr>
          <p:cNvPr id="23587" name="Picture 3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669000" y="1371600"/>
            <a:ext cx="5505450" cy="39814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4"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37165" y="1995488"/>
            <a:ext cx="4985064" cy="3357561"/>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13315"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4003000" y="3021682"/>
            <a:ext cx="2819400" cy="3390686"/>
          </a:xfrm>
          <a:prstGeom prst="rect">
            <a:avLst/>
          </a:prstGeom>
          <a:ln w="127000" cap="sq">
            <a:solidFill>
              <a:srgbClr val="000000"/>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489723281"/>
      </p:ext>
    </p:extLst>
  </p:cSld>
  <p:clrMapOvr>
    <a:masterClrMapping/>
  </p:clrMapOvr>
  <p:transition spd="med">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p:cNvSpPr txBox="1"/>
          <p:nvPr/>
        </p:nvSpPr>
        <p:spPr>
          <a:xfrm>
            <a:off x="18288000" y="0"/>
            <a:ext cx="9144000" cy="1077913"/>
          </a:xfrm>
          <a:prstGeom prst="rect">
            <a:avLst/>
          </a:prstGeom>
          <a:gradFill flip="none" rotWithShape="1">
            <a:gsLst>
              <a:gs pos="0">
                <a:srgbClr val="2E5C8E">
                  <a:shade val="30000"/>
                  <a:satMod val="115000"/>
                </a:srgbClr>
              </a:gs>
              <a:gs pos="50000">
                <a:srgbClr val="2E5C8E">
                  <a:shade val="67500"/>
                  <a:satMod val="115000"/>
                </a:srgbClr>
              </a:gs>
              <a:gs pos="100000">
                <a:srgbClr val="2E5C8E">
                  <a:shade val="100000"/>
                  <a:satMod val="115000"/>
                </a:srgbClr>
              </a:gs>
            </a:gsLst>
            <a:lin ang="5400000" scaled="1"/>
            <a:tileRect/>
          </a:gradFill>
          <a:ln>
            <a:noFill/>
          </a:ln>
        </p:spPr>
        <p:txBody>
          <a:bodyPr anchor="ctr">
            <a:spAutoFit/>
          </a:bodyPr>
          <a:lstStyle/>
          <a:p>
            <a:pPr algn="ctr">
              <a:defRPr/>
            </a:pPr>
            <a:r>
              <a:rPr lang="en-US" sz="1800" dirty="0">
                <a:effectLst>
                  <a:outerShdw blurRad="38100" dist="38100" dir="2700000" algn="tl">
                    <a:srgbClr val="000000">
                      <a:alpha val="43137"/>
                    </a:srgbClr>
                  </a:outerShdw>
                </a:effectLst>
                <a:latin typeface="Copperplate Gothic Bold" pitchFamily="34" charset="0"/>
              </a:rPr>
              <a:t>Saint Vincent Health Center</a:t>
            </a:r>
          </a:p>
          <a:p>
            <a:pPr algn="ctr">
              <a:defRPr/>
            </a:pPr>
            <a:r>
              <a:rPr lang="en-US" sz="1600" dirty="0">
                <a:effectLst>
                  <a:outerShdw blurRad="38100" dist="38100" dir="2700000" algn="tl">
                    <a:srgbClr val="000000">
                      <a:alpha val="43137"/>
                    </a:srgbClr>
                  </a:outerShdw>
                </a:effectLst>
                <a:latin typeface="Copperplate Gothic Bold" pitchFamily="34" charset="0"/>
              </a:rPr>
              <a:t>New Addition Building</a:t>
            </a:r>
          </a:p>
          <a:p>
            <a:pPr algn="ctr">
              <a:defRPr/>
            </a:pPr>
            <a:r>
              <a:rPr lang="en-US" sz="1200" dirty="0">
                <a:effectLst>
                  <a:outerShdw blurRad="38100" dist="38100" dir="2700000" algn="tl">
                    <a:srgbClr val="000000">
                      <a:alpha val="43137"/>
                    </a:srgbClr>
                  </a:outerShdw>
                </a:effectLst>
                <a:latin typeface="Copperplate Gothic Bold" pitchFamily="34" charset="0"/>
              </a:rPr>
              <a:t>Erie, PA</a:t>
            </a:r>
          </a:p>
          <a:p>
            <a:pPr algn="ctr">
              <a:defRPr/>
            </a:pPr>
            <a:endParaRPr lang="en-US" sz="800" dirty="0" smtClean="0">
              <a:effectLst>
                <a:outerShdw blurRad="38100" dist="38100" dir="2700000" algn="tl">
                  <a:srgbClr val="000000">
                    <a:alpha val="43137"/>
                  </a:srgbClr>
                </a:outerShdw>
              </a:effectLst>
              <a:latin typeface="Copperplate Gothic Bold" pitchFamily="34" charset="0"/>
            </a:endParaRPr>
          </a:p>
          <a:p>
            <a:pPr algn="ctr">
              <a:defRPr/>
            </a:pPr>
            <a:r>
              <a:rPr lang="en-US" sz="1000" dirty="0" smtClean="0">
                <a:effectLst>
                  <a:outerShdw blurRad="38100" dist="38100" dir="2700000" algn="tl">
                    <a:srgbClr val="000000">
                      <a:alpha val="43137"/>
                    </a:srgbClr>
                  </a:outerShdw>
                </a:effectLst>
                <a:latin typeface="Copperplate Gothic Bold" pitchFamily="34" charset="0"/>
              </a:rPr>
              <a:t>TYLER JAGGI | CONSTRUCTION MANAGEMENT</a:t>
            </a:r>
            <a:endParaRPr lang="en-US" sz="1000" dirty="0">
              <a:effectLst>
                <a:outerShdw blurRad="38100" dist="38100" dir="2700000" algn="tl">
                  <a:srgbClr val="000000">
                    <a:alpha val="43137"/>
                  </a:srgbClr>
                </a:outerShdw>
              </a:effectLst>
              <a:latin typeface="Copperplate Gothic Bold" pitchFamily="34" charset="0"/>
            </a:endParaRPr>
          </a:p>
        </p:txBody>
      </p:sp>
      <p:sp>
        <p:nvSpPr>
          <p:cNvPr id="17" name="TextBox 16"/>
          <p:cNvSpPr txBox="1"/>
          <p:nvPr/>
        </p:nvSpPr>
        <p:spPr>
          <a:xfrm>
            <a:off x="9144000" y="348"/>
            <a:ext cx="9144000" cy="1077218"/>
          </a:xfrm>
          <a:prstGeom prst="rect">
            <a:avLst/>
          </a:prstGeom>
          <a:gradFill flip="none" rotWithShape="1">
            <a:gsLst>
              <a:gs pos="0">
                <a:schemeClr val="bg1">
                  <a:lumMod val="65000"/>
                  <a:lumOff val="35000"/>
                  <a:shade val="30000"/>
                  <a:satMod val="115000"/>
                </a:schemeClr>
              </a:gs>
              <a:gs pos="50000">
                <a:schemeClr val="bg1">
                  <a:lumMod val="65000"/>
                  <a:lumOff val="35000"/>
                  <a:shade val="67500"/>
                  <a:satMod val="115000"/>
                </a:schemeClr>
              </a:gs>
              <a:gs pos="100000">
                <a:schemeClr val="bg1">
                  <a:lumMod val="65000"/>
                  <a:lumOff val="35000"/>
                  <a:shade val="100000"/>
                  <a:satMod val="115000"/>
                </a:schemeClr>
              </a:gs>
            </a:gsLst>
            <a:lin ang="5400000" scaled="1"/>
            <a:tileRect/>
          </a:gradFill>
          <a:ln>
            <a:noFill/>
          </a:ln>
        </p:spPr>
        <p:txBody>
          <a:bodyPr anchor="ctr">
            <a:spAutoFit/>
          </a:bodyPr>
          <a:lstStyle/>
          <a:p>
            <a:pPr algn="ctr">
              <a:defRPr/>
            </a:pPr>
            <a:endParaRPr lang="en-US" sz="1000" dirty="0">
              <a:latin typeface="Copperplate Gothic Bold" pitchFamily="34" charset="0"/>
            </a:endParaRPr>
          </a:p>
          <a:p>
            <a:pPr algn="ctr">
              <a:defRPr/>
            </a:pPr>
            <a:endParaRPr lang="en-US" sz="1000" dirty="0">
              <a:latin typeface="Copperplate Gothic Bold" pitchFamily="34" charset="0"/>
            </a:endParaRPr>
          </a:p>
          <a:p>
            <a:pPr algn="ctr">
              <a:defRPr/>
            </a:pPr>
            <a:r>
              <a:rPr lang="en-US" sz="2400" b="1" dirty="0" smtClean="0">
                <a:effectLst>
                  <a:outerShdw blurRad="38100" dist="38100" dir="2700000" algn="tl">
                    <a:srgbClr val="000000">
                      <a:alpha val="43137"/>
                    </a:srgbClr>
                  </a:outerShdw>
                </a:effectLst>
                <a:latin typeface="Copperplate Gothic Bold" pitchFamily="34" charset="0"/>
              </a:rPr>
              <a:t>ANALYSIS #1: Re-Sequencing Phasing</a:t>
            </a:r>
            <a:endParaRPr lang="en-US" sz="2400" b="1" dirty="0">
              <a:effectLst>
                <a:outerShdw blurRad="38100" dist="38100" dir="2700000" algn="tl">
                  <a:srgbClr val="000000">
                    <a:alpha val="43137"/>
                  </a:srgbClr>
                </a:outerShdw>
              </a:effectLst>
              <a:latin typeface="Copperplate Gothic Bold" pitchFamily="34" charset="0"/>
            </a:endParaRPr>
          </a:p>
          <a:p>
            <a:pPr algn="ctr">
              <a:defRPr/>
            </a:pPr>
            <a:endParaRPr lang="en-US" sz="1000" dirty="0">
              <a:latin typeface="Copperplate Gothic Bold" pitchFamily="34" charset="0"/>
            </a:endParaRPr>
          </a:p>
          <a:p>
            <a:pPr algn="ctr">
              <a:defRPr/>
            </a:pPr>
            <a:endParaRPr lang="en-US" sz="1000" dirty="0">
              <a:latin typeface="Copperplate Gothic Bold" pitchFamily="34" charset="0"/>
            </a:endParaRPr>
          </a:p>
        </p:txBody>
      </p:sp>
      <p:sp>
        <p:nvSpPr>
          <p:cNvPr id="6" name="TextBox 5"/>
          <p:cNvSpPr txBox="1"/>
          <p:nvPr/>
        </p:nvSpPr>
        <p:spPr>
          <a:xfrm>
            <a:off x="0" y="0"/>
            <a:ext cx="9144000" cy="1077913"/>
          </a:xfrm>
          <a:prstGeom prst="rect">
            <a:avLst/>
          </a:prstGeom>
          <a:gradFill flip="none" rotWithShape="1">
            <a:gsLst>
              <a:gs pos="0">
                <a:srgbClr val="2E5C8E">
                  <a:shade val="30000"/>
                  <a:satMod val="115000"/>
                </a:srgbClr>
              </a:gs>
              <a:gs pos="50000">
                <a:srgbClr val="2E5C8E">
                  <a:shade val="67500"/>
                  <a:satMod val="115000"/>
                </a:srgbClr>
              </a:gs>
              <a:gs pos="100000">
                <a:srgbClr val="2E5C8E">
                  <a:shade val="100000"/>
                  <a:satMod val="115000"/>
                </a:srgbClr>
              </a:gs>
            </a:gsLst>
            <a:lin ang="5400000" scaled="1"/>
            <a:tileRect/>
          </a:gradFill>
          <a:ln>
            <a:noFill/>
          </a:ln>
        </p:spPr>
        <p:txBody>
          <a:bodyPr anchor="ctr">
            <a:spAutoFit/>
          </a:bodyPr>
          <a:lstStyle/>
          <a:p>
            <a:pPr algn="ctr">
              <a:defRPr/>
            </a:pPr>
            <a:r>
              <a:rPr lang="en-US" sz="1800" dirty="0" smtClean="0">
                <a:effectLst>
                  <a:outerShdw blurRad="38100" dist="38100" dir="2700000" algn="tl">
                    <a:srgbClr val="000000">
                      <a:alpha val="43137"/>
                    </a:srgbClr>
                  </a:outerShdw>
                </a:effectLst>
                <a:latin typeface="Copperplate Gothic Bold" pitchFamily="34" charset="0"/>
              </a:rPr>
              <a:t>Saint Vincent Health Center</a:t>
            </a:r>
            <a:endParaRPr lang="en-US" sz="1800" dirty="0">
              <a:effectLst>
                <a:outerShdw blurRad="38100" dist="38100" dir="2700000" algn="tl">
                  <a:srgbClr val="000000">
                    <a:alpha val="43137"/>
                  </a:srgbClr>
                </a:outerShdw>
              </a:effectLst>
              <a:latin typeface="Copperplate Gothic Bold" pitchFamily="34" charset="0"/>
            </a:endParaRPr>
          </a:p>
          <a:p>
            <a:pPr algn="ctr">
              <a:defRPr/>
            </a:pPr>
            <a:r>
              <a:rPr lang="en-US" sz="1600" dirty="0" smtClean="0">
                <a:effectLst>
                  <a:outerShdw blurRad="38100" dist="38100" dir="2700000" algn="tl">
                    <a:srgbClr val="000000">
                      <a:alpha val="43137"/>
                    </a:srgbClr>
                  </a:outerShdw>
                </a:effectLst>
                <a:latin typeface="Copperplate Gothic Bold" pitchFamily="34" charset="0"/>
              </a:rPr>
              <a:t>New Addition Building</a:t>
            </a:r>
            <a:endParaRPr lang="en-US" sz="1600" dirty="0">
              <a:effectLst>
                <a:outerShdw blurRad="38100" dist="38100" dir="2700000" algn="tl">
                  <a:srgbClr val="000000">
                    <a:alpha val="43137"/>
                  </a:srgbClr>
                </a:outerShdw>
              </a:effectLst>
              <a:latin typeface="Copperplate Gothic Bold" pitchFamily="34" charset="0"/>
            </a:endParaRPr>
          </a:p>
          <a:p>
            <a:pPr algn="ctr">
              <a:defRPr/>
            </a:pPr>
            <a:r>
              <a:rPr lang="en-US" sz="1200" dirty="0" smtClean="0">
                <a:effectLst>
                  <a:outerShdw blurRad="38100" dist="38100" dir="2700000" algn="tl">
                    <a:srgbClr val="000000">
                      <a:alpha val="43137"/>
                    </a:srgbClr>
                  </a:outerShdw>
                </a:effectLst>
                <a:latin typeface="Copperplate Gothic Bold" pitchFamily="34" charset="0"/>
              </a:rPr>
              <a:t>Erie, PA</a:t>
            </a:r>
            <a:endParaRPr lang="en-US" sz="1200" dirty="0">
              <a:effectLst>
                <a:outerShdw blurRad="38100" dist="38100" dir="2700000" algn="tl">
                  <a:srgbClr val="000000">
                    <a:alpha val="43137"/>
                  </a:srgbClr>
                </a:outerShdw>
              </a:effectLst>
              <a:latin typeface="Copperplate Gothic Bold" pitchFamily="34" charset="0"/>
            </a:endParaRPr>
          </a:p>
          <a:p>
            <a:pPr algn="ctr">
              <a:defRPr/>
            </a:pPr>
            <a:endParaRPr lang="en-US" sz="800" dirty="0">
              <a:effectLst>
                <a:outerShdw blurRad="38100" dist="38100" dir="2700000" algn="tl">
                  <a:srgbClr val="000000">
                    <a:alpha val="43137"/>
                  </a:srgbClr>
                </a:outerShdw>
              </a:effectLst>
              <a:latin typeface="Copperplate Gothic Bold" pitchFamily="34" charset="0"/>
            </a:endParaRPr>
          </a:p>
          <a:p>
            <a:pPr algn="ctr">
              <a:defRPr/>
            </a:pPr>
            <a:r>
              <a:rPr lang="en-US" sz="1000" dirty="0" smtClean="0">
                <a:effectLst>
                  <a:outerShdw blurRad="38100" dist="38100" dir="2700000" algn="tl">
                    <a:srgbClr val="000000">
                      <a:alpha val="43137"/>
                    </a:srgbClr>
                  </a:outerShdw>
                </a:effectLst>
                <a:latin typeface="Copperplate Gothic Bold" pitchFamily="34" charset="0"/>
              </a:rPr>
              <a:t>Tyler </a:t>
            </a:r>
            <a:r>
              <a:rPr lang="en-US" sz="1000" dirty="0" err="1" smtClean="0">
                <a:effectLst>
                  <a:outerShdw blurRad="38100" dist="38100" dir="2700000" algn="tl">
                    <a:srgbClr val="000000">
                      <a:alpha val="43137"/>
                    </a:srgbClr>
                  </a:outerShdw>
                </a:effectLst>
                <a:latin typeface="Copperplate Gothic Bold" pitchFamily="34" charset="0"/>
              </a:rPr>
              <a:t>jaggi</a:t>
            </a:r>
            <a:r>
              <a:rPr lang="en-US" sz="1000" dirty="0" smtClean="0">
                <a:effectLst>
                  <a:outerShdw blurRad="38100" dist="38100" dir="2700000" algn="tl">
                    <a:srgbClr val="000000">
                      <a:alpha val="43137"/>
                    </a:srgbClr>
                  </a:outerShdw>
                </a:effectLst>
                <a:latin typeface="Copperplate Gothic Bold" pitchFamily="34" charset="0"/>
              </a:rPr>
              <a:t> | </a:t>
            </a:r>
            <a:r>
              <a:rPr lang="en-US" sz="1000" dirty="0">
                <a:effectLst>
                  <a:outerShdw blurRad="38100" dist="38100" dir="2700000" algn="tl">
                    <a:srgbClr val="000000">
                      <a:alpha val="43137"/>
                    </a:srgbClr>
                  </a:outerShdw>
                </a:effectLst>
                <a:latin typeface="Copperplate Gothic Bold" pitchFamily="34" charset="0"/>
              </a:rPr>
              <a:t>CONSTRUCTION MANAGEMENT</a:t>
            </a:r>
          </a:p>
        </p:txBody>
      </p:sp>
      <p:sp>
        <p:nvSpPr>
          <p:cNvPr id="4" name="TextBox 3"/>
          <p:cNvSpPr txBox="1"/>
          <p:nvPr/>
        </p:nvSpPr>
        <p:spPr>
          <a:xfrm>
            <a:off x="0" y="1058863"/>
            <a:ext cx="3810000" cy="5899692"/>
          </a:xfrm>
          <a:prstGeom prst="rect">
            <a:avLst/>
          </a:prstGeom>
          <a:solidFill>
            <a:schemeClr val="bg1"/>
          </a:solidFill>
          <a:ln>
            <a:noFill/>
          </a:ln>
        </p:spPr>
        <p:txBody>
          <a:bodyPr wrap="square">
            <a:spAutoFit/>
          </a:bodyPr>
          <a:lstStyle/>
          <a:p>
            <a:pPr>
              <a:defRPr/>
            </a:pPr>
            <a:endParaRPr lang="en-US" sz="1200" dirty="0">
              <a:latin typeface="Copperplate Gothic Bold" pitchFamily="34" charset="0"/>
            </a:endParaRPr>
          </a:p>
          <a:p>
            <a:pPr>
              <a:defRPr/>
            </a:pPr>
            <a:r>
              <a:rPr lang="en-US" sz="1200" dirty="0">
                <a:effectLst>
                  <a:outerShdw blurRad="38100" dist="38100" dir="2700000" algn="tl">
                    <a:srgbClr val="000000">
                      <a:alpha val="43137"/>
                    </a:srgbClr>
                  </a:outerShdw>
                </a:effectLst>
                <a:latin typeface="Copperplate Gothic Bold" pitchFamily="34" charset="0"/>
              </a:rPr>
              <a:t>PRESENTATION OUTLINE:</a:t>
            </a:r>
          </a:p>
          <a:p>
            <a:pPr>
              <a:defRPr/>
            </a:pPr>
            <a:endParaRPr lang="en-US" sz="800" dirty="0">
              <a:latin typeface="Copperplate Gothic Bold" pitchFamily="34" charset="0"/>
            </a:endParaRPr>
          </a:p>
          <a:p>
            <a:pPr marL="857250" lvl="1" indent="-400050">
              <a:lnSpc>
                <a:spcPct val="150000"/>
              </a:lnSpc>
              <a:buFont typeface="+mj-lt"/>
              <a:buAutoNum type="romanUcPeriod"/>
              <a:defRPr/>
            </a:pPr>
            <a:r>
              <a:rPr lang="en-US" sz="1000" b="1" dirty="0">
                <a:solidFill>
                  <a:schemeClr val="bg1">
                    <a:lumMod val="50000"/>
                    <a:lumOff val="50000"/>
                  </a:schemeClr>
                </a:solidFill>
                <a:latin typeface="Copperplate Gothic Bold" pitchFamily="34" charset="0"/>
              </a:rPr>
              <a:t>PROJECT BACKGROUND</a:t>
            </a:r>
          </a:p>
          <a:p>
            <a:pPr marL="857250" lvl="1" indent="-400050">
              <a:lnSpc>
                <a:spcPct val="150000"/>
              </a:lnSpc>
              <a:buFont typeface="+mj-lt"/>
              <a:buAutoNum type="romanUcPeriod"/>
              <a:defRPr/>
            </a:pPr>
            <a:r>
              <a:rPr lang="en-US" sz="1000" dirty="0">
                <a:latin typeface="Copperplate Gothic Bold" pitchFamily="34" charset="0"/>
              </a:rPr>
              <a:t>ANALYSIS #1: </a:t>
            </a:r>
            <a:r>
              <a:rPr lang="en-US" sz="1000" dirty="0" smtClean="0">
                <a:latin typeface="Copperplate Gothic Bold" pitchFamily="34" charset="0"/>
              </a:rPr>
              <a:t>Re-Sequencing Phasing</a:t>
            </a:r>
            <a:endParaRPr lang="en-US" sz="1000" dirty="0">
              <a:latin typeface="Copperplate Gothic Bold" pitchFamily="34" charset="0"/>
            </a:endParaRPr>
          </a:p>
          <a:p>
            <a:pPr marL="1314450" lvl="2" indent="-400050">
              <a:lnSpc>
                <a:spcPct val="150000"/>
              </a:lnSpc>
              <a:buFont typeface="+mj-lt"/>
              <a:buAutoNum type="romanUcPeriod"/>
              <a:defRPr/>
            </a:pPr>
            <a:r>
              <a:rPr lang="en-US" sz="1000" dirty="0" smtClean="0">
                <a:latin typeface="Copperplate Gothic Bold" pitchFamily="34" charset="0"/>
              </a:rPr>
              <a:t>Background</a:t>
            </a:r>
            <a:endParaRPr lang="en-US" sz="1000" dirty="0">
              <a:latin typeface="Copperplate Gothic Bold" pitchFamily="34" charset="0"/>
            </a:endParaRPr>
          </a:p>
          <a:p>
            <a:pPr marL="1314450" lvl="2" indent="-400050">
              <a:lnSpc>
                <a:spcPct val="150000"/>
              </a:lnSpc>
              <a:buFont typeface="+mj-lt"/>
              <a:buAutoNum type="romanUcPeriod"/>
              <a:defRPr/>
            </a:pPr>
            <a:r>
              <a:rPr lang="en-US" sz="1000" dirty="0" smtClean="0">
                <a:solidFill>
                  <a:schemeClr val="bg1">
                    <a:lumMod val="50000"/>
                    <a:lumOff val="50000"/>
                  </a:schemeClr>
                </a:solidFill>
                <a:latin typeface="Copperplate Gothic Bold" pitchFamily="34" charset="0"/>
              </a:rPr>
              <a:t>Case Findings</a:t>
            </a:r>
            <a:endParaRPr lang="en-US" sz="1000" dirty="0">
              <a:solidFill>
                <a:schemeClr val="bg1">
                  <a:lumMod val="50000"/>
                  <a:lumOff val="50000"/>
                </a:schemeClr>
              </a:solidFill>
              <a:latin typeface="Copperplate Gothic Bold" pitchFamily="34" charset="0"/>
            </a:endParaRPr>
          </a:p>
          <a:p>
            <a:pPr marL="1314450" lvl="2" indent="-400050">
              <a:lnSpc>
                <a:spcPct val="150000"/>
              </a:lnSpc>
              <a:buFont typeface="+mj-lt"/>
              <a:buAutoNum type="romanUcPeriod"/>
              <a:defRPr/>
            </a:pPr>
            <a:r>
              <a:rPr lang="en-US" sz="1000" dirty="0" smtClean="0">
                <a:solidFill>
                  <a:schemeClr val="bg1">
                    <a:lumMod val="50000"/>
                    <a:lumOff val="50000"/>
                  </a:schemeClr>
                </a:solidFill>
                <a:latin typeface="Copperplate Gothic Bold" pitchFamily="34" charset="0"/>
              </a:rPr>
              <a:t>Recommendations</a:t>
            </a:r>
            <a:endParaRPr lang="en-US" sz="1000" dirty="0">
              <a:solidFill>
                <a:schemeClr val="bg1">
                  <a:lumMod val="50000"/>
                  <a:lumOff val="50000"/>
                </a:schemeClr>
              </a:solidFill>
              <a:latin typeface="Copperplate Gothic Bold" pitchFamily="34" charset="0"/>
            </a:endParaRPr>
          </a:p>
          <a:p>
            <a:pPr marL="857250" lvl="1" indent="-400050">
              <a:lnSpc>
                <a:spcPct val="150000"/>
              </a:lnSpc>
              <a:buFont typeface="+mj-lt"/>
              <a:buAutoNum type="romanUcPeriod"/>
              <a:defRPr/>
            </a:pPr>
            <a:r>
              <a:rPr lang="en-US" sz="1000" dirty="0">
                <a:solidFill>
                  <a:schemeClr val="bg1">
                    <a:lumMod val="50000"/>
                    <a:lumOff val="50000"/>
                  </a:schemeClr>
                </a:solidFill>
                <a:latin typeface="Copperplate Gothic Bold" pitchFamily="34" charset="0"/>
              </a:rPr>
              <a:t>ANALYSIS #2: Precast Façade</a:t>
            </a:r>
          </a:p>
          <a:p>
            <a:pPr marL="1314450" lvl="2" indent="-400050">
              <a:lnSpc>
                <a:spcPct val="150000"/>
              </a:lnSpc>
              <a:buFont typeface="+mj-lt"/>
              <a:buAutoNum type="romanUcPeriod"/>
              <a:defRPr/>
            </a:pPr>
            <a:r>
              <a:rPr lang="en-US" sz="1000" dirty="0">
                <a:solidFill>
                  <a:schemeClr val="bg1">
                    <a:lumMod val="50000"/>
                    <a:lumOff val="50000"/>
                  </a:schemeClr>
                </a:solidFill>
                <a:latin typeface="Copperplate Gothic Bold" pitchFamily="34" charset="0"/>
              </a:rPr>
              <a:t>Design</a:t>
            </a:r>
          </a:p>
          <a:p>
            <a:pPr marL="1314450" lvl="2" indent="-400050">
              <a:lnSpc>
                <a:spcPct val="150000"/>
              </a:lnSpc>
              <a:buFont typeface="+mj-lt"/>
              <a:buAutoNum type="romanUcPeriod"/>
              <a:defRPr/>
            </a:pPr>
            <a:r>
              <a:rPr lang="en-US" sz="1000" dirty="0">
                <a:solidFill>
                  <a:schemeClr val="bg1">
                    <a:lumMod val="50000"/>
                    <a:lumOff val="50000"/>
                  </a:schemeClr>
                </a:solidFill>
                <a:latin typeface="Copperplate Gothic Bold" pitchFamily="34" charset="0"/>
              </a:rPr>
              <a:t>Structural Impact</a:t>
            </a:r>
          </a:p>
          <a:p>
            <a:pPr marL="1314450" lvl="2" indent="-400050">
              <a:lnSpc>
                <a:spcPct val="150000"/>
              </a:lnSpc>
              <a:buFont typeface="+mj-lt"/>
              <a:buAutoNum type="romanUcPeriod"/>
              <a:defRPr/>
            </a:pPr>
            <a:r>
              <a:rPr lang="en-US" sz="1000" dirty="0">
                <a:solidFill>
                  <a:schemeClr val="bg1">
                    <a:lumMod val="50000"/>
                    <a:lumOff val="50000"/>
                  </a:schemeClr>
                </a:solidFill>
                <a:latin typeface="Copperplate Gothic Bold" pitchFamily="34" charset="0"/>
              </a:rPr>
              <a:t>Schedule/Cost Impact</a:t>
            </a:r>
          </a:p>
          <a:p>
            <a:pPr marL="1314450" lvl="2" indent="-400050">
              <a:lnSpc>
                <a:spcPct val="150000"/>
              </a:lnSpc>
              <a:buFont typeface="+mj-lt"/>
              <a:buAutoNum type="romanUcPeriod"/>
              <a:defRPr/>
            </a:pPr>
            <a:r>
              <a:rPr lang="en-US" sz="1000" dirty="0" smtClean="0">
                <a:solidFill>
                  <a:schemeClr val="bg1">
                    <a:lumMod val="50000"/>
                    <a:lumOff val="50000"/>
                  </a:schemeClr>
                </a:solidFill>
                <a:latin typeface="Copperplate Gothic Bold" pitchFamily="34" charset="0"/>
              </a:rPr>
              <a:t>Project Impact</a:t>
            </a:r>
            <a:endParaRPr lang="en-US" sz="1000" dirty="0">
              <a:solidFill>
                <a:schemeClr val="bg1">
                  <a:lumMod val="50000"/>
                  <a:lumOff val="50000"/>
                </a:schemeClr>
              </a:solidFill>
              <a:latin typeface="Copperplate Gothic Bold" pitchFamily="34" charset="0"/>
            </a:endParaRPr>
          </a:p>
          <a:p>
            <a:pPr marL="1314450" lvl="2" indent="-400050">
              <a:lnSpc>
                <a:spcPct val="150000"/>
              </a:lnSpc>
              <a:buFont typeface="+mj-lt"/>
              <a:buAutoNum type="romanUcPeriod"/>
              <a:defRPr/>
            </a:pPr>
            <a:r>
              <a:rPr lang="en-US" sz="1000" dirty="0" smtClean="0">
                <a:solidFill>
                  <a:schemeClr val="bg1">
                    <a:lumMod val="50000"/>
                    <a:lumOff val="50000"/>
                  </a:schemeClr>
                </a:solidFill>
                <a:latin typeface="Copperplate Gothic Bold" pitchFamily="34" charset="0"/>
              </a:rPr>
              <a:t>The Choice</a:t>
            </a:r>
            <a:endParaRPr lang="en-US" sz="1000" dirty="0">
              <a:solidFill>
                <a:schemeClr val="bg1">
                  <a:lumMod val="50000"/>
                  <a:lumOff val="50000"/>
                </a:schemeClr>
              </a:solidFill>
              <a:latin typeface="Copperplate Gothic Bold" pitchFamily="34" charset="0"/>
            </a:endParaRPr>
          </a:p>
          <a:p>
            <a:pPr marL="857250" lvl="1" indent="-400050">
              <a:lnSpc>
                <a:spcPct val="150000"/>
              </a:lnSpc>
              <a:buFont typeface="+mj-lt"/>
              <a:buAutoNum type="romanUcPeriod"/>
              <a:defRPr/>
            </a:pPr>
            <a:r>
              <a:rPr lang="en-US" sz="1000" dirty="0">
                <a:solidFill>
                  <a:schemeClr val="bg1">
                    <a:lumMod val="50000"/>
                    <a:lumOff val="50000"/>
                  </a:schemeClr>
                </a:solidFill>
                <a:latin typeface="Copperplate Gothic Bold" pitchFamily="34" charset="0"/>
              </a:rPr>
              <a:t>ANALYSIS #3: </a:t>
            </a:r>
            <a:r>
              <a:rPr lang="en-US" sz="1000" dirty="0" smtClean="0">
                <a:solidFill>
                  <a:schemeClr val="bg1">
                    <a:lumMod val="50000"/>
                    <a:lumOff val="50000"/>
                  </a:schemeClr>
                </a:solidFill>
                <a:latin typeface="Copperplate Gothic Bold" pitchFamily="34" charset="0"/>
              </a:rPr>
              <a:t> BIM  Implementation </a:t>
            </a:r>
          </a:p>
          <a:p>
            <a:pPr marL="857250" lvl="1" indent="-400050">
              <a:lnSpc>
                <a:spcPct val="150000"/>
              </a:lnSpc>
              <a:buFont typeface="+mj-lt"/>
              <a:buAutoNum type="romanUcPeriod"/>
              <a:defRPr/>
            </a:pPr>
            <a:r>
              <a:rPr lang="en-US" sz="1000" dirty="0" smtClean="0">
                <a:solidFill>
                  <a:schemeClr val="bg1">
                    <a:lumMod val="50000"/>
                    <a:lumOff val="50000"/>
                  </a:schemeClr>
                </a:solidFill>
                <a:latin typeface="Copperplate Gothic Bold" pitchFamily="34" charset="0"/>
              </a:rPr>
              <a:t>ANALYSIS #4: ICRA Plan</a:t>
            </a:r>
          </a:p>
          <a:p>
            <a:pPr marL="1314450" lvl="2" indent="-400050">
              <a:lnSpc>
                <a:spcPct val="150000"/>
              </a:lnSpc>
              <a:buFont typeface="+mj-lt"/>
              <a:buAutoNum type="romanUcPeriod"/>
              <a:defRPr/>
            </a:pPr>
            <a:r>
              <a:rPr lang="en-US" sz="1000" dirty="0" smtClean="0">
                <a:solidFill>
                  <a:schemeClr val="bg1">
                    <a:lumMod val="50000"/>
                    <a:lumOff val="50000"/>
                  </a:schemeClr>
                </a:solidFill>
                <a:latin typeface="Copperplate Gothic Bold" pitchFamily="34" charset="0"/>
              </a:rPr>
              <a:t>ICRA Matrix</a:t>
            </a:r>
            <a:endParaRPr lang="en-US" sz="1000" dirty="0">
              <a:solidFill>
                <a:schemeClr val="bg1">
                  <a:lumMod val="50000"/>
                  <a:lumOff val="50000"/>
                </a:schemeClr>
              </a:solidFill>
              <a:latin typeface="Copperplate Gothic Bold" pitchFamily="34" charset="0"/>
            </a:endParaRPr>
          </a:p>
          <a:p>
            <a:pPr marL="1314450" lvl="2" indent="-400050">
              <a:lnSpc>
                <a:spcPct val="150000"/>
              </a:lnSpc>
              <a:buFont typeface="+mj-lt"/>
              <a:buAutoNum type="romanUcPeriod"/>
              <a:defRPr/>
            </a:pPr>
            <a:r>
              <a:rPr lang="en-US" sz="1000" dirty="0" smtClean="0">
                <a:solidFill>
                  <a:schemeClr val="bg1">
                    <a:lumMod val="50000"/>
                    <a:lumOff val="50000"/>
                  </a:schemeClr>
                </a:solidFill>
                <a:latin typeface="Copperplate Gothic Bold" pitchFamily="34" charset="0"/>
              </a:rPr>
              <a:t>Areas of Risk</a:t>
            </a:r>
          </a:p>
          <a:p>
            <a:pPr marL="1314450" lvl="2" indent="-400050">
              <a:lnSpc>
                <a:spcPct val="150000"/>
              </a:lnSpc>
              <a:buFont typeface="+mj-lt"/>
              <a:buAutoNum type="romanUcPeriod"/>
              <a:defRPr/>
            </a:pPr>
            <a:r>
              <a:rPr lang="en-US" sz="1000" dirty="0" smtClean="0">
                <a:solidFill>
                  <a:schemeClr val="bg1">
                    <a:lumMod val="50000"/>
                    <a:lumOff val="50000"/>
                  </a:schemeClr>
                </a:solidFill>
                <a:latin typeface="Copperplate Gothic Bold" pitchFamily="34" charset="0"/>
              </a:rPr>
              <a:t>Construction Precautions</a:t>
            </a:r>
            <a:endParaRPr lang="en-US" sz="1000" dirty="0">
              <a:solidFill>
                <a:schemeClr val="bg1">
                  <a:lumMod val="50000"/>
                  <a:lumOff val="50000"/>
                </a:schemeClr>
              </a:solidFill>
              <a:latin typeface="Copperplate Gothic Bold" pitchFamily="34" charset="0"/>
            </a:endParaRPr>
          </a:p>
          <a:p>
            <a:pPr marL="1314450" lvl="2" indent="-400050">
              <a:lnSpc>
                <a:spcPct val="150000"/>
              </a:lnSpc>
              <a:buFont typeface="+mj-lt"/>
              <a:buAutoNum type="romanUcPeriod"/>
              <a:defRPr/>
            </a:pPr>
            <a:r>
              <a:rPr lang="en-US" sz="1000" dirty="0" smtClean="0">
                <a:solidFill>
                  <a:schemeClr val="bg1">
                    <a:lumMod val="50000"/>
                    <a:lumOff val="50000"/>
                  </a:schemeClr>
                </a:solidFill>
                <a:latin typeface="Copperplate Gothic Bold" pitchFamily="34" charset="0"/>
              </a:rPr>
              <a:t>Mechanical Impact</a:t>
            </a:r>
          </a:p>
          <a:p>
            <a:pPr marL="857250" lvl="1" indent="-400050">
              <a:lnSpc>
                <a:spcPct val="150000"/>
              </a:lnSpc>
              <a:buFont typeface="+mj-lt"/>
              <a:buAutoNum type="romanUcPeriod"/>
              <a:defRPr/>
            </a:pPr>
            <a:r>
              <a:rPr lang="en-US" sz="1000" dirty="0" smtClean="0">
                <a:solidFill>
                  <a:schemeClr val="bg1">
                    <a:lumMod val="50000"/>
                    <a:lumOff val="50000"/>
                  </a:schemeClr>
                </a:solidFill>
                <a:latin typeface="Copperplate Gothic Bold" pitchFamily="34" charset="0"/>
              </a:rPr>
              <a:t>LESSONS </a:t>
            </a:r>
            <a:r>
              <a:rPr lang="en-US" sz="1000" dirty="0">
                <a:solidFill>
                  <a:schemeClr val="bg1">
                    <a:lumMod val="50000"/>
                    <a:lumOff val="50000"/>
                  </a:schemeClr>
                </a:solidFill>
                <a:latin typeface="Copperplate Gothic Bold" pitchFamily="34" charset="0"/>
              </a:rPr>
              <a:t>LEARNED</a:t>
            </a:r>
          </a:p>
          <a:p>
            <a:pPr marL="857250" lvl="1" indent="-400050">
              <a:lnSpc>
                <a:spcPct val="150000"/>
              </a:lnSpc>
              <a:buFont typeface="+mj-lt"/>
              <a:buAutoNum type="romanUcPeriod"/>
              <a:defRPr/>
            </a:pPr>
            <a:r>
              <a:rPr lang="en-US" sz="1000" dirty="0">
                <a:solidFill>
                  <a:schemeClr val="bg1">
                    <a:lumMod val="50000"/>
                    <a:lumOff val="50000"/>
                  </a:schemeClr>
                </a:solidFill>
                <a:latin typeface="Copperplate Gothic Bold" pitchFamily="34" charset="0"/>
              </a:rPr>
              <a:t>ACKNOWLEDGEMENTS </a:t>
            </a:r>
            <a:endParaRPr lang="en-US" sz="1400" dirty="0" smtClean="0">
              <a:solidFill>
                <a:schemeClr val="bg1">
                  <a:lumMod val="50000"/>
                  <a:lumOff val="50000"/>
                </a:schemeClr>
              </a:solidFill>
              <a:latin typeface="Copperplate Gothic Bold" pitchFamily="34" charset="0"/>
            </a:endParaRPr>
          </a:p>
          <a:p>
            <a:pPr marL="857250" lvl="1" indent="-400050">
              <a:lnSpc>
                <a:spcPct val="150000"/>
              </a:lnSpc>
              <a:buFont typeface="+mj-lt"/>
              <a:buAutoNum type="romanUcPeriod"/>
              <a:defRPr/>
            </a:pPr>
            <a:endParaRPr lang="en-US" sz="1400" dirty="0">
              <a:latin typeface="Copperplate Gothic Bold" pitchFamily="34" charset="0"/>
            </a:endParaRPr>
          </a:p>
          <a:p>
            <a:pPr marL="857250" lvl="1" indent="-400050">
              <a:lnSpc>
                <a:spcPct val="125000"/>
              </a:lnSpc>
              <a:defRPr/>
            </a:pPr>
            <a:endParaRPr lang="en-US" sz="1050" dirty="0">
              <a:latin typeface="Copperplate Gothic Bold" pitchFamily="34" charset="0"/>
            </a:endParaRPr>
          </a:p>
          <a:p>
            <a:pPr marL="857250" lvl="1" indent="-400050">
              <a:lnSpc>
                <a:spcPct val="125000"/>
              </a:lnSpc>
              <a:defRPr/>
            </a:pPr>
            <a:endParaRPr lang="en-US" sz="1050" dirty="0">
              <a:latin typeface="Copperplate Gothic Bold" pitchFamily="34" charset="0"/>
            </a:endParaRPr>
          </a:p>
          <a:p>
            <a:pPr marL="857250" lvl="1" indent="-400050">
              <a:lnSpc>
                <a:spcPct val="125000"/>
              </a:lnSpc>
              <a:defRPr/>
            </a:pPr>
            <a:endParaRPr lang="en-US" sz="1050" dirty="0">
              <a:latin typeface="Copperplate Gothic Bold" pitchFamily="34" charset="0"/>
            </a:endParaRPr>
          </a:p>
        </p:txBody>
      </p:sp>
      <p:cxnSp>
        <p:nvCxnSpPr>
          <p:cNvPr id="8" name="Straight Connector 7"/>
          <p:cNvCxnSpPr/>
          <p:nvPr/>
        </p:nvCxnSpPr>
        <p:spPr>
          <a:xfrm rot="5400000" flipH="1" flipV="1">
            <a:off x="914400" y="3962400"/>
            <a:ext cx="57912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0" y="1066800"/>
            <a:ext cx="27432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5400000" flipH="1" flipV="1">
            <a:off x="8610600" y="533400"/>
            <a:ext cx="10668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5400000" flipH="1" flipV="1">
            <a:off x="17754600" y="533400"/>
            <a:ext cx="10668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10058400" y="1200492"/>
            <a:ext cx="7848600" cy="5047536"/>
          </a:xfrm>
          <a:prstGeom prst="rect">
            <a:avLst/>
          </a:prstGeom>
          <a:noFill/>
        </p:spPr>
        <p:txBody>
          <a:bodyPr>
            <a:spAutoFit/>
          </a:bodyPr>
          <a:lstStyle/>
          <a:p>
            <a:r>
              <a:rPr lang="en-US" sz="1800" b="1" dirty="0" smtClean="0">
                <a:solidFill>
                  <a:schemeClr val="bg1">
                    <a:lumMod val="50000"/>
                    <a:lumOff val="50000"/>
                  </a:schemeClr>
                </a:solidFill>
                <a:latin typeface="Copperplate Gothic Bold" pitchFamily="34" charset="0"/>
              </a:rPr>
              <a:t>METHODOLOGY : </a:t>
            </a:r>
            <a:endParaRPr lang="en-US" sz="1800" dirty="0">
              <a:solidFill>
                <a:schemeClr val="bg1">
                  <a:lumMod val="50000"/>
                  <a:lumOff val="50000"/>
                </a:schemeClr>
              </a:solidFill>
              <a:latin typeface="Copperplate Gothic Bold" pitchFamily="34" charset="0"/>
            </a:endParaRPr>
          </a:p>
          <a:p>
            <a:pPr marL="742950" lvl="1" indent="-285750">
              <a:buFont typeface="Arial" pitchFamily="34" charset="0"/>
              <a:buChar char="•"/>
            </a:pPr>
            <a:r>
              <a:rPr lang="en-US" sz="1800" dirty="0">
                <a:latin typeface="Copperplate Gothic Bold" pitchFamily="34" charset="0"/>
              </a:rPr>
              <a:t>Interview Construction project team for sequencing and trade coordination </a:t>
            </a:r>
            <a:r>
              <a:rPr lang="en-US" sz="1800" dirty="0" smtClean="0">
                <a:latin typeface="Copperplate Gothic Bold" pitchFamily="34" charset="0"/>
              </a:rPr>
              <a:t>issues Research </a:t>
            </a:r>
            <a:r>
              <a:rPr lang="en-US" sz="1800" dirty="0">
                <a:latin typeface="Copperplate Gothic Bold" pitchFamily="34" charset="0"/>
              </a:rPr>
              <a:t>material availability and resource leveling to determine production capabilities</a:t>
            </a:r>
          </a:p>
          <a:p>
            <a:pPr marL="742950" lvl="1" indent="-285750">
              <a:buFont typeface="Arial" pitchFamily="34" charset="0"/>
              <a:buChar char="•"/>
            </a:pPr>
            <a:r>
              <a:rPr lang="en-US" sz="1800" dirty="0" smtClean="0">
                <a:latin typeface="Copperplate Gothic Bold" pitchFamily="34" charset="0"/>
              </a:rPr>
              <a:t>Contact </a:t>
            </a:r>
            <a:r>
              <a:rPr lang="en-US" sz="1800" dirty="0">
                <a:latin typeface="Copperplate Gothic Bold" pitchFamily="34" charset="0"/>
              </a:rPr>
              <a:t>subcontractors to discuss activity durations and man-power requirements</a:t>
            </a:r>
          </a:p>
          <a:p>
            <a:pPr marL="742950" lvl="1" indent="-285750">
              <a:buFont typeface="Arial" pitchFamily="34" charset="0"/>
              <a:buChar char="•"/>
            </a:pPr>
            <a:r>
              <a:rPr lang="en-US" sz="1800" dirty="0" smtClean="0">
                <a:latin typeface="Copperplate Gothic Bold" pitchFamily="34" charset="0"/>
              </a:rPr>
              <a:t>Re-sequence </a:t>
            </a:r>
            <a:r>
              <a:rPr lang="en-US" sz="1800" dirty="0">
                <a:latin typeface="Copperplate Gothic Bold" pitchFamily="34" charset="0"/>
              </a:rPr>
              <a:t>schedule to reduce schedule length but doing unrelated work simultaneously</a:t>
            </a:r>
          </a:p>
          <a:p>
            <a:pPr marL="742950" lvl="1" indent="-285750">
              <a:buFont typeface="Arial" pitchFamily="34" charset="0"/>
              <a:buChar char="•"/>
            </a:pPr>
            <a:r>
              <a:rPr lang="en-US" sz="1800" dirty="0">
                <a:latin typeface="Copperplate Gothic Bold" pitchFamily="34" charset="0"/>
              </a:rPr>
              <a:t>Evaluate trade coordination and develop sequencing diagrams for work flow</a:t>
            </a:r>
          </a:p>
          <a:p>
            <a:pPr marL="742950" lvl="1" indent="-285750">
              <a:buFont typeface="Arial" pitchFamily="34" charset="0"/>
              <a:buChar char="•"/>
            </a:pPr>
            <a:r>
              <a:rPr lang="en-US" sz="1800" dirty="0">
                <a:latin typeface="Copperplate Gothic Bold" pitchFamily="34" charset="0"/>
              </a:rPr>
              <a:t>Analyze schedule, cost and constructability</a:t>
            </a:r>
          </a:p>
          <a:p>
            <a:pPr marL="742950" lvl="1" indent="-285750">
              <a:buFont typeface="Arial" pitchFamily="34" charset="0"/>
              <a:buChar char="•"/>
            </a:pPr>
            <a:r>
              <a:rPr lang="en-US" sz="1800" dirty="0">
                <a:latin typeface="Copperplate Gothic Bold" pitchFamily="34" charset="0"/>
              </a:rPr>
              <a:t>Analyze site congestion and trade coordination improvements</a:t>
            </a:r>
          </a:p>
          <a:p>
            <a:pPr marL="742950" lvl="1" indent="-285750">
              <a:buFont typeface="Arial" pitchFamily="34" charset="0"/>
              <a:buChar char="•"/>
            </a:pPr>
            <a:r>
              <a:rPr lang="en-US" sz="1800" dirty="0">
                <a:latin typeface="Copperplate Gothic Bold" pitchFamily="34" charset="0"/>
              </a:rPr>
              <a:t>Calculate savings in general conditions and Saint Vincent’s revenue produced due to reduced schedule</a:t>
            </a:r>
            <a:r>
              <a:rPr lang="en-US" sz="1800" b="1" dirty="0">
                <a:latin typeface="Copperplate Gothic Bold" pitchFamily="34" charset="0"/>
              </a:rPr>
              <a:t> </a:t>
            </a:r>
            <a:endParaRPr lang="en-US" sz="1800" dirty="0">
              <a:latin typeface="Copperplate Gothic Bold" pitchFamily="34" charset="0"/>
            </a:endParaRPr>
          </a:p>
          <a:p>
            <a:pPr>
              <a:defRPr/>
            </a:pPr>
            <a:endParaRPr lang="en-US" sz="1600" dirty="0" smtClean="0">
              <a:latin typeface="Copperplate Gothic Bold" pitchFamily="34" charset="0"/>
            </a:endParaRPr>
          </a:p>
        </p:txBody>
      </p:sp>
      <p:pic>
        <p:nvPicPr>
          <p:cNvPr id="23581" name="Picture 52" descr="penns state logo.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4800" y="228600"/>
            <a:ext cx="1114425" cy="593725"/>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23582" name="Picture 53" descr="penns state logo.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6012775" y="228600"/>
            <a:ext cx="1114425" cy="593725"/>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23584" name="TextBox 39"/>
          <p:cNvSpPr txBox="1">
            <a:spLocks noChangeArrowheads="1"/>
          </p:cNvSpPr>
          <p:nvPr/>
        </p:nvSpPr>
        <p:spPr bwMode="auto">
          <a:xfrm>
            <a:off x="26822400" y="6473825"/>
            <a:ext cx="457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200">
                <a:solidFill>
                  <a:schemeClr val="tx1"/>
                </a:solidFill>
                <a:latin typeface="Arial" charset="0"/>
              </a:defRPr>
            </a:lvl1pPr>
            <a:lvl2pPr marL="742950" indent="-285750" eaLnBrk="0" hangingPunct="0">
              <a:defRPr sz="2200">
                <a:solidFill>
                  <a:schemeClr val="tx1"/>
                </a:solidFill>
                <a:latin typeface="Arial" charset="0"/>
              </a:defRPr>
            </a:lvl2pPr>
            <a:lvl3pPr marL="1143000" indent="-228600" eaLnBrk="0" hangingPunct="0">
              <a:defRPr sz="2200">
                <a:solidFill>
                  <a:schemeClr val="tx1"/>
                </a:solidFill>
                <a:latin typeface="Arial" charset="0"/>
              </a:defRPr>
            </a:lvl3pPr>
            <a:lvl4pPr marL="1600200" indent="-228600" eaLnBrk="0" hangingPunct="0">
              <a:defRPr sz="2200">
                <a:solidFill>
                  <a:schemeClr val="tx1"/>
                </a:solidFill>
                <a:latin typeface="Arial" charset="0"/>
              </a:defRPr>
            </a:lvl4pPr>
            <a:lvl5pPr marL="2057400" indent="-228600" eaLnBrk="0" hangingPunct="0">
              <a:defRPr sz="2200">
                <a:solidFill>
                  <a:schemeClr val="tx1"/>
                </a:solidFill>
                <a:latin typeface="Arial" charset="0"/>
              </a:defRPr>
            </a:lvl5pPr>
            <a:lvl6pPr marL="2514600" indent="-228600" eaLnBrk="0" fontAlgn="base" hangingPunct="0">
              <a:spcBef>
                <a:spcPct val="0"/>
              </a:spcBef>
              <a:spcAft>
                <a:spcPct val="0"/>
              </a:spcAft>
              <a:defRPr sz="2200">
                <a:solidFill>
                  <a:schemeClr val="tx1"/>
                </a:solidFill>
                <a:latin typeface="Arial" charset="0"/>
              </a:defRPr>
            </a:lvl6pPr>
            <a:lvl7pPr marL="2971800" indent="-228600" eaLnBrk="0" fontAlgn="base" hangingPunct="0">
              <a:spcBef>
                <a:spcPct val="0"/>
              </a:spcBef>
              <a:spcAft>
                <a:spcPct val="0"/>
              </a:spcAft>
              <a:defRPr sz="2200">
                <a:solidFill>
                  <a:schemeClr val="tx1"/>
                </a:solidFill>
                <a:latin typeface="Arial" charset="0"/>
              </a:defRPr>
            </a:lvl7pPr>
            <a:lvl8pPr marL="3429000" indent="-228600" eaLnBrk="0" fontAlgn="base" hangingPunct="0">
              <a:spcBef>
                <a:spcPct val="0"/>
              </a:spcBef>
              <a:spcAft>
                <a:spcPct val="0"/>
              </a:spcAft>
              <a:defRPr sz="2200">
                <a:solidFill>
                  <a:schemeClr val="tx1"/>
                </a:solidFill>
                <a:latin typeface="Arial" charset="0"/>
              </a:defRPr>
            </a:lvl8pPr>
            <a:lvl9pPr marL="3886200" indent="-228600" eaLnBrk="0" fontAlgn="base" hangingPunct="0">
              <a:spcBef>
                <a:spcPct val="0"/>
              </a:spcBef>
              <a:spcAft>
                <a:spcPct val="0"/>
              </a:spcAft>
              <a:defRPr sz="2200">
                <a:solidFill>
                  <a:schemeClr val="tx1"/>
                </a:solidFill>
                <a:latin typeface="Arial" charset="0"/>
              </a:defRPr>
            </a:lvl9pPr>
          </a:lstStyle>
          <a:p>
            <a:pPr eaLnBrk="1" hangingPunct="1"/>
            <a:fld id="{FBBAE181-011A-42DE-B96B-556D36D4FE92}" type="slidenum">
              <a:rPr lang="en-US" sz="1400" b="1">
                <a:latin typeface="Copperplate Gothic Bold" pitchFamily="34" charset="0"/>
              </a:rPr>
              <a:pPr eaLnBrk="1" hangingPunct="1"/>
              <a:t>8</a:t>
            </a:fld>
            <a:endParaRPr lang="en-US" sz="1400" b="1">
              <a:latin typeface="Copperplate Gothic Bold" pitchFamily="34" charset="0"/>
            </a:endParaRPr>
          </a:p>
        </p:txBody>
      </p:sp>
      <p:pic>
        <p:nvPicPr>
          <p:cNvPr id="36" name="Picture 35"/>
          <p:cNvPicPr/>
          <p:nvPr/>
        </p:nvPicPr>
        <p:blipFill>
          <a:blip r:embed="rId4">
            <a:extLst>
              <a:ext uri="{28A0092B-C50C-407E-A947-70E740481C1C}">
                <a14:useLocalDpi xmlns:a14="http://schemas.microsoft.com/office/drawing/2010/main" val="0"/>
              </a:ext>
            </a:extLst>
          </a:blip>
          <a:srcRect/>
          <a:stretch>
            <a:fillRect/>
          </a:stretch>
        </p:blipFill>
        <p:spPr bwMode="auto">
          <a:xfrm>
            <a:off x="1419225" y="6170610"/>
            <a:ext cx="1728788" cy="457200"/>
          </a:xfrm>
          <a:prstGeom prst="rect">
            <a:avLst/>
          </a:prstGeom>
          <a:noFill/>
          <a:ln>
            <a:noFill/>
          </a:ln>
        </p:spPr>
      </p:pic>
      <p:pic>
        <p:nvPicPr>
          <p:cNvPr id="37" name="Picture 36"/>
          <p:cNvPicPr/>
          <p:nvPr/>
        </p:nvPicPr>
        <p:blipFill>
          <a:blip r:embed="rId5">
            <a:extLst>
              <a:ext uri="{28A0092B-C50C-407E-A947-70E740481C1C}">
                <a14:useLocalDpi xmlns:a14="http://schemas.microsoft.com/office/drawing/2010/main" val="0"/>
              </a:ext>
            </a:extLst>
          </a:blip>
          <a:srcRect/>
          <a:stretch>
            <a:fillRect/>
          </a:stretch>
        </p:blipFill>
        <p:spPr bwMode="auto">
          <a:xfrm>
            <a:off x="570819" y="6170610"/>
            <a:ext cx="582386" cy="457201"/>
          </a:xfrm>
          <a:prstGeom prst="rect">
            <a:avLst/>
          </a:prstGeom>
          <a:noFill/>
          <a:ln>
            <a:noFill/>
          </a:ln>
        </p:spPr>
      </p:pic>
      <p:sp>
        <p:nvSpPr>
          <p:cNvPr id="2" name="AutoShape 2" descr="data:image/jpg;base64,/9j/4AAQSkZJRgABAQAAAQABAAD/2wCEAAkGBhQSERQUEhQWFBQUFBQXFBcXGB0YFBQUFRQXFRQUFBQXHCYeFxwkGRUUHy8gJCcpLCwsFR4xNTAqNSYrLCkBCQoKDgwOFw8PGiwkHBwpLCwpKSksLCkqLCkpLCwsLSwsLCkqKSksLCwsLCwsLCwsLCwsLCwsLCwsLCksLCwsLP/AABEIALcBEwMBIgACEQEDEQH/xAAbAAACAwEBAQAAAAAAAAAAAAACAwABBAUGB//EAEgQAAECAgMLCAcGBQQDAQAAAAEAAgMRBBJhBRMhMUFRcZGh0fAGUmKBkrHS4RQiMkJyosEHFYKy4vEjM0NjwlOTs/Jzg6Ml/8QAGgEAAwEBAQEAAAAAAAAAAAAAAAECAwQFBv/EAC0RAAICAQMEAgEDAwUAAAAAAAABAhESAwQhEzFBUWHwIkJxgQXR4RQykaGx/9oADAMBAAIRAxEAPwDpektzhFf25xrWC9KjBs7l4+TOvBHRD250YIzrlVeJ7lRPGFGQdM60lFyBEOc61DSHZz3IzDpnXkq07VxnUx3O2fVLfSzztqWRXTOw+OBjlsWCkXcYPZwnQAFyqQ4nGdpWOQ88ylts0jpo1Um6USJiMhZgHWVieJTmRlmcZ1zxKokRoyk5hjPU0LPGocRzcLg0ZBOeHpHF1ISXktuuw13sybIyxuydXOK58VrnzEIF5FmU4ATkOjgbKJc+bhWe54GPI2wAZtWZNuvdltHZIBrcwHtOtkO9WnzUeWZOLauXCMPoTKG0PievHdga2c8JwY8dkwmXKohlI4KxrO7wNAnsWG5tBfFffogJnhYDknlPHl6ShXPqmcz1qpuuG+SYJfwZoVCqzxn6p7IbsxHGTCtLzZrS65nLAONKwZ0ptlNY7Odu9HXePeO3ehMIZztUcwZCVJYbaa8e9s80Yus4ZQepZqlpUHGFAmkbWXcdlq8dSey72cDqPkueIfE1YhpkuCOqy7DDjIHWFoZTGnE4awuGIZ/aSIQzbsTIcEd8RbZ9fmrrcT81wmFwynYnMpbxl2BFkvTOueOJquOMKwMui7LhTG3R6KdonBmstVSWYXQGZX6eMyLQsWPkq44wJPpjVXpjUBix9XjgKJPpTFEgpgmLxJAYo4AVGDxPzQmjqylRZpAzy4sSjShnE+sqGim1C6inj9kikkEYwzjjSgMYZxrG5B6KcyH0dIrgt0ccEHvKW6IDwN6J0MAYTJYaRFngZ1k4AnQAUulNGMjYszaS5wwYG84j8oy9yUaKJ46xtGDzWlzScJ2q+Apmf0lzfYbYXHC46ZYtAVtY52F5xYZZAE5rScQGnJqWltyK8qxJE55KurjEjgV4nLiXTcZMo7S8n3gPUadPvHYtlA5NGZfGN8e4gmeIEAywyw4zZqXbo1EEMVWtaBmGDZlT6pzcdSMklUTNpydsRKXsyFnmge95xYOvyWuqcs9qotOY7d6ybNIowEPyz1n6BFeXW/NuWhxNupASbNXkos1M5o7so2HcpejktyYlpD9GobkbCTgEsNglpxYsvUrj3RM21F80Yw0DHl6vqivbecB1j6uRPFZziJVZ4MEpgZZDAJ45DOmwHECRljwaFpqKH6Wc+hqTkvyXHsQIQ521vjRNhDOPl8a01zx+6XWIyd/iWJ02Lq2nUN6MN0n8J+gR48g+bxIDDsGs70AEIYt7LvAivfEneBKLbBx1qVTm7kBQyXHreFQaO9LA6J1DcoNB1+SAob1d+9CRYOPxKi6w6zuUr/FrO5Ai5EZtniVzNmzegL/i1u3qGNafm3oHQzjGN6tLFIt796pMVM6dXjgqi1a6o4nvQFnEjvW+JypmVwSnaPotUVth40lYYjpTkWDrmdTZKHwax5BiRAFz6RdE4mo4gJOEz0CqNeNLbRpWlSbKKXczPdM4ZmzIqEM6OMy3eiEY8BzDHjy5k+DQ5nETLUixuSMMKETiG+3gLVR7lk4Xb8K60C55y9Qbk61qFCAyS0jcnTMXqHLhUJolgw6cK0XkZVtMMZ9p7ipeeJt3J0TlZlAAyca1JjMnmBx+zld54l+pKgtGZzhxLcgJWs0Y8DyQmiHifhSoaaMhnx+6qR4/dazReJncgNHljIHX5JYjyM5hmXG9ZqQ4zDRjdg0D3j3DrOZdCIyqwuybJ8dyzXKue+JOIGEh2BpMhgGkjT1lNNQWbfwjk3GtF1C+H3AEKWDIFYhroi4kTKYbR1uOoAd6Y24J96M78DWt/NWXM9bTXkb3+jFUn/wcwMs2IIha32pAW4BtC7jLgQvevj/iiPl2WkN2LRBuXBZ7MGG05wxs+1Kaze5h4TOeX9Tj+mJ5dlJhk+qa/wAAL9jAVoZRIrvZgRDa4Nhj/wChadi9YHlQFZvdPwvv/Rzy/qeo+yR5aNRHwwL41ra05SdWxY54ABjGdBLQu7dyDWhT5jmu6p1TsM+pctsDB+25dWhPqRtnobTcPVhcu5lqhS9harzb3K71b+VbUdeRmvYsVXtaagz7R9FdQJ0FmS8qvRtK11NCl7HAO9FBkZPRdKi1GFxJUihZM6rgbEl5tVvjgJLo88WtbuRzxTAjQZ5J6VnfBI91idS7oshD1jhORFBpbXgESkcSxlRtFtGJjA4YW5cEh9U+DQnA4BIS4wrow2BPD9CqMCZajMkK54ymfdqT2UWWZNnYs8RzzEDIYYPUL6zy6WBwaQGtGHGMoxqnjBWzCepirk+B16s1FCYenWrbc+KccZo+CHLa97u5Mbcwe9Eiu/FV/wCMNXO93pLscj3umvkVUNuxIdHYD7QnmwE6hhXRbc6EPcB+L1zrfNaGiWBokLMA1BYy3y8Ixf8AUPUTjsJOJjz/AOsja+QRiiRDihtHxuA2MDl1QVawe8m+yRk9/qPtRzWXMfldDGhhdtLh3JouUMr3HRVaNjZ7VtAUWT3Go/JhLdar/UZm3Ohj3Sfic52wmScyEBiaBoAHcjSaZSBDY5xyDBpyLO5TdXZi5yk+XZ5/lHSXRYjIDDlkdJx6hg7S7cNgYxrG4miQ3rgXH9p8V2FzsDc8sp4zldZjyVrrtKoLtH/3yaS8L0PL1YKFrEwNXNZmECiCoBBBpTHlzWva4sMnhrgS05nAHAcGVAh9VSooCjmgYqJDDgWnE4EHQRJceizLRPGMBwH2mmq7LnBXdqrlvh1Yrxhk6Tx1+q/aJ/jXdspfk4+z0NjqYzcfYqpxhVVeJlaS3SqqaV6lHsZGZzOJ+SG98T8lqq2oXC1FBkZTC0axuVXmz8u5aqlqowtCWI8jNebPyqJ940alE8RZC30YoKk3YcAXQIGdZqY9zQKoDsOHQqcaJUrOBdi4r3PrNw4AMeKS23MuWYYABJzzxWyC7EMzAmADYU9rLAl07KeoZmwpDyRBgWsN0KXuwK8DLIzCEgq1Y0J2euw/iZX74bVsvVizU9lVgfL2Hw3dQe2t8pcs9WGUGvgx1vyhJfBvUmoQqXz1ngFzVoVEWASiFWlYi5qTVTVIsC5rHdWgGM0AOqyySmDpw8TWwKinGTi7QJ07OZRbhhnvFxyk7lrbAknqBS3fcptvuce7vKODQwwxy4XwkNqtLsUpk5gJi2xdNpBAIIIIBBGIg4QQVy+V9wvS6K+GB67fXhfG0YB1ibetcj7NbuX2jmA8/wASBgE8ZhH2eyZt7K6OlGWjnHunz/PZl4pwyXddz1oC+f3S/wDzLptjDBR6TOvmEyL5qcQ8WEhfQ5Lk8q7g+l0Z8P3x60M5ojcQ0ETb1o22ooSqX+2XD+/AacqdPs+51wVa8h9nN3jFgGBE/m0f1ZHGYeJs7Wn1ToC9cs9XTenNwfgUo4tplhyyXSMqj+a6TvgiSadTqh6itSCNBDmuacTgQdBEj3o054SUvQ4TwkpehTutAXZppVGcXNBdOsJh2OVZpLXbQU6WnUV9AnZ9EqatFTVKpcYVTUWMIniSEkWITOfl9Zqy9FhRUhYop1qIsAy6wHQQhkOaeNBVl+g/h81MHNGpakghot46kbXDOUt56J+bchEUWjr3hTdDqzSHjOdaMOFqQyNPKflR1vi2KrE0NBFqTTYNeG9uH1mOb1lpAV1tOsKxF09oIE0No8euxj+c1ru0AfqmLJco/wAIDmOezqa9wb8tVal8zNYya9Hzs1jJotSak1JqCCLDT7v0eAZRo0NjuaXet2RM7Fg5Z3eNEornt/mPNSHY5wJLuoAnTJef5G8iIUWAKRSmmK+NNwDnGQaTgc6RBc52OZyELq09GOHU1HxdKu7NYwWOUux6y53KWjR3VIMZj3yJqiYMhjIBAmukubc7kxRoD68GC1j5ETEyQDjAmTLqW+HSGOeWB7S8Y2hwLm6WgzCxmoX+F18/4IlV/iSNGawFz3BrRjLiABpJwJNFujCizvUWHEljqPa6WkA4F85osB116fEEV7mwIVYtY04mh1RobPACcZdL6S38o+QTaPDNIoTojIkH1iKxJLR7RacYIGGWIia63toRahOVSfxwv3NulFNRb5PWcoruNokB0VwrSkGNnKs84hPJlJOYFeVuXAulTmX40oUaG6d7axspicpyGGVpJJSbtUt10bktitH8SBEnGaMtVpDnAZqrw7XmXoeQl2mR6JDa0i+QWNY9mUVRJrgMxABnnmFWHR0nJJZJ075r77HjhBuub5OX9n/KONEiRqNSnl0WGZtrSrSaS2I2YGGRqnWubyiYbnXSh0pg/gxiS8DFhlfm7Q8W6Ff2gFlFpkGkwHtFIn/Eh5wBIOcBirCbSMuMZV26RHhXYoLxCwRWycGn2ocUA1QTla4Vm1rbJDXiMlrJfhNVJevH+S+zU6/GXc9WyIHAEEEEAgjEQcII6kc15vkFDpDaIIdJhuhmG4tZWwOdDlMYLCSNAC9GAvM1IYScbujmksW0eVurAodBpYpkV0Rj41ZtVonDLi0VnOAE8xx48Ml6iBGa9rXNIc1wDmkYi0iYI6igpNEZEaWxGte042uAcNRwI2NkJASAEgBgAAxABOc80ru1x/HgblaXstWqUBWZJjHqxXDDJ4DxpEmv/wAD+Ip9bSk3UEmiJ/purH4D6r9hrfhUrG3UV7e01MtNL1we1tJZadehxiaUJlnKUYht1FEHnP3rrs7KLL7VVcZ1DEOfvQOfaNaLCgpjOFEu+WjjqURwFEIs+UIatmwJgcFRITELc0ZtgSzxj+hTnEIXDiallIWLe8fUI2kcAblAEQQMgHEgrnp1DcoBoV1dCZLCuYZOit6bXdT2Ad7HLasFEwRiOfD2scJf8hXRkvB3SrVZ4G5VajBkoQiVLnOY+dfa48yowyfxj1yhj6lenu3ykhUCjwyQXTY1sJgwVg1owz90AEYbQsn2iXDNIotZgm+C4vAGMsIk8C2Uj+Fc7kzyqokajQ4dMMMPggAX0AtcGiTXtJBE5SB0Wr04pT0IcWot2l35OlLLTjxdPkz0aFdK6eEv9Fo7sUptrA5gPXfpJAK532awAy6MQD1qkOKA7REY2t1/Vd3lF9o8MNMKhzixX+qHgGq2eCbQRN7s0hLuWv7P+SzqLDdEiiUaLKbcrGDCGnpE4ToGZay1JQ0Z5JRUuIrz+/styag7VX2R56mwolyac6OGF9Gil05YqrzWLCcQc1wmJ4wNMurdb7T6NeXCCHviPaWtDm1WtLhKbjPDKeITmvbPaCCCJg4wcIOkFZIFx4DHVmQYTXZ2w2g6wMC5f9Rpzp6kba9Pv+5l1IypyXKPO/ZpceJR6K4xAWmK8ODTjDA0AEjJPCdEld0Ps2o0R9eG6JAJmSIZFXDjqgj1dAMrF62SqSxe51Oo9ROmyepLJyXk89cPkPRqK6+NDokTI+IQ4ttaAAAbcdq7dGozIZdUY1lYzdVaG1jndIYU2SpZT1JzdydkuTbts0tIIQuhJIKcyLnWQC3BUQtJbNJfDQFABXUQkJkN6YAFmAgiYIIIzg4CFxaG9wBYSSYbiw48NX2XY8rap616KrNcS6VHvcdrvditqn/yMExrZP8A2l27PUxnj7O/ZTxnT8kvh4nvUEU2/MrvVnGpUYVi9c9oNsc27dysxDbt8KSYVmxW1skcj4Cvhznj8KtXUHAO9RFsKRK6GZRSs/NvUq2fm8K0oxQBnxJCUzjHvYqJHDm7gpaHYHGJXXRADiR/yVhmaerdNIdlNeiDlKmnU7wqVOMO5AhZiSiwT0y3qexwHzBq65XDugarK3Mcx/Ye15yZgV3XheTvV+aZ429jU0/gFRWqXEcJS4VP5DUOM8vdBk44TUcWAnOQ0yXeCtXCcoO4uhqTXZnNuXyco9HwwYTWHnY39t0yuirUklKTk7k7E3fcpSStRQBTUZhoUcN6Q0AYaAsW9rQULqOlZVGEqSWl0BKfCIRYUCHpgipKuaBBvE0oiSOatAymxZJV1IV9guDfbbJ7PjZhA68LdDimmEs0Wnw4ftxGM+J7QdpVRbTTj3RUW07RloscPYHDEQDrxI1z6FSWXyI2G4PZOs0j2QHzJaCcBk6tiyFq6PUNY3r3oytJn0mnLOKfsW5yW5xTXssCU5liqy6IZ2qlALO9RUIuto1FWH8YfEn+j6NXmp6NxLyW1GOSE3y3afEqMa3anii8S/SoaLZ37kqHkhN8t2/pRVuJDcETqLxwVRo+jZvS5C0UHCzUN6sRBx/2UvBt40BS8m3buSBtAUmT2ObzgW5colntXRubSL5BhPyuhsJ0lontmsLoR4mm3CMoVXmRIjequXN+VzV52+X4p/J52+VxTOgQhVqLyzyilYVFQIAsKFQBZqRdOEz24rGnMXCeqc0LnsNKzSiDVyIvKmAMRc/4WO73ABZn8s5exBcfiMtjQe9VhL0ax0Zvsj0V6VGGvLReV9Jd7LGM/CXHW4y2LFFurSn44rxY31fytCfTZvHaTZ7ljiNCZ96wm+1EY3S4D6r5y6iOf7Re74iT3oody7DqT6Nm8dk/LPdRuUtEH9Zp+EF35QVhjcs6MMV8fobL8xC8y25dhTW3KsPHUrW3RstnDyzpUjlkw+zBedLmt7prI7lZEPswmjSS7uqoW3LsPHUnNubYePwraO2Xo0W00vRlfd+kuxFrdDB/kSkGk0h2ONE6jV/IQus2gWHV+lGKJxw1bLbmq0NNfpRwXXML/bLnfE5zvzOKbCuO0YhLQCO5d286VL3xwVstD5NopLsjNRmVQMe1a20jTt3Jbm28a0EtGzet0q4K4NN/HE/Chc4cf9UjrGzeqBtGxFMfAwnjB4VEuvb3KJgb58et4VJ2d/hUqWHUN6lSw6hvXSchYPGHwomkcf8AVBUsPZCgFh7KQxta3aPJW19v1/ySpm3UfooBbrrfVFhQ6XElJcS8koEWax9So3q2JWKhtXB5Hck3OwRIzc5hv7Tah/4tqOrxgWOn0UOwloJlZizYsK5tzp9SDRhq6fUjRspF1YTPaiMBzTm7siZ2LBG5Uwh7LYj9Dao1xKvcubEoUsAAAswdwQCgnj9l5XQowWyj5Y+Nyoin2IbG2uJcdQDRtWR91aS7+qW/C1o2lpO1aGUCxOZQLFa0fSNo7bTXg5MSjvf/ADHPf8TnOGo4EUK5oGIAaBLuC7TaDxg3JgogzDYtlotmygl2OSy53EvJPZc6zYukKMLNiY2ALNY3q1oIqjAygcST20McBa7yM7dY3oqgzt1+a1WihmYUUcfumtoo4/dMIGduvzUwHNr81a00MjaPaeOtEIduzzVFvw6/NCWjoq1FIdDOMXmmNhE4hs81IDm4PZHGlaRVOVuXNn0ospRFei27EpzOJJxaM7dm9A5oOOr8qMh4C5WbDuSyLNh8KqJBliq62pPGNu5XdixoaRxI+FBxiPhQdW0blOrb5IsdBTHE9ynGXcl4bdfkpI5jt3IAOY4JUSjPM7aomA0QeiflRCD0TqG9S9dBvaRXnofN5q6MrAvXROrcVV7sd2T4ky9dA9rzUvfRd2vNFDsEMsdqdvRNda4YucrqdF/a81AT/cQBd86R2/Vqgf0hs8KIRDniavJWIlr+z5IEVW6Q2bkESR95uzcmGLa/s+Sl9tf2fJS1YGN0Ic5uoblBBGduxbTGtd2fJS+2u7Hks+mgMzYQzt2IhDHOb8q0X3pfIpful8ieCASGjnN+XciBHOHy7kwxekOypfRzh2U8QFGIOcNY8Kl+6fzfpTDF6fyqX3pnsooBd+6fzfpVX/p/MfCmX7pnsqjF6buz5I+/eSiNjy97adye2N0zrPhSBF6b9Xkmwo8vff2fJS/v2ykEX9P5j4Ut56Z1nwrdCjA++/HmG5MIn779Q3KMvv1mlI4zohHvntHwoodPIxvMviPhXSiMwe0/V5LFHZhPrP1eSMgxDbTJ/wBT5v0qjG6fzfpWQxSMTomryRNpmd0QdXkgY58fp/MPCssV0/eGtu5PdH6b8mTySTSRle7sosKEF/Sb8u5VfLW/KjfSAfePZS3Rhzj2U0xUQutbqaqn8Gpu9D6QOf8AKFL+OcOyE7QUXL4NQ8SiG+t5zewoi0HJPvaDzmf7blf3tC5zOw7cooug5rL+9YOdnZfuUF1IWdmp+5RRKgsIXThWdRf4Vf3pDznqc7crUToLC+84ed2s7lYukw+87WdyiidCyC+82c5/HUiF0Wc5/HUoolQ7J94M5z9m5T7xbz36huUUUMoL7yZ/qO7PkoLoN/1HdlRRTkx4on3g3nu7Kv7wbz3dlRRGTHiienDnu7IUNMHOdqCpRLJhiiCljnO1BX6X0nagoojJhRXpY579QV+nDnu1BRRLJlKKHwbogf1HY+aFtg3UGK+u7KtRZSmzaMEzV6Y0j+a7s50qJFB/quy+6oos+o/t/wBzTpow0giX813Z6lhiRB/qu7KtRWpshwQsUyX9U9lH6WD/AFT2VFFWROKFupP909lAaR/dPZUUSyZWCFmk/wB35UIpf9z5FFE8mLBFiP8A3B2FFFFVk4n/2Q=="/>
          <p:cNvSpPr>
            <a:spLocks noChangeAspect="1" noChangeArrowheads="1"/>
          </p:cNvSpPr>
          <p:nvPr/>
        </p:nvSpPr>
        <p:spPr bwMode="auto">
          <a:xfrm>
            <a:off x="106363" y="-830263"/>
            <a:ext cx="2619375" cy="17430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4" descr="data:image/jpg;base64,/9j/4AAQSkZJRgABAQAAAQABAAD/2wCEAAkGBhQSERQUEhQWFBQUFBQXFBcXGB0YFBQUFRQXFRQUFBQXHCYeFxwkGRUUHy8gJCcpLCwsFR4xNTAqNSYrLCkBCQoKDgwOFw8PGiwkHBwpLCwpKSksLCkqLCkpLCwsLSwsLCkqKSksLCwsLCwsLCwsLCwsLCwsLCwsLCksLCwsLP/AABEIALcBEwMBIgACEQEDEQH/xAAbAAACAwEBAQAAAAAAAAAAAAACAwABBAUGB//EAEgQAAECAgMLCAcGBQQDAQAAAAEAAgMRBBJhBRMhMUFRcZGh0fAGUmKBkrHS4RQiMkJyosEHFYKy4vEjM0NjwlOTs/Jzg6Ml/8QAGgEAAwEBAQEAAAAAAAAAAAAAAAECAwQFBv/EAC0RAAICAQMEAgEDAwUAAAAAAAABAhESAwQhEzFBUWHwIkJxgQXR4RQykaGx/9oADAMBAAIRAxEAPwDpektzhFf25xrWC9KjBs7l4+TOvBHRD250YIzrlVeJ7lRPGFGQdM60lFyBEOc61DSHZz3IzDpnXkq07VxnUx3O2fVLfSzztqWRXTOw+OBjlsWCkXcYPZwnQAFyqQ4nGdpWOQ88ylts0jpo1Um6USJiMhZgHWVieJTmRlmcZ1zxKokRoyk5hjPU0LPGocRzcLg0ZBOeHpHF1ISXktuuw13sybIyxuydXOK58VrnzEIF5FmU4ATkOjgbKJc+bhWe54GPI2wAZtWZNuvdltHZIBrcwHtOtkO9WnzUeWZOLauXCMPoTKG0PievHdga2c8JwY8dkwmXKohlI4KxrO7wNAnsWG5tBfFffogJnhYDknlPHl6ShXPqmcz1qpuuG+SYJfwZoVCqzxn6p7IbsxHGTCtLzZrS65nLAONKwZ0ptlNY7Odu9HXePeO3ehMIZztUcwZCVJYbaa8e9s80Yus4ZQepZqlpUHGFAmkbWXcdlq8dSey72cDqPkueIfE1YhpkuCOqy7DDjIHWFoZTGnE4awuGIZ/aSIQzbsTIcEd8RbZ9fmrrcT81wmFwynYnMpbxl2BFkvTOueOJquOMKwMui7LhTG3R6KdonBmstVSWYXQGZX6eMyLQsWPkq44wJPpjVXpjUBix9XjgKJPpTFEgpgmLxJAYo4AVGDxPzQmjqylRZpAzy4sSjShnE+sqGim1C6inj9kikkEYwzjjSgMYZxrG5B6KcyH0dIrgt0ccEHvKW6IDwN6J0MAYTJYaRFngZ1k4AnQAUulNGMjYszaS5wwYG84j8oy9yUaKJ46xtGDzWlzScJ2q+Apmf0lzfYbYXHC46ZYtAVtY52F5xYZZAE5rScQGnJqWltyK8qxJE55KurjEjgV4nLiXTcZMo7S8n3gPUadPvHYtlA5NGZfGN8e4gmeIEAywyw4zZqXbo1EEMVWtaBmGDZlT6pzcdSMklUTNpydsRKXsyFnmge95xYOvyWuqcs9qotOY7d6ybNIowEPyz1n6BFeXW/NuWhxNupASbNXkos1M5o7so2HcpejktyYlpD9GobkbCTgEsNglpxYsvUrj3RM21F80Yw0DHl6vqivbecB1j6uRPFZziJVZ4MEpgZZDAJ45DOmwHECRljwaFpqKH6Wc+hqTkvyXHsQIQ521vjRNhDOPl8a01zx+6XWIyd/iWJ02Lq2nUN6MN0n8J+gR48g+bxIDDsGs70AEIYt7LvAivfEneBKLbBx1qVTm7kBQyXHreFQaO9LA6J1DcoNB1+SAob1d+9CRYOPxKi6w6zuUr/FrO5Ai5EZtniVzNmzegL/i1u3qGNafm3oHQzjGN6tLFIt796pMVM6dXjgqi1a6o4nvQFnEjvW+JypmVwSnaPotUVth40lYYjpTkWDrmdTZKHwax5BiRAFz6RdE4mo4gJOEz0CqNeNLbRpWlSbKKXczPdM4ZmzIqEM6OMy3eiEY8BzDHjy5k+DQ5nETLUixuSMMKETiG+3gLVR7lk4Xb8K60C55y9Qbk61qFCAyS0jcnTMXqHLhUJolgw6cK0XkZVtMMZ9p7ipeeJt3J0TlZlAAyca1JjMnmBx+zld54l+pKgtGZzhxLcgJWs0Y8DyQmiHifhSoaaMhnx+6qR4/dazReJncgNHljIHX5JYjyM5hmXG9ZqQ4zDRjdg0D3j3DrOZdCIyqwuybJ8dyzXKue+JOIGEh2BpMhgGkjT1lNNQWbfwjk3GtF1C+H3AEKWDIFYhroi4kTKYbR1uOoAd6Y24J96M78DWt/NWXM9bTXkb3+jFUn/wcwMs2IIha32pAW4BtC7jLgQvevj/iiPl2WkN2LRBuXBZ7MGG05wxs+1Kaze5h4TOeX9Tj+mJ5dlJhk+qa/wAAL9jAVoZRIrvZgRDa4Nhj/wChadi9YHlQFZvdPwvv/Rzy/qeo+yR5aNRHwwL41ra05SdWxY54ABjGdBLQu7dyDWhT5jmu6p1TsM+pctsDB+25dWhPqRtnobTcPVhcu5lqhS9harzb3K71b+VbUdeRmvYsVXtaagz7R9FdQJ0FmS8qvRtK11NCl7HAO9FBkZPRdKi1GFxJUihZM6rgbEl5tVvjgJLo88WtbuRzxTAjQZ5J6VnfBI91idS7oshD1jhORFBpbXgESkcSxlRtFtGJjA4YW5cEh9U+DQnA4BIS4wrow2BPD9CqMCZajMkK54ymfdqT2UWWZNnYs8RzzEDIYYPUL6zy6WBwaQGtGHGMoxqnjBWzCepirk+B16s1FCYenWrbc+KccZo+CHLa97u5Mbcwe9Eiu/FV/wCMNXO93pLscj3umvkVUNuxIdHYD7QnmwE6hhXRbc6EPcB+L1zrfNaGiWBokLMA1BYy3y8Ixf8AUPUTjsJOJjz/AOsja+QRiiRDihtHxuA2MDl1QVawe8m+yRk9/qPtRzWXMfldDGhhdtLh3JouUMr3HRVaNjZ7VtAUWT3Go/JhLdar/UZm3Ohj3Sfic52wmScyEBiaBoAHcjSaZSBDY5xyDBpyLO5TdXZi5yk+XZ5/lHSXRYjIDDlkdJx6hg7S7cNgYxrG4miQ3rgXH9p8V2FzsDc8sp4zldZjyVrrtKoLtH/3yaS8L0PL1YKFrEwNXNZmECiCoBBBpTHlzWva4sMnhrgS05nAHAcGVAh9VSooCjmgYqJDDgWnE4EHQRJceizLRPGMBwH2mmq7LnBXdqrlvh1Yrxhk6Tx1+q/aJ/jXdspfk4+z0NjqYzcfYqpxhVVeJlaS3SqqaV6lHsZGZzOJ+SG98T8lqq2oXC1FBkZTC0axuVXmz8u5aqlqowtCWI8jNebPyqJ940alE8RZC30YoKk3YcAXQIGdZqY9zQKoDsOHQqcaJUrOBdi4r3PrNw4AMeKS23MuWYYABJzzxWyC7EMzAmADYU9rLAl07KeoZmwpDyRBgWsN0KXuwK8DLIzCEgq1Y0J2euw/iZX74bVsvVizU9lVgfL2Hw3dQe2t8pcs9WGUGvgx1vyhJfBvUmoQqXz1ngFzVoVEWASiFWlYi5qTVTVIsC5rHdWgGM0AOqyySmDpw8TWwKinGTi7QJ07OZRbhhnvFxyk7lrbAknqBS3fcptvuce7vKODQwwxy4XwkNqtLsUpk5gJi2xdNpBAIIIIBBGIg4QQVy+V9wvS6K+GB67fXhfG0YB1ibetcj7NbuX2jmA8/wASBgE8ZhH2eyZt7K6OlGWjnHunz/PZl4pwyXddz1oC+f3S/wDzLptjDBR6TOvmEyL5qcQ8WEhfQ5Lk8q7g+l0Z8P3x60M5ojcQ0ETb1o22ooSqX+2XD+/AacqdPs+51wVa8h9nN3jFgGBE/m0f1ZHGYeJs7Wn1ToC9cs9XTenNwfgUo4tplhyyXSMqj+a6TvgiSadTqh6itSCNBDmuacTgQdBEj3o054SUvQ4TwkpehTutAXZppVGcXNBdOsJh2OVZpLXbQU6WnUV9AnZ9EqatFTVKpcYVTUWMIniSEkWITOfl9Zqy9FhRUhYop1qIsAy6wHQQhkOaeNBVl+g/h81MHNGpakghot46kbXDOUt56J+bchEUWjr3hTdDqzSHjOdaMOFqQyNPKflR1vi2KrE0NBFqTTYNeG9uH1mOb1lpAV1tOsKxF09oIE0No8euxj+c1ru0AfqmLJco/wAIDmOezqa9wb8tVal8zNYya9Hzs1jJotSak1JqCCLDT7v0eAZRo0NjuaXet2RM7Fg5Z3eNEornt/mPNSHY5wJLuoAnTJef5G8iIUWAKRSmmK+NNwDnGQaTgc6RBc52OZyELq09GOHU1HxdKu7NYwWOUux6y53KWjR3VIMZj3yJqiYMhjIBAmukubc7kxRoD68GC1j5ETEyQDjAmTLqW+HSGOeWB7S8Y2hwLm6WgzCxmoX+F18/4IlV/iSNGawFz3BrRjLiABpJwJNFujCizvUWHEljqPa6WkA4F85osB116fEEV7mwIVYtY04mh1RobPACcZdL6S38o+QTaPDNIoTojIkH1iKxJLR7RacYIGGWIia63toRahOVSfxwv3NulFNRb5PWcoruNokB0VwrSkGNnKs84hPJlJOYFeVuXAulTmX40oUaG6d7axspicpyGGVpJJSbtUt10bktitH8SBEnGaMtVpDnAZqrw7XmXoeQl2mR6JDa0i+QWNY9mUVRJrgMxABnnmFWHR0nJJZJ075r77HjhBuub5OX9n/KONEiRqNSnl0WGZtrSrSaS2I2YGGRqnWubyiYbnXSh0pg/gxiS8DFhlfm7Q8W6Ff2gFlFpkGkwHtFIn/Eh5wBIOcBirCbSMuMZV26RHhXYoLxCwRWycGn2ocUA1QTla4Vm1rbJDXiMlrJfhNVJevH+S+zU6/GXc9WyIHAEEEEAgjEQcII6kc15vkFDpDaIIdJhuhmG4tZWwOdDlMYLCSNAC9GAvM1IYScbujmksW0eVurAodBpYpkV0Rj41ZtVonDLi0VnOAE8xx48Ml6iBGa9rXNIc1wDmkYi0iYI6igpNEZEaWxGte042uAcNRwI2NkJASAEgBgAAxABOc80ru1x/HgblaXstWqUBWZJjHqxXDDJ4DxpEmv/wAD+Ip9bSk3UEmiJ/purH4D6r9hrfhUrG3UV7e01MtNL1we1tJZadehxiaUJlnKUYht1FEHnP3rrs7KLL7VVcZ1DEOfvQOfaNaLCgpjOFEu+WjjqURwFEIs+UIatmwJgcFRITELc0ZtgSzxj+hTnEIXDiallIWLe8fUI2kcAblAEQQMgHEgrnp1DcoBoV1dCZLCuYZOit6bXdT2Ad7HLasFEwRiOfD2scJf8hXRkvB3SrVZ4G5VajBkoQiVLnOY+dfa48yowyfxj1yhj6lenu3ykhUCjwyQXTY1sJgwVg1owz90AEYbQsn2iXDNIotZgm+C4vAGMsIk8C2Uj+Fc7kzyqokajQ4dMMMPggAX0AtcGiTXtJBE5SB0Wr04pT0IcWot2l35OlLLTjxdPkz0aFdK6eEv9Fo7sUptrA5gPXfpJAK532awAy6MQD1qkOKA7REY2t1/Vd3lF9o8MNMKhzixX+qHgGq2eCbQRN7s0hLuWv7P+SzqLDdEiiUaLKbcrGDCGnpE4ToGZay1JQ0Z5JRUuIrz+/styag7VX2R56mwolyac6OGF9Gil05YqrzWLCcQc1wmJ4wNMurdb7T6NeXCCHviPaWtDm1WtLhKbjPDKeITmvbPaCCCJg4wcIOkFZIFx4DHVmQYTXZ2w2g6wMC5f9Rpzp6kba9Pv+5l1IypyXKPO/ZpceJR6K4xAWmK8ODTjDA0AEjJPCdEld0Ps2o0R9eG6JAJmSIZFXDjqgj1dAMrF62SqSxe51Oo9ROmyepLJyXk89cPkPRqK6+NDokTI+IQ4ttaAAAbcdq7dGozIZdUY1lYzdVaG1jndIYU2SpZT1JzdydkuTbts0tIIQuhJIKcyLnWQC3BUQtJbNJfDQFABXUQkJkN6YAFmAgiYIIIzg4CFxaG9wBYSSYbiw48NX2XY8rap616KrNcS6VHvcdrvditqn/yMExrZP8A2l27PUxnj7O/ZTxnT8kvh4nvUEU2/MrvVnGpUYVi9c9oNsc27dysxDbt8KSYVmxW1skcj4Cvhznj8KtXUHAO9RFsKRK6GZRSs/NvUq2fm8K0oxQBnxJCUzjHvYqJHDm7gpaHYHGJXXRADiR/yVhmaerdNIdlNeiDlKmnU7wqVOMO5AhZiSiwT0y3qexwHzBq65XDugarK3Mcx/Ye15yZgV3XheTvV+aZ429jU0/gFRWqXEcJS4VP5DUOM8vdBk44TUcWAnOQ0yXeCtXCcoO4uhqTXZnNuXyco9HwwYTWHnY39t0yuirUklKTk7k7E3fcpSStRQBTUZhoUcN6Q0AYaAsW9rQULqOlZVGEqSWl0BKfCIRYUCHpgipKuaBBvE0oiSOatAymxZJV1IV9guDfbbJ7PjZhA68LdDimmEs0Wnw4ftxGM+J7QdpVRbTTj3RUW07RloscPYHDEQDrxI1z6FSWXyI2G4PZOs0j2QHzJaCcBk6tiyFq6PUNY3r3oytJn0mnLOKfsW5yW5xTXssCU5liqy6IZ2qlALO9RUIuto1FWH8YfEn+j6NXmp6NxLyW1GOSE3y3afEqMa3anii8S/SoaLZ37kqHkhN8t2/pRVuJDcETqLxwVRo+jZvS5C0UHCzUN6sRBx/2UvBt40BS8m3buSBtAUmT2ObzgW5colntXRubSL5BhPyuhsJ0lontmsLoR4mm3CMoVXmRIjequXN+VzV52+X4p/J52+VxTOgQhVqLyzyilYVFQIAsKFQBZqRdOEz24rGnMXCeqc0LnsNKzSiDVyIvKmAMRc/4WO73ABZn8s5exBcfiMtjQe9VhL0ax0Zvsj0V6VGGvLReV9Jd7LGM/CXHW4y2LFFurSn44rxY31fytCfTZvHaTZ7ljiNCZ96wm+1EY3S4D6r5y6iOf7Re74iT3oody7DqT6Nm8dk/LPdRuUtEH9Zp+EF35QVhjcs6MMV8fobL8xC8y25dhTW3KsPHUrW3RstnDyzpUjlkw+zBedLmt7prI7lZEPswmjSS7uqoW3LsPHUnNubYePwraO2Xo0W00vRlfd+kuxFrdDB/kSkGk0h2ONE6jV/IQus2gWHV+lGKJxw1bLbmq0NNfpRwXXML/bLnfE5zvzOKbCuO0YhLQCO5d286VL3xwVstD5NopLsjNRmVQMe1a20jTt3Jbm28a0EtGzet0q4K4NN/HE/Chc4cf9UjrGzeqBtGxFMfAwnjB4VEuvb3KJgb58et4VJ2d/hUqWHUN6lSw6hvXSchYPGHwomkcf8AVBUsPZCgFh7KQxta3aPJW19v1/ySpm3UfooBbrrfVFhQ6XElJcS8koEWax9So3q2JWKhtXB5Hck3OwRIzc5hv7Tah/4tqOrxgWOn0UOwloJlZizYsK5tzp9SDRhq6fUjRspF1YTPaiMBzTm7siZ2LBG5Uwh7LYj9Dao1xKvcubEoUsAAAswdwQCgnj9l5XQowWyj5Y+Nyoin2IbG2uJcdQDRtWR91aS7+qW/C1o2lpO1aGUCxOZQLFa0fSNo7bTXg5MSjvf/ADHPf8TnOGo4EUK5oGIAaBLuC7TaDxg3JgogzDYtlotmygl2OSy53EvJPZc6zYukKMLNiY2ALNY3q1oIqjAygcST20McBa7yM7dY3oqgzt1+a1WihmYUUcfumtoo4/dMIGduvzUwHNr81a00MjaPaeOtEIduzzVFvw6/NCWjoq1FIdDOMXmmNhE4hs81IDm4PZHGlaRVOVuXNn0ospRFei27EpzOJJxaM7dm9A5oOOr8qMh4C5WbDuSyLNh8KqJBliq62pPGNu5XdixoaRxI+FBxiPhQdW0blOrb5IsdBTHE9ynGXcl4bdfkpI5jt3IAOY4JUSjPM7aomA0QeiflRCD0TqG9S9dBvaRXnofN5q6MrAvXROrcVV7sd2T4ky9dA9rzUvfRd2vNFDsEMsdqdvRNda4YucrqdF/a81AT/cQBd86R2/Vqgf0hs8KIRDniavJWIlr+z5IEVW6Q2bkESR95uzcmGLa/s+Sl9tf2fJS1YGN0Ic5uoblBBGduxbTGtd2fJS+2u7Hks+mgMzYQzt2IhDHOb8q0X3pfIpful8ieCASGjnN+XciBHOHy7kwxekOypfRzh2U8QFGIOcNY8Kl+6fzfpTDF6fyqX3pnsooBd+6fzfpVX/p/MfCmX7pnsqjF6buz5I+/eSiNjy97adye2N0zrPhSBF6b9Xkmwo8vff2fJS/v2ykEX9P5j4Ut56Z1nwrdCjA++/HmG5MIn779Q3KMvv1mlI4zohHvntHwoodPIxvMviPhXSiMwe0/V5LFHZhPrP1eSMgxDbTJ/wBT5v0qjG6fzfpWQxSMTomryRNpmd0QdXkgY58fp/MPCssV0/eGtu5PdH6b8mTySTSRle7sosKEF/Sb8u5VfLW/KjfSAfePZS3Rhzj2U0xUQutbqaqn8Gpu9D6QOf8AKFL+OcOyE7QUXL4NQ8SiG+t5zewoi0HJPvaDzmf7blf3tC5zOw7cooug5rL+9YOdnZfuUF1IWdmp+5RRKgsIXThWdRf4Vf3pDznqc7crUToLC+84ed2s7lYukw+87WdyiidCyC+82c5/HUiF0Wc5/HUoolQ7J94M5z9m5T7xbz36huUUUMoL7yZ/qO7PkoLoN/1HdlRRTkx4on3g3nu7Kv7wbz3dlRRGTHiienDnu7IUNMHOdqCpRLJhiiCljnO1BX6X0nagoojJhRXpY579QV+nDnu1BRRLJlKKHwbogf1HY+aFtg3UGK+u7KtRZSmzaMEzV6Y0j+a7s50qJFB/quy+6oos+o/t/wBzTpow0giX813Z6lhiRB/qu7KtRWpshwQsUyX9U9lH6WD/AFT2VFFWROKFupP909lAaR/dPZUUSyZWCFmk/wB35UIpf9z5FFE8mLBFiP8A3B2FFFFVk4n/2Q=="/>
          <p:cNvSpPr>
            <a:spLocks noChangeAspect="1" noChangeArrowheads="1"/>
          </p:cNvSpPr>
          <p:nvPr/>
        </p:nvSpPr>
        <p:spPr bwMode="auto">
          <a:xfrm>
            <a:off x="258763" y="-677863"/>
            <a:ext cx="2619375" cy="17430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5365"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18120" y="3962399"/>
            <a:ext cx="3206229" cy="21336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chemeClr val="accent1"/>
                </a:solidFill>
              </a14:hiddenFill>
            </a:ext>
          </a:extLst>
        </p:spPr>
      </p:pic>
      <p:pic>
        <p:nvPicPr>
          <p:cNvPr id="15366"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0007263" y="1765029"/>
            <a:ext cx="5373890" cy="3918462"/>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
        <p:nvSpPr>
          <p:cNvPr id="5" name="Rectangle 4"/>
          <p:cNvSpPr/>
          <p:nvPr/>
        </p:nvSpPr>
        <p:spPr>
          <a:xfrm>
            <a:off x="4174671" y="1600200"/>
            <a:ext cx="4893129" cy="2031325"/>
          </a:xfrm>
          <a:prstGeom prst="rect">
            <a:avLst/>
          </a:prstGeom>
        </p:spPr>
        <p:txBody>
          <a:bodyPr wrap="square">
            <a:spAutoFit/>
          </a:bodyPr>
          <a:lstStyle/>
          <a:p>
            <a:r>
              <a:rPr lang="en-US" sz="1800" b="1" dirty="0">
                <a:solidFill>
                  <a:schemeClr val="bg1">
                    <a:lumMod val="50000"/>
                    <a:lumOff val="50000"/>
                  </a:schemeClr>
                </a:solidFill>
                <a:latin typeface="Copperplate Gothic Bold" pitchFamily="34" charset="0"/>
              </a:rPr>
              <a:t>RESEARCH GOAL:</a:t>
            </a:r>
            <a:endParaRPr lang="en-US" sz="1800" dirty="0">
              <a:solidFill>
                <a:schemeClr val="bg1">
                  <a:lumMod val="50000"/>
                  <a:lumOff val="50000"/>
                </a:schemeClr>
              </a:solidFill>
              <a:latin typeface="Copperplate Gothic Bold" pitchFamily="34" charset="0"/>
            </a:endParaRPr>
          </a:p>
          <a:p>
            <a:pPr marL="742950" lvl="1" indent="-285750">
              <a:buFont typeface="Arial" pitchFamily="34" charset="0"/>
              <a:buChar char="•"/>
            </a:pPr>
            <a:r>
              <a:rPr lang="en-US" sz="1800" dirty="0">
                <a:latin typeface="Copperplate Gothic Bold" pitchFamily="34" charset="0"/>
              </a:rPr>
              <a:t>perform an in-depth re-structuring of the project schedule to reduce schedule length by working on phase 1 and 2 unrelated tasks simultaneously</a:t>
            </a:r>
          </a:p>
        </p:txBody>
      </p:sp>
    </p:spTree>
    <p:extLst>
      <p:ext uri="{BB962C8B-B14F-4D97-AF65-F5344CB8AC3E}">
        <p14:creationId xmlns:p14="http://schemas.microsoft.com/office/powerpoint/2010/main" val="1034370531"/>
      </p:ext>
    </p:extLst>
  </p:cSld>
  <p:clrMapOvr>
    <a:masterClrMapping/>
  </p:clrMapOvr>
  <p:transition spd="med">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p:cNvSpPr txBox="1"/>
          <p:nvPr/>
        </p:nvSpPr>
        <p:spPr>
          <a:xfrm>
            <a:off x="18288000" y="0"/>
            <a:ext cx="9144000" cy="1077913"/>
          </a:xfrm>
          <a:prstGeom prst="rect">
            <a:avLst/>
          </a:prstGeom>
          <a:gradFill flip="none" rotWithShape="1">
            <a:gsLst>
              <a:gs pos="0">
                <a:srgbClr val="2E5C8E">
                  <a:shade val="30000"/>
                  <a:satMod val="115000"/>
                </a:srgbClr>
              </a:gs>
              <a:gs pos="50000">
                <a:srgbClr val="2E5C8E">
                  <a:shade val="67500"/>
                  <a:satMod val="115000"/>
                </a:srgbClr>
              </a:gs>
              <a:gs pos="100000">
                <a:srgbClr val="2E5C8E">
                  <a:shade val="100000"/>
                  <a:satMod val="115000"/>
                </a:srgbClr>
              </a:gs>
            </a:gsLst>
            <a:lin ang="5400000" scaled="1"/>
            <a:tileRect/>
          </a:gradFill>
          <a:ln>
            <a:noFill/>
          </a:ln>
        </p:spPr>
        <p:txBody>
          <a:bodyPr anchor="ctr">
            <a:spAutoFit/>
          </a:bodyPr>
          <a:lstStyle/>
          <a:p>
            <a:pPr algn="ctr">
              <a:defRPr/>
            </a:pPr>
            <a:r>
              <a:rPr lang="en-US" sz="1800" dirty="0">
                <a:effectLst>
                  <a:outerShdw blurRad="38100" dist="38100" dir="2700000" algn="tl">
                    <a:srgbClr val="000000">
                      <a:alpha val="43137"/>
                    </a:srgbClr>
                  </a:outerShdw>
                </a:effectLst>
                <a:latin typeface="Copperplate Gothic Bold" pitchFamily="34" charset="0"/>
              </a:rPr>
              <a:t>Saint Vincent Health Center</a:t>
            </a:r>
          </a:p>
          <a:p>
            <a:pPr algn="ctr">
              <a:defRPr/>
            </a:pPr>
            <a:r>
              <a:rPr lang="en-US" sz="1600" dirty="0">
                <a:effectLst>
                  <a:outerShdw blurRad="38100" dist="38100" dir="2700000" algn="tl">
                    <a:srgbClr val="000000">
                      <a:alpha val="43137"/>
                    </a:srgbClr>
                  </a:outerShdw>
                </a:effectLst>
                <a:latin typeface="Copperplate Gothic Bold" pitchFamily="34" charset="0"/>
              </a:rPr>
              <a:t>New Addition Building</a:t>
            </a:r>
          </a:p>
          <a:p>
            <a:pPr algn="ctr">
              <a:defRPr/>
            </a:pPr>
            <a:r>
              <a:rPr lang="en-US" sz="1200" dirty="0">
                <a:effectLst>
                  <a:outerShdw blurRad="38100" dist="38100" dir="2700000" algn="tl">
                    <a:srgbClr val="000000">
                      <a:alpha val="43137"/>
                    </a:srgbClr>
                  </a:outerShdw>
                </a:effectLst>
                <a:latin typeface="Copperplate Gothic Bold" pitchFamily="34" charset="0"/>
              </a:rPr>
              <a:t>Erie, PA</a:t>
            </a:r>
          </a:p>
          <a:p>
            <a:pPr algn="ctr">
              <a:defRPr/>
            </a:pPr>
            <a:endParaRPr lang="en-US" sz="800" dirty="0" smtClean="0">
              <a:effectLst>
                <a:outerShdw blurRad="38100" dist="38100" dir="2700000" algn="tl">
                  <a:srgbClr val="000000">
                    <a:alpha val="43137"/>
                  </a:srgbClr>
                </a:outerShdw>
              </a:effectLst>
              <a:latin typeface="Copperplate Gothic Bold" pitchFamily="34" charset="0"/>
            </a:endParaRPr>
          </a:p>
          <a:p>
            <a:pPr algn="ctr">
              <a:defRPr/>
            </a:pPr>
            <a:r>
              <a:rPr lang="en-US" sz="1000" dirty="0" smtClean="0">
                <a:effectLst>
                  <a:outerShdw blurRad="38100" dist="38100" dir="2700000" algn="tl">
                    <a:srgbClr val="000000">
                      <a:alpha val="43137"/>
                    </a:srgbClr>
                  </a:outerShdw>
                </a:effectLst>
                <a:latin typeface="Copperplate Gothic Bold" pitchFamily="34" charset="0"/>
              </a:rPr>
              <a:t>TYLER JAGGI | CONSTRUCTION MANAGEMENT</a:t>
            </a:r>
            <a:endParaRPr lang="en-US" sz="1000" dirty="0">
              <a:effectLst>
                <a:outerShdw blurRad="38100" dist="38100" dir="2700000" algn="tl">
                  <a:srgbClr val="000000">
                    <a:alpha val="43137"/>
                  </a:srgbClr>
                </a:outerShdw>
              </a:effectLst>
              <a:latin typeface="Copperplate Gothic Bold" pitchFamily="34" charset="0"/>
            </a:endParaRPr>
          </a:p>
        </p:txBody>
      </p:sp>
      <p:sp>
        <p:nvSpPr>
          <p:cNvPr id="17" name="TextBox 16"/>
          <p:cNvSpPr txBox="1"/>
          <p:nvPr/>
        </p:nvSpPr>
        <p:spPr>
          <a:xfrm>
            <a:off x="9144000" y="348"/>
            <a:ext cx="9144000" cy="1077218"/>
          </a:xfrm>
          <a:prstGeom prst="rect">
            <a:avLst/>
          </a:prstGeom>
          <a:gradFill flip="none" rotWithShape="1">
            <a:gsLst>
              <a:gs pos="0">
                <a:schemeClr val="bg1">
                  <a:lumMod val="65000"/>
                  <a:lumOff val="35000"/>
                  <a:shade val="30000"/>
                  <a:satMod val="115000"/>
                </a:schemeClr>
              </a:gs>
              <a:gs pos="50000">
                <a:schemeClr val="bg1">
                  <a:lumMod val="65000"/>
                  <a:lumOff val="35000"/>
                  <a:shade val="67500"/>
                  <a:satMod val="115000"/>
                </a:schemeClr>
              </a:gs>
              <a:gs pos="100000">
                <a:schemeClr val="bg1">
                  <a:lumMod val="65000"/>
                  <a:lumOff val="35000"/>
                  <a:shade val="100000"/>
                  <a:satMod val="115000"/>
                </a:schemeClr>
              </a:gs>
            </a:gsLst>
            <a:lin ang="5400000" scaled="1"/>
            <a:tileRect/>
          </a:gradFill>
          <a:ln>
            <a:noFill/>
          </a:ln>
        </p:spPr>
        <p:txBody>
          <a:bodyPr anchor="ctr">
            <a:spAutoFit/>
          </a:bodyPr>
          <a:lstStyle/>
          <a:p>
            <a:pPr algn="ctr">
              <a:defRPr/>
            </a:pPr>
            <a:endParaRPr lang="en-US" sz="1000" dirty="0">
              <a:latin typeface="Copperplate Gothic Bold" pitchFamily="34" charset="0"/>
            </a:endParaRPr>
          </a:p>
          <a:p>
            <a:pPr algn="ctr">
              <a:defRPr/>
            </a:pPr>
            <a:endParaRPr lang="en-US" sz="1000" dirty="0">
              <a:latin typeface="Copperplate Gothic Bold" pitchFamily="34" charset="0"/>
            </a:endParaRPr>
          </a:p>
          <a:p>
            <a:pPr algn="ctr">
              <a:defRPr/>
            </a:pPr>
            <a:r>
              <a:rPr lang="en-US" sz="2400" b="1" dirty="0" smtClean="0">
                <a:effectLst>
                  <a:outerShdw blurRad="38100" dist="38100" dir="2700000" algn="tl">
                    <a:srgbClr val="000000">
                      <a:alpha val="43137"/>
                    </a:srgbClr>
                  </a:outerShdw>
                </a:effectLst>
                <a:latin typeface="Copperplate Gothic Bold" pitchFamily="34" charset="0"/>
              </a:rPr>
              <a:t>ANALYSIS #1: Re-Sequencing Phasing</a:t>
            </a:r>
            <a:endParaRPr lang="en-US" sz="2400" b="1" dirty="0">
              <a:effectLst>
                <a:outerShdw blurRad="38100" dist="38100" dir="2700000" algn="tl">
                  <a:srgbClr val="000000">
                    <a:alpha val="43137"/>
                  </a:srgbClr>
                </a:outerShdw>
              </a:effectLst>
              <a:latin typeface="Copperplate Gothic Bold" pitchFamily="34" charset="0"/>
            </a:endParaRPr>
          </a:p>
          <a:p>
            <a:pPr algn="ctr">
              <a:defRPr/>
            </a:pPr>
            <a:endParaRPr lang="en-US" sz="1000" dirty="0">
              <a:latin typeface="Copperplate Gothic Bold" pitchFamily="34" charset="0"/>
            </a:endParaRPr>
          </a:p>
          <a:p>
            <a:pPr algn="ctr">
              <a:defRPr/>
            </a:pPr>
            <a:endParaRPr lang="en-US" sz="1000" dirty="0">
              <a:latin typeface="Copperplate Gothic Bold" pitchFamily="34" charset="0"/>
            </a:endParaRPr>
          </a:p>
        </p:txBody>
      </p:sp>
      <p:sp>
        <p:nvSpPr>
          <p:cNvPr id="6" name="TextBox 5"/>
          <p:cNvSpPr txBox="1"/>
          <p:nvPr/>
        </p:nvSpPr>
        <p:spPr>
          <a:xfrm>
            <a:off x="0" y="0"/>
            <a:ext cx="9144000" cy="1077913"/>
          </a:xfrm>
          <a:prstGeom prst="rect">
            <a:avLst/>
          </a:prstGeom>
          <a:gradFill flip="none" rotWithShape="1">
            <a:gsLst>
              <a:gs pos="0">
                <a:srgbClr val="2E5C8E">
                  <a:shade val="30000"/>
                  <a:satMod val="115000"/>
                </a:srgbClr>
              </a:gs>
              <a:gs pos="50000">
                <a:srgbClr val="2E5C8E">
                  <a:shade val="67500"/>
                  <a:satMod val="115000"/>
                </a:srgbClr>
              </a:gs>
              <a:gs pos="100000">
                <a:srgbClr val="2E5C8E">
                  <a:shade val="100000"/>
                  <a:satMod val="115000"/>
                </a:srgbClr>
              </a:gs>
            </a:gsLst>
            <a:lin ang="5400000" scaled="1"/>
            <a:tileRect/>
          </a:gradFill>
          <a:ln>
            <a:noFill/>
          </a:ln>
        </p:spPr>
        <p:txBody>
          <a:bodyPr anchor="ctr">
            <a:spAutoFit/>
          </a:bodyPr>
          <a:lstStyle/>
          <a:p>
            <a:pPr algn="ctr">
              <a:defRPr/>
            </a:pPr>
            <a:r>
              <a:rPr lang="en-US" sz="1800" dirty="0" smtClean="0">
                <a:effectLst>
                  <a:outerShdw blurRad="38100" dist="38100" dir="2700000" algn="tl">
                    <a:srgbClr val="000000">
                      <a:alpha val="43137"/>
                    </a:srgbClr>
                  </a:outerShdw>
                </a:effectLst>
                <a:latin typeface="Copperplate Gothic Bold" pitchFamily="34" charset="0"/>
              </a:rPr>
              <a:t>Saint Vincent Health Center</a:t>
            </a:r>
            <a:endParaRPr lang="en-US" sz="1800" dirty="0">
              <a:effectLst>
                <a:outerShdw blurRad="38100" dist="38100" dir="2700000" algn="tl">
                  <a:srgbClr val="000000">
                    <a:alpha val="43137"/>
                  </a:srgbClr>
                </a:outerShdw>
              </a:effectLst>
              <a:latin typeface="Copperplate Gothic Bold" pitchFamily="34" charset="0"/>
            </a:endParaRPr>
          </a:p>
          <a:p>
            <a:pPr algn="ctr">
              <a:defRPr/>
            </a:pPr>
            <a:r>
              <a:rPr lang="en-US" sz="1600" dirty="0" smtClean="0">
                <a:effectLst>
                  <a:outerShdw blurRad="38100" dist="38100" dir="2700000" algn="tl">
                    <a:srgbClr val="000000">
                      <a:alpha val="43137"/>
                    </a:srgbClr>
                  </a:outerShdw>
                </a:effectLst>
                <a:latin typeface="Copperplate Gothic Bold" pitchFamily="34" charset="0"/>
              </a:rPr>
              <a:t>New Addition Building</a:t>
            </a:r>
            <a:endParaRPr lang="en-US" sz="1600" dirty="0">
              <a:effectLst>
                <a:outerShdw blurRad="38100" dist="38100" dir="2700000" algn="tl">
                  <a:srgbClr val="000000">
                    <a:alpha val="43137"/>
                  </a:srgbClr>
                </a:outerShdw>
              </a:effectLst>
              <a:latin typeface="Copperplate Gothic Bold" pitchFamily="34" charset="0"/>
            </a:endParaRPr>
          </a:p>
          <a:p>
            <a:pPr algn="ctr">
              <a:defRPr/>
            </a:pPr>
            <a:r>
              <a:rPr lang="en-US" sz="1200" dirty="0" smtClean="0">
                <a:effectLst>
                  <a:outerShdw blurRad="38100" dist="38100" dir="2700000" algn="tl">
                    <a:srgbClr val="000000">
                      <a:alpha val="43137"/>
                    </a:srgbClr>
                  </a:outerShdw>
                </a:effectLst>
                <a:latin typeface="Copperplate Gothic Bold" pitchFamily="34" charset="0"/>
              </a:rPr>
              <a:t>Erie, PA</a:t>
            </a:r>
            <a:endParaRPr lang="en-US" sz="1200" dirty="0">
              <a:effectLst>
                <a:outerShdw blurRad="38100" dist="38100" dir="2700000" algn="tl">
                  <a:srgbClr val="000000">
                    <a:alpha val="43137"/>
                  </a:srgbClr>
                </a:outerShdw>
              </a:effectLst>
              <a:latin typeface="Copperplate Gothic Bold" pitchFamily="34" charset="0"/>
            </a:endParaRPr>
          </a:p>
          <a:p>
            <a:pPr algn="ctr">
              <a:defRPr/>
            </a:pPr>
            <a:endParaRPr lang="en-US" sz="800" dirty="0">
              <a:effectLst>
                <a:outerShdw blurRad="38100" dist="38100" dir="2700000" algn="tl">
                  <a:srgbClr val="000000">
                    <a:alpha val="43137"/>
                  </a:srgbClr>
                </a:outerShdw>
              </a:effectLst>
              <a:latin typeface="Copperplate Gothic Bold" pitchFamily="34" charset="0"/>
            </a:endParaRPr>
          </a:p>
          <a:p>
            <a:pPr algn="ctr">
              <a:defRPr/>
            </a:pPr>
            <a:r>
              <a:rPr lang="en-US" sz="1000" dirty="0" smtClean="0">
                <a:effectLst>
                  <a:outerShdw blurRad="38100" dist="38100" dir="2700000" algn="tl">
                    <a:srgbClr val="000000">
                      <a:alpha val="43137"/>
                    </a:srgbClr>
                  </a:outerShdw>
                </a:effectLst>
                <a:latin typeface="Copperplate Gothic Bold" pitchFamily="34" charset="0"/>
              </a:rPr>
              <a:t>Tyler </a:t>
            </a:r>
            <a:r>
              <a:rPr lang="en-US" sz="1000" dirty="0" err="1" smtClean="0">
                <a:effectLst>
                  <a:outerShdw blurRad="38100" dist="38100" dir="2700000" algn="tl">
                    <a:srgbClr val="000000">
                      <a:alpha val="43137"/>
                    </a:srgbClr>
                  </a:outerShdw>
                </a:effectLst>
                <a:latin typeface="Copperplate Gothic Bold" pitchFamily="34" charset="0"/>
              </a:rPr>
              <a:t>jaggi</a:t>
            </a:r>
            <a:r>
              <a:rPr lang="en-US" sz="1000" dirty="0" smtClean="0">
                <a:effectLst>
                  <a:outerShdw blurRad="38100" dist="38100" dir="2700000" algn="tl">
                    <a:srgbClr val="000000">
                      <a:alpha val="43137"/>
                    </a:srgbClr>
                  </a:outerShdw>
                </a:effectLst>
                <a:latin typeface="Copperplate Gothic Bold" pitchFamily="34" charset="0"/>
              </a:rPr>
              <a:t> | </a:t>
            </a:r>
            <a:r>
              <a:rPr lang="en-US" sz="1000" dirty="0">
                <a:effectLst>
                  <a:outerShdw blurRad="38100" dist="38100" dir="2700000" algn="tl">
                    <a:srgbClr val="000000">
                      <a:alpha val="43137"/>
                    </a:srgbClr>
                  </a:outerShdw>
                </a:effectLst>
                <a:latin typeface="Copperplate Gothic Bold" pitchFamily="34" charset="0"/>
              </a:rPr>
              <a:t>CONSTRUCTION MANAGEMENT</a:t>
            </a:r>
          </a:p>
        </p:txBody>
      </p:sp>
      <p:sp>
        <p:nvSpPr>
          <p:cNvPr id="4" name="TextBox 3"/>
          <p:cNvSpPr txBox="1"/>
          <p:nvPr/>
        </p:nvSpPr>
        <p:spPr>
          <a:xfrm>
            <a:off x="0" y="1058863"/>
            <a:ext cx="3810000" cy="5899692"/>
          </a:xfrm>
          <a:prstGeom prst="rect">
            <a:avLst/>
          </a:prstGeom>
          <a:solidFill>
            <a:schemeClr val="bg1"/>
          </a:solidFill>
          <a:ln>
            <a:noFill/>
          </a:ln>
        </p:spPr>
        <p:txBody>
          <a:bodyPr wrap="square">
            <a:spAutoFit/>
          </a:bodyPr>
          <a:lstStyle/>
          <a:p>
            <a:pPr>
              <a:defRPr/>
            </a:pPr>
            <a:endParaRPr lang="en-US" sz="1200" dirty="0">
              <a:latin typeface="Copperplate Gothic Bold" pitchFamily="34" charset="0"/>
            </a:endParaRPr>
          </a:p>
          <a:p>
            <a:pPr>
              <a:defRPr/>
            </a:pPr>
            <a:r>
              <a:rPr lang="en-US" sz="1200" dirty="0">
                <a:effectLst>
                  <a:outerShdw blurRad="38100" dist="38100" dir="2700000" algn="tl">
                    <a:srgbClr val="000000">
                      <a:alpha val="43137"/>
                    </a:srgbClr>
                  </a:outerShdw>
                </a:effectLst>
                <a:latin typeface="Copperplate Gothic Bold" pitchFamily="34" charset="0"/>
              </a:rPr>
              <a:t>PRESENTATION OUTLINE:</a:t>
            </a:r>
          </a:p>
          <a:p>
            <a:pPr>
              <a:defRPr/>
            </a:pPr>
            <a:endParaRPr lang="en-US" sz="800" dirty="0">
              <a:latin typeface="Copperplate Gothic Bold" pitchFamily="34" charset="0"/>
            </a:endParaRPr>
          </a:p>
          <a:p>
            <a:pPr marL="857250" lvl="1" indent="-400050">
              <a:lnSpc>
                <a:spcPct val="150000"/>
              </a:lnSpc>
              <a:buFont typeface="+mj-lt"/>
              <a:buAutoNum type="romanUcPeriod"/>
              <a:defRPr/>
            </a:pPr>
            <a:r>
              <a:rPr lang="en-US" sz="1000" b="1" dirty="0">
                <a:solidFill>
                  <a:schemeClr val="bg1">
                    <a:lumMod val="50000"/>
                    <a:lumOff val="50000"/>
                  </a:schemeClr>
                </a:solidFill>
                <a:latin typeface="Copperplate Gothic Bold" pitchFamily="34" charset="0"/>
              </a:rPr>
              <a:t>PROJECT BACKGROUND</a:t>
            </a:r>
          </a:p>
          <a:p>
            <a:pPr marL="857250" lvl="1" indent="-400050">
              <a:lnSpc>
                <a:spcPct val="150000"/>
              </a:lnSpc>
              <a:buFont typeface="+mj-lt"/>
              <a:buAutoNum type="romanUcPeriod"/>
              <a:defRPr/>
            </a:pPr>
            <a:r>
              <a:rPr lang="en-US" sz="1000" dirty="0">
                <a:latin typeface="Copperplate Gothic Bold" pitchFamily="34" charset="0"/>
              </a:rPr>
              <a:t>ANALYSIS #1: </a:t>
            </a:r>
            <a:r>
              <a:rPr lang="en-US" sz="1000" dirty="0" smtClean="0">
                <a:latin typeface="Copperplate Gothic Bold" pitchFamily="34" charset="0"/>
              </a:rPr>
              <a:t>Re-Sequencing Phasing</a:t>
            </a:r>
            <a:endParaRPr lang="en-US" sz="1000" dirty="0">
              <a:latin typeface="Copperplate Gothic Bold" pitchFamily="34" charset="0"/>
            </a:endParaRPr>
          </a:p>
          <a:p>
            <a:pPr marL="1314450" lvl="2" indent="-400050">
              <a:lnSpc>
                <a:spcPct val="150000"/>
              </a:lnSpc>
              <a:buFont typeface="+mj-lt"/>
              <a:buAutoNum type="romanUcPeriod"/>
              <a:defRPr/>
            </a:pPr>
            <a:r>
              <a:rPr lang="en-US" sz="1000" dirty="0" smtClean="0">
                <a:solidFill>
                  <a:schemeClr val="bg1">
                    <a:lumMod val="50000"/>
                    <a:lumOff val="50000"/>
                  </a:schemeClr>
                </a:solidFill>
                <a:latin typeface="Copperplate Gothic Bold" pitchFamily="34" charset="0"/>
              </a:rPr>
              <a:t>Background</a:t>
            </a:r>
            <a:endParaRPr lang="en-US" sz="1000" dirty="0">
              <a:solidFill>
                <a:schemeClr val="bg1">
                  <a:lumMod val="50000"/>
                  <a:lumOff val="50000"/>
                </a:schemeClr>
              </a:solidFill>
              <a:latin typeface="Copperplate Gothic Bold" pitchFamily="34" charset="0"/>
            </a:endParaRPr>
          </a:p>
          <a:p>
            <a:pPr marL="1314450" lvl="2" indent="-400050">
              <a:lnSpc>
                <a:spcPct val="150000"/>
              </a:lnSpc>
              <a:buFont typeface="+mj-lt"/>
              <a:buAutoNum type="romanUcPeriod"/>
              <a:defRPr/>
            </a:pPr>
            <a:r>
              <a:rPr lang="en-US" sz="1000" dirty="0" smtClean="0">
                <a:latin typeface="Copperplate Gothic Bold" pitchFamily="34" charset="0"/>
              </a:rPr>
              <a:t>Case Findings</a:t>
            </a:r>
            <a:endParaRPr lang="en-US" sz="1000" dirty="0">
              <a:latin typeface="Copperplate Gothic Bold" pitchFamily="34" charset="0"/>
            </a:endParaRPr>
          </a:p>
          <a:p>
            <a:pPr marL="1314450" lvl="2" indent="-400050">
              <a:lnSpc>
                <a:spcPct val="150000"/>
              </a:lnSpc>
              <a:buFont typeface="+mj-lt"/>
              <a:buAutoNum type="romanUcPeriod"/>
              <a:defRPr/>
            </a:pPr>
            <a:r>
              <a:rPr lang="en-US" sz="1000" dirty="0" smtClean="0">
                <a:solidFill>
                  <a:schemeClr val="bg1">
                    <a:lumMod val="50000"/>
                    <a:lumOff val="50000"/>
                  </a:schemeClr>
                </a:solidFill>
                <a:latin typeface="Copperplate Gothic Bold" pitchFamily="34" charset="0"/>
              </a:rPr>
              <a:t>Recommendations</a:t>
            </a:r>
            <a:endParaRPr lang="en-US" sz="1000" dirty="0">
              <a:solidFill>
                <a:schemeClr val="bg1">
                  <a:lumMod val="50000"/>
                  <a:lumOff val="50000"/>
                </a:schemeClr>
              </a:solidFill>
              <a:latin typeface="Copperplate Gothic Bold" pitchFamily="34" charset="0"/>
            </a:endParaRPr>
          </a:p>
          <a:p>
            <a:pPr marL="857250" lvl="1" indent="-400050">
              <a:lnSpc>
                <a:spcPct val="150000"/>
              </a:lnSpc>
              <a:buFont typeface="+mj-lt"/>
              <a:buAutoNum type="romanUcPeriod"/>
              <a:defRPr/>
            </a:pPr>
            <a:r>
              <a:rPr lang="en-US" sz="1000" dirty="0">
                <a:solidFill>
                  <a:schemeClr val="bg1">
                    <a:lumMod val="50000"/>
                    <a:lumOff val="50000"/>
                  </a:schemeClr>
                </a:solidFill>
                <a:latin typeface="Copperplate Gothic Bold" pitchFamily="34" charset="0"/>
              </a:rPr>
              <a:t>ANALYSIS #2: Precast Façade</a:t>
            </a:r>
          </a:p>
          <a:p>
            <a:pPr marL="1314450" lvl="2" indent="-400050">
              <a:lnSpc>
                <a:spcPct val="150000"/>
              </a:lnSpc>
              <a:buFont typeface="+mj-lt"/>
              <a:buAutoNum type="romanUcPeriod"/>
              <a:defRPr/>
            </a:pPr>
            <a:r>
              <a:rPr lang="en-US" sz="1000" dirty="0">
                <a:solidFill>
                  <a:schemeClr val="bg1">
                    <a:lumMod val="50000"/>
                    <a:lumOff val="50000"/>
                  </a:schemeClr>
                </a:solidFill>
                <a:latin typeface="Copperplate Gothic Bold" pitchFamily="34" charset="0"/>
              </a:rPr>
              <a:t>Design</a:t>
            </a:r>
          </a:p>
          <a:p>
            <a:pPr marL="1314450" lvl="2" indent="-400050">
              <a:lnSpc>
                <a:spcPct val="150000"/>
              </a:lnSpc>
              <a:buFont typeface="+mj-lt"/>
              <a:buAutoNum type="romanUcPeriod"/>
              <a:defRPr/>
            </a:pPr>
            <a:r>
              <a:rPr lang="en-US" sz="1000" dirty="0">
                <a:solidFill>
                  <a:schemeClr val="bg1">
                    <a:lumMod val="50000"/>
                    <a:lumOff val="50000"/>
                  </a:schemeClr>
                </a:solidFill>
                <a:latin typeface="Copperplate Gothic Bold" pitchFamily="34" charset="0"/>
              </a:rPr>
              <a:t>Structural Impact</a:t>
            </a:r>
          </a:p>
          <a:p>
            <a:pPr marL="1314450" lvl="2" indent="-400050">
              <a:lnSpc>
                <a:spcPct val="150000"/>
              </a:lnSpc>
              <a:buFont typeface="+mj-lt"/>
              <a:buAutoNum type="romanUcPeriod"/>
              <a:defRPr/>
            </a:pPr>
            <a:r>
              <a:rPr lang="en-US" sz="1000" dirty="0">
                <a:solidFill>
                  <a:schemeClr val="bg1">
                    <a:lumMod val="50000"/>
                    <a:lumOff val="50000"/>
                  </a:schemeClr>
                </a:solidFill>
                <a:latin typeface="Copperplate Gothic Bold" pitchFamily="34" charset="0"/>
              </a:rPr>
              <a:t>Schedule/Cost Impact</a:t>
            </a:r>
          </a:p>
          <a:p>
            <a:pPr marL="1314450" lvl="2" indent="-400050">
              <a:lnSpc>
                <a:spcPct val="150000"/>
              </a:lnSpc>
              <a:buFont typeface="+mj-lt"/>
              <a:buAutoNum type="romanUcPeriod"/>
              <a:defRPr/>
            </a:pPr>
            <a:r>
              <a:rPr lang="en-US" sz="1000" dirty="0" smtClean="0">
                <a:solidFill>
                  <a:schemeClr val="bg1">
                    <a:lumMod val="50000"/>
                    <a:lumOff val="50000"/>
                  </a:schemeClr>
                </a:solidFill>
                <a:latin typeface="Copperplate Gothic Bold" pitchFamily="34" charset="0"/>
              </a:rPr>
              <a:t>Project Impact</a:t>
            </a:r>
            <a:endParaRPr lang="en-US" sz="1000" dirty="0">
              <a:solidFill>
                <a:schemeClr val="bg1">
                  <a:lumMod val="50000"/>
                  <a:lumOff val="50000"/>
                </a:schemeClr>
              </a:solidFill>
              <a:latin typeface="Copperplate Gothic Bold" pitchFamily="34" charset="0"/>
            </a:endParaRPr>
          </a:p>
          <a:p>
            <a:pPr marL="1314450" lvl="2" indent="-400050">
              <a:lnSpc>
                <a:spcPct val="150000"/>
              </a:lnSpc>
              <a:buFont typeface="+mj-lt"/>
              <a:buAutoNum type="romanUcPeriod"/>
              <a:defRPr/>
            </a:pPr>
            <a:r>
              <a:rPr lang="en-US" sz="1000" dirty="0" smtClean="0">
                <a:solidFill>
                  <a:schemeClr val="bg1">
                    <a:lumMod val="50000"/>
                    <a:lumOff val="50000"/>
                  </a:schemeClr>
                </a:solidFill>
                <a:latin typeface="Copperplate Gothic Bold" pitchFamily="34" charset="0"/>
              </a:rPr>
              <a:t>The Choice</a:t>
            </a:r>
            <a:endParaRPr lang="en-US" sz="1000" dirty="0">
              <a:solidFill>
                <a:schemeClr val="bg1">
                  <a:lumMod val="50000"/>
                  <a:lumOff val="50000"/>
                </a:schemeClr>
              </a:solidFill>
              <a:latin typeface="Copperplate Gothic Bold" pitchFamily="34" charset="0"/>
            </a:endParaRPr>
          </a:p>
          <a:p>
            <a:pPr marL="857250" lvl="1" indent="-400050">
              <a:lnSpc>
                <a:spcPct val="150000"/>
              </a:lnSpc>
              <a:buFont typeface="+mj-lt"/>
              <a:buAutoNum type="romanUcPeriod"/>
              <a:defRPr/>
            </a:pPr>
            <a:r>
              <a:rPr lang="en-US" sz="1000" dirty="0">
                <a:solidFill>
                  <a:schemeClr val="bg1">
                    <a:lumMod val="50000"/>
                    <a:lumOff val="50000"/>
                  </a:schemeClr>
                </a:solidFill>
                <a:latin typeface="Copperplate Gothic Bold" pitchFamily="34" charset="0"/>
              </a:rPr>
              <a:t>ANALYSIS #3: </a:t>
            </a:r>
            <a:r>
              <a:rPr lang="en-US" sz="1000" dirty="0" smtClean="0">
                <a:solidFill>
                  <a:schemeClr val="bg1">
                    <a:lumMod val="50000"/>
                    <a:lumOff val="50000"/>
                  </a:schemeClr>
                </a:solidFill>
                <a:latin typeface="Copperplate Gothic Bold" pitchFamily="34" charset="0"/>
              </a:rPr>
              <a:t> BIM  Implementation </a:t>
            </a:r>
          </a:p>
          <a:p>
            <a:pPr marL="857250" lvl="1" indent="-400050">
              <a:lnSpc>
                <a:spcPct val="150000"/>
              </a:lnSpc>
              <a:buFont typeface="+mj-lt"/>
              <a:buAutoNum type="romanUcPeriod"/>
              <a:defRPr/>
            </a:pPr>
            <a:r>
              <a:rPr lang="en-US" sz="1000" dirty="0" smtClean="0">
                <a:solidFill>
                  <a:schemeClr val="bg1">
                    <a:lumMod val="50000"/>
                    <a:lumOff val="50000"/>
                  </a:schemeClr>
                </a:solidFill>
                <a:latin typeface="Copperplate Gothic Bold" pitchFamily="34" charset="0"/>
              </a:rPr>
              <a:t>ANALYSIS #4: ICRA Plan</a:t>
            </a:r>
          </a:p>
          <a:p>
            <a:pPr marL="1314450" lvl="2" indent="-400050">
              <a:lnSpc>
                <a:spcPct val="150000"/>
              </a:lnSpc>
              <a:buFont typeface="+mj-lt"/>
              <a:buAutoNum type="romanUcPeriod"/>
              <a:defRPr/>
            </a:pPr>
            <a:r>
              <a:rPr lang="en-US" sz="1000" dirty="0" smtClean="0">
                <a:solidFill>
                  <a:schemeClr val="bg1">
                    <a:lumMod val="50000"/>
                    <a:lumOff val="50000"/>
                  </a:schemeClr>
                </a:solidFill>
                <a:latin typeface="Copperplate Gothic Bold" pitchFamily="34" charset="0"/>
              </a:rPr>
              <a:t>ICRA Matrix</a:t>
            </a:r>
            <a:endParaRPr lang="en-US" sz="1000" dirty="0">
              <a:solidFill>
                <a:schemeClr val="bg1">
                  <a:lumMod val="50000"/>
                  <a:lumOff val="50000"/>
                </a:schemeClr>
              </a:solidFill>
              <a:latin typeface="Copperplate Gothic Bold" pitchFamily="34" charset="0"/>
            </a:endParaRPr>
          </a:p>
          <a:p>
            <a:pPr marL="1314450" lvl="2" indent="-400050">
              <a:lnSpc>
                <a:spcPct val="150000"/>
              </a:lnSpc>
              <a:buFont typeface="+mj-lt"/>
              <a:buAutoNum type="romanUcPeriod"/>
              <a:defRPr/>
            </a:pPr>
            <a:r>
              <a:rPr lang="en-US" sz="1000" dirty="0" smtClean="0">
                <a:solidFill>
                  <a:schemeClr val="bg1">
                    <a:lumMod val="50000"/>
                    <a:lumOff val="50000"/>
                  </a:schemeClr>
                </a:solidFill>
                <a:latin typeface="Copperplate Gothic Bold" pitchFamily="34" charset="0"/>
              </a:rPr>
              <a:t>Areas of Risk</a:t>
            </a:r>
          </a:p>
          <a:p>
            <a:pPr marL="1314450" lvl="2" indent="-400050">
              <a:lnSpc>
                <a:spcPct val="150000"/>
              </a:lnSpc>
              <a:buFont typeface="+mj-lt"/>
              <a:buAutoNum type="romanUcPeriod"/>
              <a:defRPr/>
            </a:pPr>
            <a:r>
              <a:rPr lang="en-US" sz="1000" dirty="0" smtClean="0">
                <a:solidFill>
                  <a:schemeClr val="bg1">
                    <a:lumMod val="50000"/>
                    <a:lumOff val="50000"/>
                  </a:schemeClr>
                </a:solidFill>
                <a:latin typeface="Copperplate Gothic Bold" pitchFamily="34" charset="0"/>
              </a:rPr>
              <a:t>Construction Precautions</a:t>
            </a:r>
            <a:endParaRPr lang="en-US" sz="1000" dirty="0">
              <a:solidFill>
                <a:schemeClr val="bg1">
                  <a:lumMod val="50000"/>
                  <a:lumOff val="50000"/>
                </a:schemeClr>
              </a:solidFill>
              <a:latin typeface="Copperplate Gothic Bold" pitchFamily="34" charset="0"/>
            </a:endParaRPr>
          </a:p>
          <a:p>
            <a:pPr marL="1314450" lvl="2" indent="-400050">
              <a:lnSpc>
                <a:spcPct val="150000"/>
              </a:lnSpc>
              <a:buFont typeface="+mj-lt"/>
              <a:buAutoNum type="romanUcPeriod"/>
              <a:defRPr/>
            </a:pPr>
            <a:r>
              <a:rPr lang="en-US" sz="1000" dirty="0" smtClean="0">
                <a:solidFill>
                  <a:schemeClr val="bg1">
                    <a:lumMod val="50000"/>
                    <a:lumOff val="50000"/>
                  </a:schemeClr>
                </a:solidFill>
                <a:latin typeface="Copperplate Gothic Bold" pitchFamily="34" charset="0"/>
              </a:rPr>
              <a:t>Mechanical Impact</a:t>
            </a:r>
          </a:p>
          <a:p>
            <a:pPr marL="857250" lvl="1" indent="-400050">
              <a:lnSpc>
                <a:spcPct val="150000"/>
              </a:lnSpc>
              <a:buFont typeface="+mj-lt"/>
              <a:buAutoNum type="romanUcPeriod"/>
              <a:defRPr/>
            </a:pPr>
            <a:r>
              <a:rPr lang="en-US" sz="1000" dirty="0" smtClean="0">
                <a:solidFill>
                  <a:schemeClr val="bg1">
                    <a:lumMod val="50000"/>
                    <a:lumOff val="50000"/>
                  </a:schemeClr>
                </a:solidFill>
                <a:latin typeface="Copperplate Gothic Bold" pitchFamily="34" charset="0"/>
              </a:rPr>
              <a:t>LESSONS </a:t>
            </a:r>
            <a:r>
              <a:rPr lang="en-US" sz="1000" dirty="0">
                <a:solidFill>
                  <a:schemeClr val="bg1">
                    <a:lumMod val="50000"/>
                    <a:lumOff val="50000"/>
                  </a:schemeClr>
                </a:solidFill>
                <a:latin typeface="Copperplate Gothic Bold" pitchFamily="34" charset="0"/>
              </a:rPr>
              <a:t>LEARNED</a:t>
            </a:r>
          </a:p>
          <a:p>
            <a:pPr marL="857250" lvl="1" indent="-400050">
              <a:lnSpc>
                <a:spcPct val="150000"/>
              </a:lnSpc>
              <a:buFont typeface="+mj-lt"/>
              <a:buAutoNum type="romanUcPeriod"/>
              <a:defRPr/>
            </a:pPr>
            <a:r>
              <a:rPr lang="en-US" sz="1000" dirty="0">
                <a:solidFill>
                  <a:schemeClr val="bg1">
                    <a:lumMod val="50000"/>
                    <a:lumOff val="50000"/>
                  </a:schemeClr>
                </a:solidFill>
                <a:latin typeface="Copperplate Gothic Bold" pitchFamily="34" charset="0"/>
              </a:rPr>
              <a:t>ACKNOWLEDGEMENTS </a:t>
            </a:r>
            <a:endParaRPr lang="en-US" sz="1400" dirty="0" smtClean="0">
              <a:solidFill>
                <a:schemeClr val="bg1">
                  <a:lumMod val="50000"/>
                  <a:lumOff val="50000"/>
                </a:schemeClr>
              </a:solidFill>
              <a:latin typeface="Copperplate Gothic Bold" pitchFamily="34" charset="0"/>
            </a:endParaRPr>
          </a:p>
          <a:p>
            <a:pPr marL="857250" lvl="1" indent="-400050">
              <a:lnSpc>
                <a:spcPct val="150000"/>
              </a:lnSpc>
              <a:buFont typeface="+mj-lt"/>
              <a:buAutoNum type="romanUcPeriod"/>
              <a:defRPr/>
            </a:pPr>
            <a:endParaRPr lang="en-US" sz="1400" dirty="0">
              <a:latin typeface="Copperplate Gothic Bold" pitchFamily="34" charset="0"/>
            </a:endParaRPr>
          </a:p>
          <a:p>
            <a:pPr marL="857250" lvl="1" indent="-400050">
              <a:lnSpc>
                <a:spcPct val="125000"/>
              </a:lnSpc>
              <a:defRPr/>
            </a:pPr>
            <a:endParaRPr lang="en-US" sz="1050" dirty="0">
              <a:latin typeface="Copperplate Gothic Bold" pitchFamily="34" charset="0"/>
            </a:endParaRPr>
          </a:p>
          <a:p>
            <a:pPr marL="857250" lvl="1" indent="-400050">
              <a:lnSpc>
                <a:spcPct val="125000"/>
              </a:lnSpc>
              <a:defRPr/>
            </a:pPr>
            <a:endParaRPr lang="en-US" sz="1050" dirty="0">
              <a:latin typeface="Copperplate Gothic Bold" pitchFamily="34" charset="0"/>
            </a:endParaRPr>
          </a:p>
          <a:p>
            <a:pPr marL="857250" lvl="1" indent="-400050">
              <a:lnSpc>
                <a:spcPct val="125000"/>
              </a:lnSpc>
              <a:defRPr/>
            </a:pPr>
            <a:endParaRPr lang="en-US" sz="1050" dirty="0">
              <a:latin typeface="Copperplate Gothic Bold" pitchFamily="34" charset="0"/>
            </a:endParaRPr>
          </a:p>
        </p:txBody>
      </p:sp>
      <p:cxnSp>
        <p:nvCxnSpPr>
          <p:cNvPr id="8" name="Straight Connector 7"/>
          <p:cNvCxnSpPr/>
          <p:nvPr/>
        </p:nvCxnSpPr>
        <p:spPr>
          <a:xfrm rot="5400000" flipH="1" flipV="1">
            <a:off x="914400" y="3962400"/>
            <a:ext cx="57912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0" y="1066800"/>
            <a:ext cx="27432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5400000" flipH="1" flipV="1">
            <a:off x="8610600" y="533400"/>
            <a:ext cx="10668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5400000" flipH="1" flipV="1">
            <a:off x="17754600" y="533400"/>
            <a:ext cx="10668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10058400" y="1395609"/>
            <a:ext cx="7848600" cy="5509200"/>
          </a:xfrm>
          <a:prstGeom prst="rect">
            <a:avLst/>
          </a:prstGeom>
          <a:noFill/>
        </p:spPr>
        <p:txBody>
          <a:bodyPr>
            <a:spAutoFit/>
          </a:bodyPr>
          <a:lstStyle/>
          <a:p>
            <a:r>
              <a:rPr lang="en-US" sz="1800" b="1" dirty="0" smtClean="0">
                <a:solidFill>
                  <a:schemeClr val="bg1">
                    <a:lumMod val="50000"/>
                    <a:lumOff val="50000"/>
                  </a:schemeClr>
                </a:solidFill>
                <a:latin typeface="Copperplate Gothic Bold" pitchFamily="34" charset="0"/>
              </a:rPr>
              <a:t>SCHEDULE REDUCTION:</a:t>
            </a:r>
            <a:endParaRPr lang="en-US" sz="1800" dirty="0">
              <a:solidFill>
                <a:schemeClr val="bg1">
                  <a:lumMod val="50000"/>
                  <a:lumOff val="50000"/>
                </a:schemeClr>
              </a:solidFill>
              <a:latin typeface="Copperplate Gothic Bold" pitchFamily="34" charset="0"/>
            </a:endParaRPr>
          </a:p>
          <a:p>
            <a:pPr marL="742950" lvl="1" indent="-285750">
              <a:buFont typeface="Arial" pitchFamily="34" charset="0"/>
              <a:buChar char="•"/>
            </a:pPr>
            <a:r>
              <a:rPr lang="en-US" sz="1800" dirty="0" smtClean="0">
                <a:latin typeface="Copperplate Gothic Bold" pitchFamily="34" charset="0"/>
              </a:rPr>
              <a:t>the </a:t>
            </a:r>
            <a:r>
              <a:rPr lang="en-US" sz="1800" dirty="0">
                <a:latin typeface="Copperplate Gothic Bold" pitchFamily="34" charset="0"/>
              </a:rPr>
              <a:t>project schedule </a:t>
            </a:r>
            <a:r>
              <a:rPr lang="en-US" sz="1800" dirty="0" smtClean="0">
                <a:latin typeface="Copperplate Gothic Bold" pitchFamily="34" charset="0"/>
              </a:rPr>
              <a:t>can be reduced by </a:t>
            </a:r>
            <a:r>
              <a:rPr lang="en-US" sz="1800" dirty="0">
                <a:latin typeface="Copperplate Gothic Bold" pitchFamily="34" charset="0"/>
              </a:rPr>
              <a:t>working on phase 1 and 2 unrelated tasks </a:t>
            </a:r>
            <a:r>
              <a:rPr lang="en-US" sz="1800" dirty="0" smtClean="0">
                <a:latin typeface="Copperplate Gothic Bold" pitchFamily="34" charset="0"/>
              </a:rPr>
              <a:t>simultaneously</a:t>
            </a:r>
          </a:p>
          <a:p>
            <a:pPr marL="742950" lvl="1" indent="-285750">
              <a:buFont typeface="Arial" pitchFamily="34" charset="0"/>
              <a:buChar char="•"/>
            </a:pPr>
            <a:r>
              <a:rPr lang="en-US" sz="1800" dirty="0">
                <a:latin typeface="Copperplate Gothic Bold" pitchFamily="34" charset="0"/>
              </a:rPr>
              <a:t>S</a:t>
            </a:r>
            <a:r>
              <a:rPr lang="en-US" sz="1800" dirty="0" smtClean="0">
                <a:latin typeface="Copperplate Gothic Bold" pitchFamily="34" charset="0"/>
              </a:rPr>
              <a:t>tart </a:t>
            </a:r>
            <a:r>
              <a:rPr lang="en-US" sz="1800" dirty="0">
                <a:latin typeface="Copperplate Gothic Bold" pitchFamily="34" charset="0"/>
              </a:rPr>
              <a:t>construction on the temporary corridor (Phase2) during the construction of the new emergency entrance (Phase 1</a:t>
            </a:r>
            <a:r>
              <a:rPr lang="en-US" sz="1800" dirty="0" smtClean="0">
                <a:latin typeface="Copperplate Gothic Bold" pitchFamily="34" charset="0"/>
              </a:rPr>
              <a:t>)</a:t>
            </a:r>
          </a:p>
          <a:p>
            <a:pPr marL="1200150" lvl="2" indent="-285750">
              <a:buFont typeface="Arial" pitchFamily="34" charset="0"/>
              <a:buChar char="•"/>
            </a:pPr>
            <a:r>
              <a:rPr lang="en-US" sz="1800" dirty="0" smtClean="0">
                <a:latin typeface="Copperplate Gothic Bold" pitchFamily="34" charset="0"/>
              </a:rPr>
              <a:t>Start Phase II Sept. 12</a:t>
            </a:r>
            <a:r>
              <a:rPr lang="en-US" sz="1800" baseline="30000" dirty="0" smtClean="0">
                <a:latin typeface="Copperplate Gothic Bold" pitchFamily="34" charset="0"/>
              </a:rPr>
              <a:t>th</a:t>
            </a:r>
            <a:r>
              <a:rPr lang="en-US" sz="1800" dirty="0" smtClean="0">
                <a:latin typeface="Copperplate Gothic Bold" pitchFamily="34" charset="0"/>
              </a:rPr>
              <a:t> compared to Dec. 17</a:t>
            </a:r>
            <a:r>
              <a:rPr lang="en-US" sz="1800" baseline="30000" dirty="0" smtClean="0">
                <a:latin typeface="Copperplate Gothic Bold" pitchFamily="34" charset="0"/>
              </a:rPr>
              <a:t>th</a:t>
            </a:r>
            <a:r>
              <a:rPr lang="en-US" sz="1800" dirty="0" smtClean="0">
                <a:latin typeface="Copperplate Gothic Bold" pitchFamily="34" charset="0"/>
              </a:rPr>
              <a:t> </a:t>
            </a:r>
          </a:p>
          <a:p>
            <a:pPr marL="1200150" lvl="2" indent="-285750">
              <a:buFont typeface="Arial" pitchFamily="34" charset="0"/>
              <a:buChar char="•"/>
            </a:pPr>
            <a:r>
              <a:rPr lang="en-US" sz="1800" dirty="0" smtClean="0">
                <a:latin typeface="Copperplate Gothic Bold" pitchFamily="34" charset="0"/>
              </a:rPr>
              <a:t>Phase II site work would happen the same time as     Phase I concrete work</a:t>
            </a:r>
          </a:p>
          <a:p>
            <a:pPr marL="742950" lvl="1" indent="-285750">
              <a:buFont typeface="Arial" pitchFamily="34" charset="0"/>
              <a:buChar char="•"/>
            </a:pPr>
            <a:r>
              <a:rPr lang="en-US" sz="1800" dirty="0">
                <a:latin typeface="Copperplate Gothic Bold" pitchFamily="34" charset="0"/>
              </a:rPr>
              <a:t>S</a:t>
            </a:r>
            <a:r>
              <a:rPr lang="en-US" sz="1800" dirty="0" smtClean="0">
                <a:latin typeface="Copperplate Gothic Bold" pitchFamily="34" charset="0"/>
              </a:rPr>
              <a:t>aves </a:t>
            </a:r>
            <a:r>
              <a:rPr lang="en-US" sz="1800" dirty="0">
                <a:latin typeface="Copperplate Gothic Bold" pitchFamily="34" charset="0"/>
              </a:rPr>
              <a:t>approximately </a:t>
            </a:r>
            <a:r>
              <a:rPr lang="en-US" sz="1800" dirty="0" smtClean="0">
                <a:latin typeface="Copperplate Gothic Bold" pitchFamily="34" charset="0"/>
              </a:rPr>
              <a:t>13 weeks or 3 </a:t>
            </a:r>
            <a:r>
              <a:rPr lang="en-US" sz="1800" dirty="0">
                <a:latin typeface="Copperplate Gothic Bold" pitchFamily="34" charset="0"/>
              </a:rPr>
              <a:t>months in the schedule </a:t>
            </a:r>
            <a:endParaRPr lang="en-US" sz="1800" dirty="0" smtClean="0">
              <a:latin typeface="Copperplate Gothic Bold" pitchFamily="34" charset="0"/>
            </a:endParaRPr>
          </a:p>
          <a:p>
            <a:pPr marL="742950" lvl="1" indent="-285750">
              <a:buFont typeface="Arial" pitchFamily="34" charset="0"/>
              <a:buChar char="•"/>
            </a:pPr>
            <a:r>
              <a:rPr lang="en-US" sz="1800" dirty="0">
                <a:latin typeface="Copperplate Gothic Bold" pitchFamily="34" charset="0"/>
              </a:rPr>
              <a:t>original occupancy date </a:t>
            </a:r>
            <a:r>
              <a:rPr lang="en-US" sz="1800" dirty="0" smtClean="0">
                <a:latin typeface="Copperplate Gothic Bold" pitchFamily="34" charset="0"/>
              </a:rPr>
              <a:t>- estimated </a:t>
            </a:r>
            <a:r>
              <a:rPr lang="en-US" sz="1800" dirty="0">
                <a:latin typeface="Copperplate Gothic Bold" pitchFamily="34" charset="0"/>
              </a:rPr>
              <a:t>around June </a:t>
            </a:r>
            <a:r>
              <a:rPr lang="en-US" sz="1800" dirty="0" smtClean="0">
                <a:latin typeface="Copperplate Gothic Bold" pitchFamily="34" charset="0"/>
              </a:rPr>
              <a:t>26</a:t>
            </a:r>
            <a:r>
              <a:rPr lang="en-US" sz="1800" baseline="30000" dirty="0" smtClean="0">
                <a:latin typeface="Copperplate Gothic Bold" pitchFamily="34" charset="0"/>
              </a:rPr>
              <a:t>th</a:t>
            </a:r>
            <a:r>
              <a:rPr lang="en-US" sz="1800" dirty="0" smtClean="0">
                <a:latin typeface="Copperplate Gothic Bold" pitchFamily="34" charset="0"/>
              </a:rPr>
              <a:t> </a:t>
            </a:r>
          </a:p>
          <a:p>
            <a:pPr marL="742950" lvl="1" indent="-285750">
              <a:buFont typeface="Arial" pitchFamily="34" charset="0"/>
              <a:buChar char="•"/>
            </a:pPr>
            <a:r>
              <a:rPr lang="en-US" sz="1800" baseline="30000" dirty="0" smtClean="0">
                <a:latin typeface="Copperplate Gothic Bold" pitchFamily="34" charset="0"/>
              </a:rPr>
              <a:t> </a:t>
            </a:r>
            <a:r>
              <a:rPr lang="en-US" sz="1800" dirty="0" smtClean="0">
                <a:latin typeface="Copperplate Gothic Bold" pitchFamily="34" charset="0"/>
              </a:rPr>
              <a:t>the </a:t>
            </a:r>
            <a:r>
              <a:rPr lang="en-US" sz="1800" dirty="0">
                <a:latin typeface="Copperplate Gothic Bold" pitchFamily="34" charset="0"/>
              </a:rPr>
              <a:t>new occupancy date </a:t>
            </a:r>
            <a:r>
              <a:rPr lang="en-US" sz="1800" dirty="0" smtClean="0">
                <a:latin typeface="Copperplate Gothic Bold" pitchFamily="34" charset="0"/>
              </a:rPr>
              <a:t>- could </a:t>
            </a:r>
            <a:r>
              <a:rPr lang="en-US" sz="1800" dirty="0">
                <a:latin typeface="Copperplate Gothic Bold" pitchFamily="34" charset="0"/>
              </a:rPr>
              <a:t>be around March </a:t>
            </a:r>
            <a:r>
              <a:rPr lang="en-US" sz="1800" dirty="0" smtClean="0">
                <a:latin typeface="Copperplate Gothic Bold" pitchFamily="34" charset="0"/>
              </a:rPr>
              <a:t>11</a:t>
            </a:r>
            <a:r>
              <a:rPr lang="en-US" sz="1800" baseline="30000" dirty="0" smtClean="0">
                <a:latin typeface="Copperplate Gothic Bold" pitchFamily="34" charset="0"/>
              </a:rPr>
              <a:t>th</a:t>
            </a:r>
          </a:p>
          <a:p>
            <a:pPr marL="742950" lvl="1" indent="-285750">
              <a:buFont typeface="Arial" pitchFamily="34" charset="0"/>
              <a:buChar char="•"/>
            </a:pPr>
            <a:r>
              <a:rPr lang="en-US" sz="1800" dirty="0" smtClean="0">
                <a:latin typeface="Copperplate Gothic Bold" pitchFamily="34" charset="0"/>
              </a:rPr>
              <a:t>Start of Phase III could start as soon as Phase I is complete</a:t>
            </a:r>
            <a:endParaRPr lang="en-US" sz="1800" dirty="0">
              <a:latin typeface="Copperplate Gothic Bold" pitchFamily="34" charset="0"/>
            </a:endParaRPr>
          </a:p>
          <a:p>
            <a:pPr>
              <a:defRPr/>
            </a:pPr>
            <a:endParaRPr lang="en-US" sz="1600" dirty="0" smtClean="0">
              <a:latin typeface="Copperplate Gothic Bold" pitchFamily="34" charset="0"/>
            </a:endParaRPr>
          </a:p>
          <a:p>
            <a:endParaRPr lang="en-US" sz="1600" b="1" dirty="0" smtClean="0">
              <a:solidFill>
                <a:schemeClr val="bg1">
                  <a:lumMod val="50000"/>
                  <a:lumOff val="50000"/>
                </a:schemeClr>
              </a:solidFill>
              <a:latin typeface="Copperplate Gothic Bold" pitchFamily="34" charset="0"/>
            </a:endParaRPr>
          </a:p>
          <a:p>
            <a:pPr marL="742950" lvl="1" indent="-285750">
              <a:buFont typeface="Arial" pitchFamily="34" charset="0"/>
              <a:buChar char="•"/>
            </a:pPr>
            <a:endParaRPr lang="en-US" sz="1600" dirty="0">
              <a:latin typeface="Copperplate Gothic Bold" pitchFamily="34" charset="0"/>
            </a:endParaRPr>
          </a:p>
          <a:p>
            <a:pPr>
              <a:defRPr/>
            </a:pPr>
            <a:endParaRPr lang="en-US" sz="1600" dirty="0" smtClean="0">
              <a:latin typeface="Copperplate Gothic Bold" pitchFamily="34" charset="0"/>
            </a:endParaRPr>
          </a:p>
        </p:txBody>
      </p:sp>
      <p:pic>
        <p:nvPicPr>
          <p:cNvPr id="23581" name="Picture 52" descr="penns state logo.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4800" y="228600"/>
            <a:ext cx="1114425" cy="593725"/>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23582" name="Picture 53" descr="penns state logo.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6012775" y="228600"/>
            <a:ext cx="1114425" cy="593725"/>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23584" name="TextBox 39"/>
          <p:cNvSpPr txBox="1">
            <a:spLocks noChangeArrowheads="1"/>
          </p:cNvSpPr>
          <p:nvPr/>
        </p:nvSpPr>
        <p:spPr bwMode="auto">
          <a:xfrm>
            <a:off x="26822400" y="6473825"/>
            <a:ext cx="457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200">
                <a:solidFill>
                  <a:schemeClr val="tx1"/>
                </a:solidFill>
                <a:latin typeface="Arial" charset="0"/>
              </a:defRPr>
            </a:lvl1pPr>
            <a:lvl2pPr marL="742950" indent="-285750" eaLnBrk="0" hangingPunct="0">
              <a:defRPr sz="2200">
                <a:solidFill>
                  <a:schemeClr val="tx1"/>
                </a:solidFill>
                <a:latin typeface="Arial" charset="0"/>
              </a:defRPr>
            </a:lvl2pPr>
            <a:lvl3pPr marL="1143000" indent="-228600" eaLnBrk="0" hangingPunct="0">
              <a:defRPr sz="2200">
                <a:solidFill>
                  <a:schemeClr val="tx1"/>
                </a:solidFill>
                <a:latin typeface="Arial" charset="0"/>
              </a:defRPr>
            </a:lvl3pPr>
            <a:lvl4pPr marL="1600200" indent="-228600" eaLnBrk="0" hangingPunct="0">
              <a:defRPr sz="2200">
                <a:solidFill>
                  <a:schemeClr val="tx1"/>
                </a:solidFill>
                <a:latin typeface="Arial" charset="0"/>
              </a:defRPr>
            </a:lvl4pPr>
            <a:lvl5pPr marL="2057400" indent="-228600" eaLnBrk="0" hangingPunct="0">
              <a:defRPr sz="2200">
                <a:solidFill>
                  <a:schemeClr val="tx1"/>
                </a:solidFill>
                <a:latin typeface="Arial" charset="0"/>
              </a:defRPr>
            </a:lvl5pPr>
            <a:lvl6pPr marL="2514600" indent="-228600" eaLnBrk="0" fontAlgn="base" hangingPunct="0">
              <a:spcBef>
                <a:spcPct val="0"/>
              </a:spcBef>
              <a:spcAft>
                <a:spcPct val="0"/>
              </a:spcAft>
              <a:defRPr sz="2200">
                <a:solidFill>
                  <a:schemeClr val="tx1"/>
                </a:solidFill>
                <a:latin typeface="Arial" charset="0"/>
              </a:defRPr>
            </a:lvl6pPr>
            <a:lvl7pPr marL="2971800" indent="-228600" eaLnBrk="0" fontAlgn="base" hangingPunct="0">
              <a:spcBef>
                <a:spcPct val="0"/>
              </a:spcBef>
              <a:spcAft>
                <a:spcPct val="0"/>
              </a:spcAft>
              <a:defRPr sz="2200">
                <a:solidFill>
                  <a:schemeClr val="tx1"/>
                </a:solidFill>
                <a:latin typeface="Arial" charset="0"/>
              </a:defRPr>
            </a:lvl7pPr>
            <a:lvl8pPr marL="3429000" indent="-228600" eaLnBrk="0" fontAlgn="base" hangingPunct="0">
              <a:spcBef>
                <a:spcPct val="0"/>
              </a:spcBef>
              <a:spcAft>
                <a:spcPct val="0"/>
              </a:spcAft>
              <a:defRPr sz="2200">
                <a:solidFill>
                  <a:schemeClr val="tx1"/>
                </a:solidFill>
                <a:latin typeface="Arial" charset="0"/>
              </a:defRPr>
            </a:lvl8pPr>
            <a:lvl9pPr marL="3886200" indent="-228600" eaLnBrk="0" fontAlgn="base" hangingPunct="0">
              <a:spcBef>
                <a:spcPct val="0"/>
              </a:spcBef>
              <a:spcAft>
                <a:spcPct val="0"/>
              </a:spcAft>
              <a:defRPr sz="2200">
                <a:solidFill>
                  <a:schemeClr val="tx1"/>
                </a:solidFill>
                <a:latin typeface="Arial" charset="0"/>
              </a:defRPr>
            </a:lvl9pPr>
          </a:lstStyle>
          <a:p>
            <a:pPr eaLnBrk="1" hangingPunct="1"/>
            <a:fld id="{FBBAE181-011A-42DE-B96B-556D36D4FE92}" type="slidenum">
              <a:rPr lang="en-US" sz="1400" b="1">
                <a:latin typeface="Copperplate Gothic Bold" pitchFamily="34" charset="0"/>
              </a:rPr>
              <a:pPr eaLnBrk="1" hangingPunct="1"/>
              <a:t>9</a:t>
            </a:fld>
            <a:endParaRPr lang="en-US" sz="1400" b="1">
              <a:latin typeface="Copperplate Gothic Bold" pitchFamily="34" charset="0"/>
            </a:endParaRPr>
          </a:p>
        </p:txBody>
      </p:sp>
      <p:pic>
        <p:nvPicPr>
          <p:cNvPr id="36" name="Picture 35"/>
          <p:cNvPicPr/>
          <p:nvPr/>
        </p:nvPicPr>
        <p:blipFill>
          <a:blip r:embed="rId4">
            <a:extLst>
              <a:ext uri="{28A0092B-C50C-407E-A947-70E740481C1C}">
                <a14:useLocalDpi xmlns:a14="http://schemas.microsoft.com/office/drawing/2010/main" val="0"/>
              </a:ext>
            </a:extLst>
          </a:blip>
          <a:srcRect/>
          <a:stretch>
            <a:fillRect/>
          </a:stretch>
        </p:blipFill>
        <p:spPr bwMode="auto">
          <a:xfrm>
            <a:off x="1419225" y="6170610"/>
            <a:ext cx="1728788" cy="457200"/>
          </a:xfrm>
          <a:prstGeom prst="rect">
            <a:avLst/>
          </a:prstGeom>
          <a:noFill/>
          <a:ln>
            <a:noFill/>
          </a:ln>
        </p:spPr>
      </p:pic>
      <p:pic>
        <p:nvPicPr>
          <p:cNvPr id="37" name="Picture 36"/>
          <p:cNvPicPr/>
          <p:nvPr/>
        </p:nvPicPr>
        <p:blipFill>
          <a:blip r:embed="rId5">
            <a:extLst>
              <a:ext uri="{28A0092B-C50C-407E-A947-70E740481C1C}">
                <a14:useLocalDpi xmlns:a14="http://schemas.microsoft.com/office/drawing/2010/main" val="0"/>
              </a:ext>
            </a:extLst>
          </a:blip>
          <a:srcRect/>
          <a:stretch>
            <a:fillRect/>
          </a:stretch>
        </p:blipFill>
        <p:spPr bwMode="auto">
          <a:xfrm>
            <a:off x="570819" y="6170610"/>
            <a:ext cx="582386" cy="457201"/>
          </a:xfrm>
          <a:prstGeom prst="rect">
            <a:avLst/>
          </a:prstGeom>
          <a:noFill/>
          <a:ln>
            <a:noFill/>
          </a:ln>
        </p:spPr>
      </p:pic>
      <p:sp>
        <p:nvSpPr>
          <p:cNvPr id="2" name="AutoShape 2" descr="data:image/jpg;base64,/9j/4AAQSkZJRgABAQAAAQABAAD/2wCEAAkGBhQSERQUEhQWFBQUFBQXFBcXGB0YFBQUFRQXFRQUFBQXHCYeFxwkGRUUHy8gJCcpLCwsFR4xNTAqNSYrLCkBCQoKDgwOFw8PGiwkHBwpLCwpKSksLCkqLCkpLCwsLSwsLCkqKSksLCwsLCwsLCwsLCwsLCwsLCwsLCksLCwsLP/AABEIALcBEwMBIgACEQEDEQH/xAAbAAACAwEBAQAAAAAAAAAAAAACAwABBAUGB//EAEgQAAECAgMLCAcGBQQDAQAAAAEAAgMRBBJhBRMhMUFRcZGh0fAGUmKBkrHS4RQiMkJyosEHFYKy4vEjM0NjwlOTs/Jzg6Ml/8QAGgEAAwEBAQEAAAAAAAAAAAAAAAECAwQFBv/EAC0RAAICAQMEAgEDAwUAAAAAAAABAhESAwQhEzFBUWHwIkJxgQXR4RQykaGx/9oADAMBAAIRAxEAPwDpektzhFf25xrWC9KjBs7l4+TOvBHRD250YIzrlVeJ7lRPGFGQdM60lFyBEOc61DSHZz3IzDpnXkq07VxnUx3O2fVLfSzztqWRXTOw+OBjlsWCkXcYPZwnQAFyqQ4nGdpWOQ88ylts0jpo1Um6USJiMhZgHWVieJTmRlmcZ1zxKokRoyk5hjPU0LPGocRzcLg0ZBOeHpHF1ISXktuuw13sybIyxuydXOK58VrnzEIF5FmU4ATkOjgbKJc+bhWe54GPI2wAZtWZNuvdltHZIBrcwHtOtkO9WnzUeWZOLauXCMPoTKG0PievHdga2c8JwY8dkwmXKohlI4KxrO7wNAnsWG5tBfFffogJnhYDknlPHl6ShXPqmcz1qpuuG+SYJfwZoVCqzxn6p7IbsxHGTCtLzZrS65nLAONKwZ0ptlNY7Odu9HXePeO3ehMIZztUcwZCVJYbaa8e9s80Yus4ZQepZqlpUHGFAmkbWXcdlq8dSey72cDqPkueIfE1YhpkuCOqy7DDjIHWFoZTGnE4awuGIZ/aSIQzbsTIcEd8RbZ9fmrrcT81wmFwynYnMpbxl2BFkvTOueOJquOMKwMui7LhTG3R6KdonBmstVSWYXQGZX6eMyLQsWPkq44wJPpjVXpjUBix9XjgKJPpTFEgpgmLxJAYo4AVGDxPzQmjqylRZpAzy4sSjShnE+sqGim1C6inj9kikkEYwzjjSgMYZxrG5B6KcyH0dIrgt0ccEHvKW6IDwN6J0MAYTJYaRFngZ1k4AnQAUulNGMjYszaS5wwYG84j8oy9yUaKJ46xtGDzWlzScJ2q+Apmf0lzfYbYXHC46ZYtAVtY52F5xYZZAE5rScQGnJqWltyK8qxJE55KurjEjgV4nLiXTcZMo7S8n3gPUadPvHYtlA5NGZfGN8e4gmeIEAywyw4zZqXbo1EEMVWtaBmGDZlT6pzcdSMklUTNpydsRKXsyFnmge95xYOvyWuqcs9qotOY7d6ybNIowEPyz1n6BFeXW/NuWhxNupASbNXkos1M5o7so2HcpejktyYlpD9GobkbCTgEsNglpxYsvUrj3RM21F80Yw0DHl6vqivbecB1j6uRPFZziJVZ4MEpgZZDAJ45DOmwHECRljwaFpqKH6Wc+hqTkvyXHsQIQ521vjRNhDOPl8a01zx+6XWIyd/iWJ02Lq2nUN6MN0n8J+gR48g+bxIDDsGs70AEIYt7LvAivfEneBKLbBx1qVTm7kBQyXHreFQaO9LA6J1DcoNB1+SAob1d+9CRYOPxKi6w6zuUr/FrO5Ai5EZtniVzNmzegL/i1u3qGNafm3oHQzjGN6tLFIt796pMVM6dXjgqi1a6o4nvQFnEjvW+JypmVwSnaPotUVth40lYYjpTkWDrmdTZKHwax5BiRAFz6RdE4mo4gJOEz0CqNeNLbRpWlSbKKXczPdM4ZmzIqEM6OMy3eiEY8BzDHjy5k+DQ5nETLUixuSMMKETiG+3gLVR7lk4Xb8K60C55y9Qbk61qFCAyS0jcnTMXqHLhUJolgw6cK0XkZVtMMZ9p7ipeeJt3J0TlZlAAyca1JjMnmBx+zld54l+pKgtGZzhxLcgJWs0Y8DyQmiHifhSoaaMhnx+6qR4/dazReJncgNHljIHX5JYjyM5hmXG9ZqQ4zDRjdg0D3j3DrOZdCIyqwuybJ8dyzXKue+JOIGEh2BpMhgGkjT1lNNQWbfwjk3GtF1C+H3AEKWDIFYhroi4kTKYbR1uOoAd6Y24J96M78DWt/NWXM9bTXkb3+jFUn/wcwMs2IIha32pAW4BtC7jLgQvevj/iiPl2WkN2LRBuXBZ7MGG05wxs+1Kaze5h4TOeX9Tj+mJ5dlJhk+qa/wAAL9jAVoZRIrvZgRDa4Nhj/wChadi9YHlQFZvdPwvv/Rzy/qeo+yR5aNRHwwL41ra05SdWxY54ABjGdBLQu7dyDWhT5jmu6p1TsM+pctsDB+25dWhPqRtnobTcPVhcu5lqhS9harzb3K71b+VbUdeRmvYsVXtaagz7R9FdQJ0FmS8qvRtK11NCl7HAO9FBkZPRdKi1GFxJUihZM6rgbEl5tVvjgJLo88WtbuRzxTAjQZ5J6VnfBI91idS7oshD1jhORFBpbXgESkcSxlRtFtGJjA4YW5cEh9U+DQnA4BIS4wrow2BPD9CqMCZajMkK54ymfdqT2UWWZNnYs8RzzEDIYYPUL6zy6WBwaQGtGHGMoxqnjBWzCepirk+B16s1FCYenWrbc+KccZo+CHLa97u5Mbcwe9Eiu/FV/wCMNXO93pLscj3umvkVUNuxIdHYD7QnmwE6hhXRbc6EPcB+L1zrfNaGiWBokLMA1BYy3y8Ixf8AUPUTjsJOJjz/AOsja+QRiiRDihtHxuA2MDl1QVawe8m+yRk9/qPtRzWXMfldDGhhdtLh3JouUMr3HRVaNjZ7VtAUWT3Go/JhLdar/UZm3Ohj3Sfic52wmScyEBiaBoAHcjSaZSBDY5xyDBpyLO5TdXZi5yk+XZ5/lHSXRYjIDDlkdJx6hg7S7cNgYxrG4miQ3rgXH9p8V2FzsDc8sp4zldZjyVrrtKoLtH/3yaS8L0PL1YKFrEwNXNZmECiCoBBBpTHlzWva4sMnhrgS05nAHAcGVAh9VSooCjmgYqJDDgWnE4EHQRJceizLRPGMBwH2mmq7LnBXdqrlvh1Yrxhk6Tx1+q/aJ/jXdspfk4+z0NjqYzcfYqpxhVVeJlaS3SqqaV6lHsZGZzOJ+SG98T8lqq2oXC1FBkZTC0axuVXmz8u5aqlqowtCWI8jNebPyqJ940alE8RZC30YoKk3YcAXQIGdZqY9zQKoDsOHQqcaJUrOBdi4r3PrNw4AMeKS23MuWYYABJzzxWyC7EMzAmADYU9rLAl07KeoZmwpDyRBgWsN0KXuwK8DLIzCEgq1Y0J2euw/iZX74bVsvVizU9lVgfL2Hw3dQe2t8pcs9WGUGvgx1vyhJfBvUmoQqXz1ngFzVoVEWASiFWlYi5qTVTVIsC5rHdWgGM0AOqyySmDpw8TWwKinGTi7QJ07OZRbhhnvFxyk7lrbAknqBS3fcptvuce7vKODQwwxy4XwkNqtLsUpk5gJi2xdNpBAIIIIBBGIg4QQVy+V9wvS6K+GB67fXhfG0YB1ibetcj7NbuX2jmA8/wASBgE8ZhH2eyZt7K6OlGWjnHunz/PZl4pwyXddz1oC+f3S/wDzLptjDBR6TOvmEyL5qcQ8WEhfQ5Lk8q7g+l0Z8P3x60M5ojcQ0ETb1o22ooSqX+2XD+/AacqdPs+51wVa8h9nN3jFgGBE/m0f1ZHGYeJs7Wn1ToC9cs9XTenNwfgUo4tplhyyXSMqj+a6TvgiSadTqh6itSCNBDmuacTgQdBEj3o054SUvQ4TwkpehTutAXZppVGcXNBdOsJh2OVZpLXbQU6WnUV9AnZ9EqatFTVKpcYVTUWMIniSEkWITOfl9Zqy9FhRUhYop1qIsAy6wHQQhkOaeNBVl+g/h81MHNGpakghot46kbXDOUt56J+bchEUWjr3hTdDqzSHjOdaMOFqQyNPKflR1vi2KrE0NBFqTTYNeG9uH1mOb1lpAV1tOsKxF09oIE0No8euxj+c1ru0AfqmLJco/wAIDmOezqa9wb8tVal8zNYya9Hzs1jJotSak1JqCCLDT7v0eAZRo0NjuaXet2RM7Fg5Z3eNEornt/mPNSHY5wJLuoAnTJef5G8iIUWAKRSmmK+NNwDnGQaTgc6RBc52OZyELq09GOHU1HxdKu7NYwWOUux6y53KWjR3VIMZj3yJqiYMhjIBAmukubc7kxRoD68GC1j5ETEyQDjAmTLqW+HSGOeWB7S8Y2hwLm6WgzCxmoX+F18/4IlV/iSNGawFz3BrRjLiABpJwJNFujCizvUWHEljqPa6WkA4F85osB116fEEV7mwIVYtY04mh1RobPACcZdL6S38o+QTaPDNIoTojIkH1iKxJLR7RacYIGGWIia63toRahOVSfxwv3NulFNRb5PWcoruNokB0VwrSkGNnKs84hPJlJOYFeVuXAulTmX40oUaG6d7axspicpyGGVpJJSbtUt10bktitH8SBEnGaMtVpDnAZqrw7XmXoeQl2mR6JDa0i+QWNY9mUVRJrgMxABnnmFWHR0nJJZJ075r77HjhBuub5OX9n/KONEiRqNSnl0WGZtrSrSaS2I2YGGRqnWubyiYbnXSh0pg/gxiS8DFhlfm7Q8W6Ff2gFlFpkGkwHtFIn/Eh5wBIOcBirCbSMuMZV26RHhXYoLxCwRWycGn2ocUA1QTla4Vm1rbJDXiMlrJfhNVJevH+S+zU6/GXc9WyIHAEEEEAgjEQcII6kc15vkFDpDaIIdJhuhmG4tZWwOdDlMYLCSNAC9GAvM1IYScbujmksW0eVurAodBpYpkV0Rj41ZtVonDLi0VnOAE8xx48Ml6iBGa9rXNIc1wDmkYi0iYI6igpNEZEaWxGte042uAcNRwI2NkJASAEgBgAAxABOc80ru1x/HgblaXstWqUBWZJjHqxXDDJ4DxpEmv/wAD+Ip9bSk3UEmiJ/purH4D6r9hrfhUrG3UV7e01MtNL1we1tJZadehxiaUJlnKUYht1FEHnP3rrs7KLL7VVcZ1DEOfvQOfaNaLCgpjOFEu+WjjqURwFEIs+UIatmwJgcFRITELc0ZtgSzxj+hTnEIXDiallIWLe8fUI2kcAblAEQQMgHEgrnp1DcoBoV1dCZLCuYZOit6bXdT2Ad7HLasFEwRiOfD2scJf8hXRkvB3SrVZ4G5VajBkoQiVLnOY+dfa48yowyfxj1yhj6lenu3ykhUCjwyQXTY1sJgwVg1owz90AEYbQsn2iXDNIotZgm+C4vAGMsIk8C2Uj+Fc7kzyqokajQ4dMMMPggAX0AtcGiTXtJBE5SB0Wr04pT0IcWot2l35OlLLTjxdPkz0aFdK6eEv9Fo7sUptrA5gPXfpJAK532awAy6MQD1qkOKA7REY2t1/Vd3lF9o8MNMKhzixX+qHgGq2eCbQRN7s0hLuWv7P+SzqLDdEiiUaLKbcrGDCGnpE4ToGZay1JQ0Z5JRUuIrz+/styag7VX2R56mwolyac6OGF9Gil05YqrzWLCcQc1wmJ4wNMurdb7T6NeXCCHviPaWtDm1WtLhKbjPDKeITmvbPaCCCJg4wcIOkFZIFx4DHVmQYTXZ2w2g6wMC5f9Rpzp6kba9Pv+5l1IypyXKPO/ZpceJR6K4xAWmK8ODTjDA0AEjJPCdEld0Ps2o0R9eG6JAJmSIZFXDjqgj1dAMrF62SqSxe51Oo9ROmyepLJyXk89cPkPRqK6+NDokTI+IQ4ttaAAAbcdq7dGozIZdUY1lYzdVaG1jndIYU2SpZT1JzdydkuTbts0tIIQuhJIKcyLnWQC3BUQtJbNJfDQFABXUQkJkN6YAFmAgiYIIIzg4CFxaG9wBYSSYbiw48NX2XY8rap616KrNcS6VHvcdrvditqn/yMExrZP8A2l27PUxnj7O/ZTxnT8kvh4nvUEU2/MrvVnGpUYVi9c9oNsc27dysxDbt8KSYVmxW1skcj4Cvhznj8KtXUHAO9RFsKRK6GZRSs/NvUq2fm8K0oxQBnxJCUzjHvYqJHDm7gpaHYHGJXXRADiR/yVhmaerdNIdlNeiDlKmnU7wqVOMO5AhZiSiwT0y3qexwHzBq65XDugarK3Mcx/Ye15yZgV3XheTvV+aZ429jU0/gFRWqXEcJS4VP5DUOM8vdBk44TUcWAnOQ0yXeCtXCcoO4uhqTXZnNuXyco9HwwYTWHnY39t0yuirUklKTk7k7E3fcpSStRQBTUZhoUcN6Q0AYaAsW9rQULqOlZVGEqSWl0BKfCIRYUCHpgipKuaBBvE0oiSOatAymxZJV1IV9guDfbbJ7PjZhA68LdDimmEs0Wnw4ftxGM+J7QdpVRbTTj3RUW07RloscPYHDEQDrxI1z6FSWXyI2G4PZOs0j2QHzJaCcBk6tiyFq6PUNY3r3oytJn0mnLOKfsW5yW5xTXssCU5liqy6IZ2qlALO9RUIuto1FWH8YfEn+j6NXmp6NxLyW1GOSE3y3afEqMa3anii8S/SoaLZ37kqHkhN8t2/pRVuJDcETqLxwVRo+jZvS5C0UHCzUN6sRBx/2UvBt40BS8m3buSBtAUmT2ObzgW5colntXRubSL5BhPyuhsJ0lontmsLoR4mm3CMoVXmRIjequXN+VzV52+X4p/J52+VxTOgQhVqLyzyilYVFQIAsKFQBZqRdOEz24rGnMXCeqc0LnsNKzSiDVyIvKmAMRc/4WO73ABZn8s5exBcfiMtjQe9VhL0ax0Zvsj0V6VGGvLReV9Jd7LGM/CXHW4y2LFFurSn44rxY31fytCfTZvHaTZ7ljiNCZ96wm+1EY3S4D6r5y6iOf7Re74iT3oody7DqT6Nm8dk/LPdRuUtEH9Zp+EF35QVhjcs6MMV8fobL8xC8y25dhTW3KsPHUrW3RstnDyzpUjlkw+zBedLmt7prI7lZEPswmjSS7uqoW3LsPHUnNubYePwraO2Xo0W00vRlfd+kuxFrdDB/kSkGk0h2ONE6jV/IQus2gWHV+lGKJxw1bLbmq0NNfpRwXXML/bLnfE5zvzOKbCuO0YhLQCO5d286VL3xwVstD5NopLsjNRmVQMe1a20jTt3Jbm28a0EtGzet0q4K4NN/HE/Chc4cf9UjrGzeqBtGxFMfAwnjB4VEuvb3KJgb58et4VJ2d/hUqWHUN6lSw6hvXSchYPGHwomkcf8AVBUsPZCgFh7KQxta3aPJW19v1/ySpm3UfooBbrrfVFhQ6XElJcS8koEWax9So3q2JWKhtXB5Hck3OwRIzc5hv7Tah/4tqOrxgWOn0UOwloJlZizYsK5tzp9SDRhq6fUjRspF1YTPaiMBzTm7siZ2LBG5Uwh7LYj9Dao1xKvcubEoUsAAAswdwQCgnj9l5XQowWyj5Y+Nyoin2IbG2uJcdQDRtWR91aS7+qW/C1o2lpO1aGUCxOZQLFa0fSNo7bTXg5MSjvf/ADHPf8TnOGo4EUK5oGIAaBLuC7TaDxg3JgogzDYtlotmygl2OSy53EvJPZc6zYukKMLNiY2ALNY3q1oIqjAygcST20McBa7yM7dY3oqgzt1+a1WihmYUUcfumtoo4/dMIGduvzUwHNr81a00MjaPaeOtEIduzzVFvw6/NCWjoq1FIdDOMXmmNhE4hs81IDm4PZHGlaRVOVuXNn0ospRFei27EpzOJJxaM7dm9A5oOOr8qMh4C5WbDuSyLNh8KqJBliq62pPGNu5XdixoaRxI+FBxiPhQdW0blOrb5IsdBTHE9ynGXcl4bdfkpI5jt3IAOY4JUSjPM7aomA0QeiflRCD0TqG9S9dBvaRXnofN5q6MrAvXROrcVV7sd2T4ky9dA9rzUvfRd2vNFDsEMsdqdvRNda4YucrqdF/a81AT/cQBd86R2/Vqgf0hs8KIRDniavJWIlr+z5IEVW6Q2bkESR95uzcmGLa/s+Sl9tf2fJS1YGN0Ic5uoblBBGduxbTGtd2fJS+2u7Hks+mgMzYQzt2IhDHOb8q0X3pfIpful8ieCASGjnN+XciBHOHy7kwxekOypfRzh2U8QFGIOcNY8Kl+6fzfpTDF6fyqX3pnsooBd+6fzfpVX/p/MfCmX7pnsqjF6buz5I+/eSiNjy97adye2N0zrPhSBF6b9Xkmwo8vff2fJS/v2ykEX9P5j4Ut56Z1nwrdCjA++/HmG5MIn779Q3KMvv1mlI4zohHvntHwoodPIxvMviPhXSiMwe0/V5LFHZhPrP1eSMgxDbTJ/wBT5v0qjG6fzfpWQxSMTomryRNpmd0QdXkgY58fp/MPCssV0/eGtu5PdH6b8mTySTSRle7sosKEF/Sb8u5VfLW/KjfSAfePZS3Rhzj2U0xUQutbqaqn8Gpu9D6QOf8AKFL+OcOyE7QUXL4NQ8SiG+t5zewoi0HJPvaDzmf7blf3tC5zOw7cooug5rL+9YOdnZfuUF1IWdmp+5RRKgsIXThWdRf4Vf3pDznqc7crUToLC+84ed2s7lYukw+87WdyiidCyC+82c5/HUiF0Wc5/HUoolQ7J94M5z9m5T7xbz36huUUUMoL7yZ/qO7PkoLoN/1HdlRRTkx4on3g3nu7Kv7wbz3dlRRGTHiienDnu7IUNMHOdqCpRLJhiiCljnO1BX6X0nagoojJhRXpY579QV+nDnu1BRRLJlKKHwbogf1HY+aFtg3UGK+u7KtRZSmzaMEzV6Y0j+a7s50qJFB/quy+6oos+o/t/wBzTpow0giX813Z6lhiRB/qu7KtRWpshwQsUyX9U9lH6WD/AFT2VFFWROKFupP909lAaR/dPZUUSyZWCFmk/wB35UIpf9z5FFE8mLBFiP8A3B2FFFFVk4n/2Q=="/>
          <p:cNvSpPr>
            <a:spLocks noChangeAspect="1" noChangeArrowheads="1"/>
          </p:cNvSpPr>
          <p:nvPr/>
        </p:nvSpPr>
        <p:spPr bwMode="auto">
          <a:xfrm>
            <a:off x="106363" y="-830263"/>
            <a:ext cx="2619375" cy="17430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4" descr="data:image/jpg;base64,/9j/4AAQSkZJRgABAQAAAQABAAD/2wCEAAkGBhQSERQUEhQWFBQUFBQXFBcXGB0YFBQUFRQXFRQUFBQXHCYeFxwkGRUUHy8gJCcpLCwsFR4xNTAqNSYrLCkBCQoKDgwOFw8PGiwkHBwpLCwpKSksLCkqLCkpLCwsLSwsLCkqKSksLCwsLCwsLCwsLCwsLCwsLCwsLCksLCwsLP/AABEIALcBEwMBIgACEQEDEQH/xAAbAAACAwEBAQAAAAAAAAAAAAACAwABBAUGB//EAEgQAAECAgMLCAcGBQQDAQAAAAEAAgMRBBJhBRMhMUFRcZGh0fAGUmKBkrHS4RQiMkJyosEHFYKy4vEjM0NjwlOTs/Jzg6Ml/8QAGgEAAwEBAQEAAAAAAAAAAAAAAAECAwQFBv/EAC0RAAICAQMEAgEDAwUAAAAAAAABAhESAwQhEzFBUWHwIkJxgQXR4RQykaGx/9oADAMBAAIRAxEAPwDpektzhFf25xrWC9KjBs7l4+TOvBHRD250YIzrlVeJ7lRPGFGQdM60lFyBEOc61DSHZz3IzDpnXkq07VxnUx3O2fVLfSzztqWRXTOw+OBjlsWCkXcYPZwnQAFyqQ4nGdpWOQ88ylts0jpo1Um6USJiMhZgHWVieJTmRlmcZ1zxKokRoyk5hjPU0LPGocRzcLg0ZBOeHpHF1ISXktuuw13sybIyxuydXOK58VrnzEIF5FmU4ATkOjgbKJc+bhWe54GPI2wAZtWZNuvdltHZIBrcwHtOtkO9WnzUeWZOLauXCMPoTKG0PievHdga2c8JwY8dkwmXKohlI4KxrO7wNAnsWG5tBfFffogJnhYDknlPHl6ShXPqmcz1qpuuG+SYJfwZoVCqzxn6p7IbsxHGTCtLzZrS65nLAONKwZ0ptlNY7Odu9HXePeO3ehMIZztUcwZCVJYbaa8e9s80Yus4ZQepZqlpUHGFAmkbWXcdlq8dSey72cDqPkueIfE1YhpkuCOqy7DDjIHWFoZTGnE4awuGIZ/aSIQzbsTIcEd8RbZ9fmrrcT81wmFwynYnMpbxl2BFkvTOueOJquOMKwMui7LhTG3R6KdonBmstVSWYXQGZX6eMyLQsWPkq44wJPpjVXpjUBix9XjgKJPpTFEgpgmLxJAYo4AVGDxPzQmjqylRZpAzy4sSjShnE+sqGim1C6inj9kikkEYwzjjSgMYZxrG5B6KcyH0dIrgt0ccEHvKW6IDwN6J0MAYTJYaRFngZ1k4AnQAUulNGMjYszaS5wwYG84j8oy9yUaKJ46xtGDzWlzScJ2q+Apmf0lzfYbYXHC46ZYtAVtY52F5xYZZAE5rScQGnJqWltyK8qxJE55KurjEjgV4nLiXTcZMo7S8n3gPUadPvHYtlA5NGZfGN8e4gmeIEAywyw4zZqXbo1EEMVWtaBmGDZlT6pzcdSMklUTNpydsRKXsyFnmge95xYOvyWuqcs9qotOY7d6ybNIowEPyz1n6BFeXW/NuWhxNupASbNXkos1M5o7so2HcpejktyYlpD9GobkbCTgEsNglpxYsvUrj3RM21F80Yw0DHl6vqivbecB1j6uRPFZziJVZ4MEpgZZDAJ45DOmwHECRljwaFpqKH6Wc+hqTkvyXHsQIQ521vjRNhDOPl8a01zx+6XWIyd/iWJ02Lq2nUN6MN0n8J+gR48g+bxIDDsGs70AEIYt7LvAivfEneBKLbBx1qVTm7kBQyXHreFQaO9LA6J1DcoNB1+SAob1d+9CRYOPxKi6w6zuUr/FrO5Ai5EZtniVzNmzegL/i1u3qGNafm3oHQzjGN6tLFIt796pMVM6dXjgqi1a6o4nvQFnEjvW+JypmVwSnaPotUVth40lYYjpTkWDrmdTZKHwax5BiRAFz6RdE4mo4gJOEz0CqNeNLbRpWlSbKKXczPdM4ZmzIqEM6OMy3eiEY8BzDHjy5k+DQ5nETLUixuSMMKETiG+3gLVR7lk4Xb8K60C55y9Qbk61qFCAyS0jcnTMXqHLhUJolgw6cK0XkZVtMMZ9p7ipeeJt3J0TlZlAAyca1JjMnmBx+zld54l+pKgtGZzhxLcgJWs0Y8DyQmiHifhSoaaMhnx+6qR4/dazReJncgNHljIHX5JYjyM5hmXG9ZqQ4zDRjdg0D3j3DrOZdCIyqwuybJ8dyzXKue+JOIGEh2BpMhgGkjT1lNNQWbfwjk3GtF1C+H3AEKWDIFYhroi4kTKYbR1uOoAd6Y24J96M78DWt/NWXM9bTXkb3+jFUn/wcwMs2IIha32pAW4BtC7jLgQvevj/iiPl2WkN2LRBuXBZ7MGG05wxs+1Kaze5h4TOeX9Tj+mJ5dlJhk+qa/wAAL9jAVoZRIrvZgRDa4Nhj/wChadi9YHlQFZvdPwvv/Rzy/qeo+yR5aNRHwwL41ra05SdWxY54ABjGdBLQu7dyDWhT5jmu6p1TsM+pctsDB+25dWhPqRtnobTcPVhcu5lqhS9harzb3K71b+VbUdeRmvYsVXtaagz7R9FdQJ0FmS8qvRtK11NCl7HAO9FBkZPRdKi1GFxJUihZM6rgbEl5tVvjgJLo88WtbuRzxTAjQZ5J6VnfBI91idS7oshD1jhORFBpbXgESkcSxlRtFtGJjA4YW5cEh9U+DQnA4BIS4wrow2BPD9CqMCZajMkK54ymfdqT2UWWZNnYs8RzzEDIYYPUL6zy6WBwaQGtGHGMoxqnjBWzCepirk+B16s1FCYenWrbc+KccZo+CHLa97u5Mbcwe9Eiu/FV/wCMNXO93pLscj3umvkVUNuxIdHYD7QnmwE6hhXRbc6EPcB+L1zrfNaGiWBokLMA1BYy3y8Ixf8AUPUTjsJOJjz/AOsja+QRiiRDihtHxuA2MDl1QVawe8m+yRk9/qPtRzWXMfldDGhhdtLh3JouUMr3HRVaNjZ7VtAUWT3Go/JhLdar/UZm3Ohj3Sfic52wmScyEBiaBoAHcjSaZSBDY5xyDBpyLO5TdXZi5yk+XZ5/lHSXRYjIDDlkdJx6hg7S7cNgYxrG4miQ3rgXH9p8V2FzsDc8sp4zldZjyVrrtKoLtH/3yaS8L0PL1YKFrEwNXNZmECiCoBBBpTHlzWva4sMnhrgS05nAHAcGVAh9VSooCjmgYqJDDgWnE4EHQRJceizLRPGMBwH2mmq7LnBXdqrlvh1Yrxhk6Tx1+q/aJ/jXdspfk4+z0NjqYzcfYqpxhVVeJlaS3SqqaV6lHsZGZzOJ+SG98T8lqq2oXC1FBkZTC0axuVXmz8u5aqlqowtCWI8jNebPyqJ940alE8RZC30YoKk3YcAXQIGdZqY9zQKoDsOHQqcaJUrOBdi4r3PrNw4AMeKS23MuWYYABJzzxWyC7EMzAmADYU9rLAl07KeoZmwpDyRBgWsN0KXuwK8DLIzCEgq1Y0J2euw/iZX74bVsvVizU9lVgfL2Hw3dQe2t8pcs9WGUGvgx1vyhJfBvUmoQqXz1ngFzVoVEWASiFWlYi5qTVTVIsC5rHdWgGM0AOqyySmDpw8TWwKinGTi7QJ07OZRbhhnvFxyk7lrbAknqBS3fcptvuce7vKODQwwxy4XwkNqtLsUpk5gJi2xdNpBAIIIIBBGIg4QQVy+V9wvS6K+GB67fXhfG0YB1ibetcj7NbuX2jmA8/wASBgE8ZhH2eyZt7K6OlGWjnHunz/PZl4pwyXddz1oC+f3S/wDzLptjDBR6TOvmEyL5qcQ8WEhfQ5Lk8q7g+l0Z8P3x60M5ojcQ0ETb1o22ooSqX+2XD+/AacqdPs+51wVa8h9nN3jFgGBE/m0f1ZHGYeJs7Wn1ToC9cs9XTenNwfgUo4tplhyyXSMqj+a6TvgiSadTqh6itSCNBDmuacTgQdBEj3o054SUvQ4TwkpehTutAXZppVGcXNBdOsJh2OVZpLXbQU6WnUV9AnZ9EqatFTVKpcYVTUWMIniSEkWITOfl9Zqy9FhRUhYop1qIsAy6wHQQhkOaeNBVl+g/h81MHNGpakghot46kbXDOUt56J+bchEUWjr3hTdDqzSHjOdaMOFqQyNPKflR1vi2KrE0NBFqTTYNeG9uH1mOb1lpAV1tOsKxF09oIE0No8euxj+c1ru0AfqmLJco/wAIDmOezqa9wb8tVal8zNYya9Hzs1jJotSak1JqCCLDT7v0eAZRo0NjuaXet2RM7Fg5Z3eNEornt/mPNSHY5wJLuoAnTJef5G8iIUWAKRSmmK+NNwDnGQaTgc6RBc52OZyELq09GOHU1HxdKu7NYwWOUux6y53KWjR3VIMZj3yJqiYMhjIBAmukubc7kxRoD68GC1j5ETEyQDjAmTLqW+HSGOeWB7S8Y2hwLm6WgzCxmoX+F18/4IlV/iSNGawFz3BrRjLiABpJwJNFujCizvUWHEljqPa6WkA4F85osB116fEEV7mwIVYtY04mh1RobPACcZdL6S38o+QTaPDNIoTojIkH1iKxJLR7RacYIGGWIia63toRahOVSfxwv3NulFNRb5PWcoruNokB0VwrSkGNnKs84hPJlJOYFeVuXAulTmX40oUaG6d7axspicpyGGVpJJSbtUt10bktitH8SBEnGaMtVpDnAZqrw7XmXoeQl2mR6JDa0i+QWNY9mUVRJrgMxABnnmFWHR0nJJZJ075r77HjhBuub5OX9n/KONEiRqNSnl0WGZtrSrSaS2I2YGGRqnWubyiYbnXSh0pg/gxiS8DFhlfm7Q8W6Ff2gFlFpkGkwHtFIn/Eh5wBIOcBirCbSMuMZV26RHhXYoLxCwRWycGn2ocUA1QTla4Vm1rbJDXiMlrJfhNVJevH+S+zU6/GXc9WyIHAEEEEAgjEQcII6kc15vkFDpDaIIdJhuhmG4tZWwOdDlMYLCSNAC9GAvM1IYScbujmksW0eVurAodBpYpkV0Rj41ZtVonDLi0VnOAE8xx48Ml6iBGa9rXNIc1wDmkYi0iYI6igpNEZEaWxGte042uAcNRwI2NkJASAEgBgAAxABOc80ru1x/HgblaXstWqUBWZJjHqxXDDJ4DxpEmv/wAD+Ip9bSk3UEmiJ/purH4D6r9hrfhUrG3UV7e01MtNL1we1tJZadehxiaUJlnKUYht1FEHnP3rrs7KLL7VVcZ1DEOfvQOfaNaLCgpjOFEu+WjjqURwFEIs+UIatmwJgcFRITELc0ZtgSzxj+hTnEIXDiallIWLe8fUI2kcAblAEQQMgHEgrnp1DcoBoV1dCZLCuYZOit6bXdT2Ad7HLasFEwRiOfD2scJf8hXRkvB3SrVZ4G5VajBkoQiVLnOY+dfa48yowyfxj1yhj6lenu3ykhUCjwyQXTY1sJgwVg1owz90AEYbQsn2iXDNIotZgm+C4vAGMsIk8C2Uj+Fc7kzyqokajQ4dMMMPggAX0AtcGiTXtJBE5SB0Wr04pT0IcWot2l35OlLLTjxdPkz0aFdK6eEv9Fo7sUptrA5gPXfpJAK532awAy6MQD1qkOKA7REY2t1/Vd3lF9o8MNMKhzixX+qHgGq2eCbQRN7s0hLuWv7P+SzqLDdEiiUaLKbcrGDCGnpE4ToGZay1JQ0Z5JRUuIrz+/styag7VX2R56mwolyac6OGF9Gil05YqrzWLCcQc1wmJ4wNMurdb7T6NeXCCHviPaWtDm1WtLhKbjPDKeITmvbPaCCCJg4wcIOkFZIFx4DHVmQYTXZ2w2g6wMC5f9Rpzp6kba9Pv+5l1IypyXKPO/ZpceJR6K4xAWmK8ODTjDA0AEjJPCdEld0Ps2o0R9eG6JAJmSIZFXDjqgj1dAMrF62SqSxe51Oo9ROmyepLJyXk89cPkPRqK6+NDokTI+IQ4ttaAAAbcdq7dGozIZdUY1lYzdVaG1jndIYU2SpZT1JzdydkuTbts0tIIQuhJIKcyLnWQC3BUQtJbNJfDQFABXUQkJkN6YAFmAgiYIIIzg4CFxaG9wBYSSYbiw48NX2XY8rap616KrNcS6VHvcdrvditqn/yMExrZP8A2l27PUxnj7O/ZTxnT8kvh4nvUEU2/MrvVnGpUYVi9c9oNsc27dysxDbt8KSYVmxW1skcj4Cvhznj8KtXUHAO9RFsKRK6GZRSs/NvUq2fm8K0oxQBnxJCUzjHvYqJHDm7gpaHYHGJXXRADiR/yVhmaerdNIdlNeiDlKmnU7wqVOMO5AhZiSiwT0y3qexwHzBq65XDugarK3Mcx/Ye15yZgV3XheTvV+aZ429jU0/gFRWqXEcJS4VP5DUOM8vdBk44TUcWAnOQ0yXeCtXCcoO4uhqTXZnNuXyco9HwwYTWHnY39t0yuirUklKTk7k7E3fcpSStRQBTUZhoUcN6Q0AYaAsW9rQULqOlZVGEqSWl0BKfCIRYUCHpgipKuaBBvE0oiSOatAymxZJV1IV9guDfbbJ7PjZhA68LdDimmEs0Wnw4ftxGM+J7QdpVRbTTj3RUW07RloscPYHDEQDrxI1z6FSWXyI2G4PZOs0j2QHzJaCcBk6tiyFq6PUNY3r3oytJn0mnLOKfsW5yW5xTXssCU5liqy6IZ2qlALO9RUIuto1FWH8YfEn+j6NXmp6NxLyW1GOSE3y3afEqMa3anii8S/SoaLZ37kqHkhN8t2/pRVuJDcETqLxwVRo+jZvS5C0UHCzUN6sRBx/2UvBt40BS8m3buSBtAUmT2ObzgW5colntXRubSL5BhPyuhsJ0lontmsLoR4mm3CMoVXmRIjequXN+VzV52+X4p/J52+VxTOgQhVqLyzyilYVFQIAsKFQBZqRdOEz24rGnMXCeqc0LnsNKzSiDVyIvKmAMRc/4WO73ABZn8s5exBcfiMtjQe9VhL0ax0Zvsj0V6VGGvLReV9Jd7LGM/CXHW4y2LFFurSn44rxY31fytCfTZvHaTZ7ljiNCZ96wm+1EY3S4D6r5y6iOf7Re74iT3oody7DqT6Nm8dk/LPdRuUtEH9Zp+EF35QVhjcs6MMV8fobL8xC8y25dhTW3KsPHUrW3RstnDyzpUjlkw+zBedLmt7prI7lZEPswmjSS7uqoW3LsPHUnNubYePwraO2Xo0W00vRlfd+kuxFrdDB/kSkGk0h2ONE6jV/IQus2gWHV+lGKJxw1bLbmq0NNfpRwXXML/bLnfE5zvzOKbCuO0YhLQCO5d286VL3xwVstD5NopLsjNRmVQMe1a20jTt3Jbm28a0EtGzet0q4K4NN/HE/Chc4cf9UjrGzeqBtGxFMfAwnjB4VEuvb3KJgb58et4VJ2d/hUqWHUN6lSw6hvXSchYPGHwomkcf8AVBUsPZCgFh7KQxta3aPJW19v1/ySpm3UfooBbrrfVFhQ6XElJcS8koEWax9So3q2JWKhtXB5Hck3OwRIzc5hv7Tah/4tqOrxgWOn0UOwloJlZizYsK5tzp9SDRhq6fUjRspF1YTPaiMBzTm7siZ2LBG5Uwh7LYj9Dao1xKvcubEoUsAAAswdwQCgnj9l5XQowWyj5Y+Nyoin2IbG2uJcdQDRtWR91aS7+qW/C1o2lpO1aGUCxOZQLFa0fSNo7bTXg5MSjvf/ADHPf8TnOGo4EUK5oGIAaBLuC7TaDxg3JgogzDYtlotmygl2OSy53EvJPZc6zYukKMLNiY2ALNY3q1oIqjAygcST20McBa7yM7dY3oqgzt1+a1WihmYUUcfumtoo4/dMIGduvzUwHNr81a00MjaPaeOtEIduzzVFvw6/NCWjoq1FIdDOMXmmNhE4hs81IDm4PZHGlaRVOVuXNn0ospRFei27EpzOJJxaM7dm9A5oOOr8qMh4C5WbDuSyLNh8KqJBliq62pPGNu5XdixoaRxI+FBxiPhQdW0blOrb5IsdBTHE9ynGXcl4bdfkpI5jt3IAOY4JUSjPM7aomA0QeiflRCD0TqG9S9dBvaRXnofN5q6MrAvXROrcVV7sd2T4ky9dA9rzUvfRd2vNFDsEMsdqdvRNda4YucrqdF/a81AT/cQBd86R2/Vqgf0hs8KIRDniavJWIlr+z5IEVW6Q2bkESR95uzcmGLa/s+Sl9tf2fJS1YGN0Ic5uoblBBGduxbTGtd2fJS+2u7Hks+mgMzYQzt2IhDHOb8q0X3pfIpful8ieCASGjnN+XciBHOHy7kwxekOypfRzh2U8QFGIOcNY8Kl+6fzfpTDF6fyqX3pnsooBd+6fzfpVX/p/MfCmX7pnsqjF6buz5I+/eSiNjy97adye2N0zrPhSBF6b9Xkmwo8vff2fJS/v2ykEX9P5j4Ut56Z1nwrdCjA++/HmG5MIn779Q3KMvv1mlI4zohHvntHwoodPIxvMviPhXSiMwe0/V5LFHZhPrP1eSMgxDbTJ/wBT5v0qjG6fzfpWQxSMTomryRNpmd0QdXkgY58fp/MPCssV0/eGtu5PdH6b8mTySTSRle7sosKEF/Sb8u5VfLW/KjfSAfePZS3Rhzj2U0xUQutbqaqn8Gpu9D6QOf8AKFL+OcOyE7QUXL4NQ8SiG+t5zewoi0HJPvaDzmf7blf3tC5zOw7cooug5rL+9YOdnZfuUF1IWdmp+5RRKgsIXThWdRf4Vf3pDznqc7crUToLC+84ed2s7lYukw+87WdyiidCyC+82c5/HUiF0Wc5/HUoolQ7J94M5z9m5T7xbz36huUUUMoL7yZ/qO7PkoLoN/1HdlRRTkx4on3g3nu7Kv7wbz3dlRRGTHiienDnu7IUNMHOdqCpRLJhiiCljnO1BX6X0nagoojJhRXpY579QV+nDnu1BRRLJlKKHwbogf1HY+aFtg3UGK+u7KtRZSmzaMEzV6Y0j+a7s50qJFB/quy+6oos+o/t/wBzTpow0giX813Z6lhiRB/qu7KtRWpshwQsUyX9U9lH6WD/AFT2VFFWROKFupP909lAaR/dPZUUSyZWCFmk/wB35UIpf9z5FFE8mLBFiP8A3B2FFFFVk4n/2Q=="/>
          <p:cNvSpPr>
            <a:spLocks noChangeAspect="1" noChangeArrowheads="1"/>
          </p:cNvSpPr>
          <p:nvPr/>
        </p:nvSpPr>
        <p:spPr bwMode="auto">
          <a:xfrm>
            <a:off x="258763" y="-677863"/>
            <a:ext cx="2619375" cy="17430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638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888200" y="1142562"/>
            <a:ext cx="5363820" cy="26383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387"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888200" y="3887378"/>
            <a:ext cx="5363820" cy="27404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32282394"/>
      </p:ext>
    </p:extLst>
  </p:cSld>
  <p:clrMapOvr>
    <a:masterClrMapping/>
  </p:clrMapOvr>
  <p:transition spd="med">
    <p:fad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tro">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Metro">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Metro</Template>
  <TotalTime>5829</TotalTime>
  <Words>6110</Words>
  <Application>Microsoft Office PowerPoint</Application>
  <PresentationFormat>Custom</PresentationFormat>
  <Paragraphs>2002</Paragraphs>
  <Slides>40</Slides>
  <Notes>39</Notes>
  <HiddenSlides>0</HiddenSlides>
  <MMClips>0</MMClips>
  <ScaleCrop>false</ScaleCrop>
  <HeadingPairs>
    <vt:vector size="4" baseType="variant">
      <vt:variant>
        <vt:lpstr>Theme</vt:lpstr>
      </vt:variant>
      <vt:variant>
        <vt:i4>1</vt:i4>
      </vt:variant>
      <vt:variant>
        <vt:lpstr>Slide Titles</vt:lpstr>
      </vt:variant>
      <vt:variant>
        <vt:i4>40</vt:i4>
      </vt:variant>
    </vt:vector>
  </HeadingPairs>
  <TitlesOfParts>
    <vt:vector size="41" baseType="lpstr">
      <vt:lpstr>Metro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Penn State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Coppin State University</dc:title>
  <dc:creator>Corie Ambler</dc:creator>
  <cp:lastModifiedBy>Tyler S Jaggi</cp:lastModifiedBy>
  <cp:revision>322</cp:revision>
  <dcterms:created xsi:type="dcterms:W3CDTF">2006-11-29T18:17:25Z</dcterms:created>
  <dcterms:modified xsi:type="dcterms:W3CDTF">2011-04-05T20:01:51Z</dcterms:modified>
</cp:coreProperties>
</file>